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wmf" ContentType="image/x-wmf"/>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Lst>
  <p:notesMasterIdLst>
    <p:notesMasterId r:id="rId59"/>
  </p:notesMasterIdLst>
  <p:sldIdLst>
    <p:sldId id="477" r:id="rId10"/>
    <p:sldId id="259" r:id="rId11"/>
    <p:sldId id="260" r:id="rId12"/>
    <p:sldId id="261" r:id="rId13"/>
    <p:sldId id="262" r:id="rId14"/>
    <p:sldId id="263" r:id="rId15"/>
    <p:sldId id="275" r:id="rId16"/>
    <p:sldId id="441" r:id="rId17"/>
    <p:sldId id="491" r:id="rId18"/>
    <p:sldId id="492" r:id="rId19"/>
    <p:sldId id="466" r:id="rId20"/>
    <p:sldId id="489" r:id="rId21"/>
    <p:sldId id="490" r:id="rId22"/>
    <p:sldId id="446" r:id="rId23"/>
    <p:sldId id="467" r:id="rId24"/>
    <p:sldId id="468" r:id="rId25"/>
    <p:sldId id="449" r:id="rId26"/>
    <p:sldId id="450" r:id="rId27"/>
    <p:sldId id="276" r:id="rId28"/>
    <p:sldId id="462" r:id="rId29"/>
    <p:sldId id="410" r:id="rId30"/>
    <p:sldId id="282" r:id="rId31"/>
    <p:sldId id="358" r:id="rId32"/>
    <p:sldId id="285" r:id="rId33"/>
    <p:sldId id="463" r:id="rId34"/>
    <p:sldId id="287" r:id="rId35"/>
    <p:sldId id="495" r:id="rId36"/>
    <p:sldId id="496" r:id="rId37"/>
    <p:sldId id="291" r:id="rId38"/>
    <p:sldId id="292" r:id="rId39"/>
    <p:sldId id="392" r:id="rId40"/>
    <p:sldId id="393" r:id="rId41"/>
    <p:sldId id="394" r:id="rId42"/>
    <p:sldId id="460" r:id="rId43"/>
    <p:sldId id="401" r:id="rId44"/>
    <p:sldId id="402" r:id="rId45"/>
    <p:sldId id="452" r:id="rId46"/>
    <p:sldId id="403" r:id="rId47"/>
    <p:sldId id="399" r:id="rId48"/>
    <p:sldId id="380" r:id="rId49"/>
    <p:sldId id="464" r:id="rId50"/>
    <p:sldId id="465" r:id="rId51"/>
    <p:sldId id="427" r:id="rId52"/>
    <p:sldId id="453" r:id="rId53"/>
    <p:sldId id="428" r:id="rId54"/>
    <p:sldId id="387" r:id="rId55"/>
    <p:sldId id="424" r:id="rId56"/>
    <p:sldId id="425" r:id="rId57"/>
    <p:sldId id="567" r:id="rId58"/>
    <p:sldId id="426" r:id="rId60"/>
    <p:sldId id="306" r:id="rId61"/>
    <p:sldId id="482" r:id="rId62"/>
    <p:sldId id="430" r:id="rId63"/>
    <p:sldId id="431" r:id="rId64"/>
    <p:sldId id="432" r:id="rId65"/>
    <p:sldId id="433" r:id="rId66"/>
    <p:sldId id="326" r:id="rId67"/>
    <p:sldId id="416" r:id="rId68"/>
    <p:sldId id="474" r:id="rId69"/>
    <p:sldId id="469" r:id="rId70"/>
    <p:sldId id="473" r:id="rId71"/>
    <p:sldId id="418" r:id="rId72"/>
    <p:sldId id="419" r:id="rId73"/>
    <p:sldId id="461" r:id="rId74"/>
    <p:sldId id="483" r:id="rId75"/>
    <p:sldId id="436" r:id="rId76"/>
    <p:sldId id="484" r:id="rId77"/>
    <p:sldId id="487" r:id="rId78"/>
    <p:sldId id="486" r:id="rId79"/>
    <p:sldId id="485" r:id="rId80"/>
    <p:sldId id="494" r:id="rId81"/>
    <p:sldId id="488" r:id="rId82"/>
    <p:sldId id="421" r:id="rId83"/>
    <p:sldId id="422" r:id="rId84"/>
    <p:sldId id="459" r:id="rId85"/>
    <p:sldId id="478" r:id="rId86"/>
    <p:sldId id="479" r:id="rId87"/>
    <p:sldId id="480" r:id="rId88"/>
    <p:sldId id="481" r:id="rId89"/>
    <p:sldId id="351" r:id="rId90"/>
    <p:sldId id="352" r:id="rId91"/>
    <p:sldId id="353" r:id="rId92"/>
    <p:sldId id="354" r:id="rId93"/>
    <p:sldId id="355" r:id="rId94"/>
    <p:sldId id="356" r:id="rId95"/>
  </p:sldIdLst>
  <p:sldSz cx="9144000" cy="6858000" type="screen4x3"/>
  <p:notesSz cx="6858000" cy="9144000"/>
  <p:custDataLst>
    <p:tags r:id="rId99"/>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99"/>
    <a:srgbClr val="CCFFFF"/>
    <a:srgbClr val="EB1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88" autoAdjust="0"/>
    <p:restoredTop sz="93895" autoAdjust="0"/>
  </p:normalViewPr>
  <p:slideViewPr>
    <p:cSldViewPr showGuides="1">
      <p:cViewPr varScale="1">
        <p:scale>
          <a:sx n="81" d="100"/>
          <a:sy n="81" d="100"/>
        </p:scale>
        <p:origin x="984" y="58"/>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gs" Target="tags/tag4.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85.xml"/><Relationship Id="rId94" Type="http://schemas.openxmlformats.org/officeDocument/2006/relationships/slide" Target="slides/slide84.xml"/><Relationship Id="rId93" Type="http://schemas.openxmlformats.org/officeDocument/2006/relationships/slide" Target="slides/slide83.xml"/><Relationship Id="rId92" Type="http://schemas.openxmlformats.org/officeDocument/2006/relationships/slide" Target="slides/slide82.xml"/><Relationship Id="rId91" Type="http://schemas.openxmlformats.org/officeDocument/2006/relationships/slide" Target="slides/slide81.xml"/><Relationship Id="rId90" Type="http://schemas.openxmlformats.org/officeDocument/2006/relationships/slide" Target="slides/slide80.xml"/><Relationship Id="rId9" Type="http://schemas.openxmlformats.org/officeDocument/2006/relationships/slideMaster" Target="slideMasters/slideMaster8.xml"/><Relationship Id="rId89" Type="http://schemas.openxmlformats.org/officeDocument/2006/relationships/slide" Target="slides/slide79.xml"/><Relationship Id="rId88" Type="http://schemas.openxmlformats.org/officeDocument/2006/relationships/slide" Target="slides/slide78.xml"/><Relationship Id="rId87" Type="http://schemas.openxmlformats.org/officeDocument/2006/relationships/slide" Target="slides/slide77.xml"/><Relationship Id="rId86" Type="http://schemas.openxmlformats.org/officeDocument/2006/relationships/slide" Target="slides/slide76.xml"/><Relationship Id="rId85" Type="http://schemas.openxmlformats.org/officeDocument/2006/relationships/slide" Target="slides/slide75.xml"/><Relationship Id="rId84" Type="http://schemas.openxmlformats.org/officeDocument/2006/relationships/slide" Target="slides/slide74.xml"/><Relationship Id="rId83" Type="http://schemas.openxmlformats.org/officeDocument/2006/relationships/slide" Target="slides/slide73.xml"/><Relationship Id="rId82" Type="http://schemas.openxmlformats.org/officeDocument/2006/relationships/slide" Target="slides/slide72.xml"/><Relationship Id="rId81" Type="http://schemas.openxmlformats.org/officeDocument/2006/relationships/slide" Target="slides/slide71.xml"/><Relationship Id="rId80" Type="http://schemas.openxmlformats.org/officeDocument/2006/relationships/slide" Target="slides/slide70.xml"/><Relationship Id="rId8" Type="http://schemas.openxmlformats.org/officeDocument/2006/relationships/slideMaster" Target="slideMasters/slideMaster7.xml"/><Relationship Id="rId79" Type="http://schemas.openxmlformats.org/officeDocument/2006/relationships/slide" Target="slides/slide69.xml"/><Relationship Id="rId78" Type="http://schemas.openxmlformats.org/officeDocument/2006/relationships/slide" Target="slides/slide68.xml"/><Relationship Id="rId77" Type="http://schemas.openxmlformats.org/officeDocument/2006/relationships/slide" Target="slides/slide67.xml"/><Relationship Id="rId76" Type="http://schemas.openxmlformats.org/officeDocument/2006/relationships/slide" Target="slides/slide66.xml"/><Relationship Id="rId75" Type="http://schemas.openxmlformats.org/officeDocument/2006/relationships/slide" Target="slides/slide65.xml"/><Relationship Id="rId74" Type="http://schemas.openxmlformats.org/officeDocument/2006/relationships/slide" Target="slides/slide64.xml"/><Relationship Id="rId73" Type="http://schemas.openxmlformats.org/officeDocument/2006/relationships/slide" Target="slides/slide63.xml"/><Relationship Id="rId72" Type="http://schemas.openxmlformats.org/officeDocument/2006/relationships/slide" Target="slides/slide62.xml"/><Relationship Id="rId71" Type="http://schemas.openxmlformats.org/officeDocument/2006/relationships/slide" Target="slides/slide61.xml"/><Relationship Id="rId70" Type="http://schemas.openxmlformats.org/officeDocument/2006/relationships/slide" Target="slides/slide60.xml"/><Relationship Id="rId7" Type="http://schemas.openxmlformats.org/officeDocument/2006/relationships/slideMaster" Target="slideMasters/slideMaster6.xml"/><Relationship Id="rId69" Type="http://schemas.openxmlformats.org/officeDocument/2006/relationships/slide" Target="slides/slide59.xml"/><Relationship Id="rId68" Type="http://schemas.openxmlformats.org/officeDocument/2006/relationships/slide" Target="slides/slide58.xml"/><Relationship Id="rId67" Type="http://schemas.openxmlformats.org/officeDocument/2006/relationships/slide" Target="slides/slide57.xml"/><Relationship Id="rId66" Type="http://schemas.openxmlformats.org/officeDocument/2006/relationships/slide" Target="slides/slide56.xml"/><Relationship Id="rId65" Type="http://schemas.openxmlformats.org/officeDocument/2006/relationships/slide" Target="slides/slide55.xml"/><Relationship Id="rId64" Type="http://schemas.openxmlformats.org/officeDocument/2006/relationships/slide" Target="slides/slide54.xml"/><Relationship Id="rId63" Type="http://schemas.openxmlformats.org/officeDocument/2006/relationships/slide" Target="slides/slide53.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notesMaster" Target="notesMasters/notesMaster1.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42.emf"/><Relationship Id="rId4" Type="http://schemas.openxmlformats.org/officeDocument/2006/relationships/image" Target="../media/image41.emf"/><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63.wmf"/><Relationship Id="rId8" Type="http://schemas.openxmlformats.org/officeDocument/2006/relationships/image" Target="../media/image62.wmf"/><Relationship Id="rId7" Type="http://schemas.openxmlformats.org/officeDocument/2006/relationships/image" Target="../media/image61.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 Id="rId3" Type="http://schemas.openxmlformats.org/officeDocument/2006/relationships/image" Target="../media/image57.wmf"/><Relationship Id="rId2" Type="http://schemas.openxmlformats.org/officeDocument/2006/relationships/image" Target="../media/image56.wmf"/><Relationship Id="rId10" Type="http://schemas.openxmlformats.org/officeDocument/2006/relationships/image" Target="../media/image64.wmf"/><Relationship Id="rId1" Type="http://schemas.openxmlformats.org/officeDocument/2006/relationships/image" Target="../media/image55.e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68.wmf"/><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5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png"/><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7" Type="http://schemas.openxmlformats.org/officeDocument/2006/relationships/image" Target="../media/image80.wmf"/><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wmf"/><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84.wmf"/><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image" Target="../media/image81.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emf"/><Relationship Id="rId1" Type="http://schemas.openxmlformats.org/officeDocument/2006/relationships/image" Target="../media/image85.emf"/></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91.wmf"/><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62.w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97.wmf"/><Relationship Id="rId4" Type="http://schemas.openxmlformats.org/officeDocument/2006/relationships/image" Target="../media/image96.emf"/><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112.emf"/><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120.wmf"/><Relationship Id="rId4" Type="http://schemas.openxmlformats.org/officeDocument/2006/relationships/image" Target="../media/image119.wmf"/><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31.vml.rels><?xml version="1.0" encoding="UTF-8" standalone="yes"?>
<Relationships xmlns="http://schemas.openxmlformats.org/package/2006/relationships"><Relationship Id="rId4" Type="http://schemas.openxmlformats.org/officeDocument/2006/relationships/image" Target="../media/image124.wmf"/><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32.vml.rels><?xml version="1.0" encoding="UTF-8" standalone="yes"?>
<Relationships xmlns="http://schemas.openxmlformats.org/package/2006/relationships"><Relationship Id="rId7" Type="http://schemas.openxmlformats.org/officeDocument/2006/relationships/image" Target="../media/image131.emf"/><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s>
</file>

<file path=ppt/drawings/_rels/vmlDrawing33.vml.rels><?xml version="1.0" encoding="UTF-8" standalone="yes"?>
<Relationships xmlns="http://schemas.openxmlformats.org/package/2006/relationships"><Relationship Id="rId9" Type="http://schemas.openxmlformats.org/officeDocument/2006/relationships/image" Target="../media/image140.emf"/><Relationship Id="rId8" Type="http://schemas.openxmlformats.org/officeDocument/2006/relationships/image" Target="../media/image139.emf"/><Relationship Id="rId7" Type="http://schemas.openxmlformats.org/officeDocument/2006/relationships/image" Target="../media/image138.emf"/><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wmf"/><Relationship Id="rId3" Type="http://schemas.openxmlformats.org/officeDocument/2006/relationships/image" Target="../media/image134.emf"/><Relationship Id="rId2" Type="http://schemas.openxmlformats.org/officeDocument/2006/relationships/image" Target="../media/image133.emf"/><Relationship Id="rId11" Type="http://schemas.openxmlformats.org/officeDocument/2006/relationships/image" Target="../media/image142.emf"/><Relationship Id="rId10" Type="http://schemas.openxmlformats.org/officeDocument/2006/relationships/image" Target="../media/image141.emf"/><Relationship Id="rId1" Type="http://schemas.openxmlformats.org/officeDocument/2006/relationships/image" Target="../media/image132.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50.wmf"/><Relationship Id="rId7" Type="http://schemas.openxmlformats.org/officeDocument/2006/relationships/image" Target="../media/image149.e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emf"/><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image" Target="../media/image143.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s>
</file>

<file path=ppt/drawings/_rels/vmlDrawing36.vml.rels><?xml version="1.0" encoding="UTF-8" standalone="yes"?>
<Relationships xmlns="http://schemas.openxmlformats.org/package/2006/relationships"><Relationship Id="rId5" Type="http://schemas.openxmlformats.org/officeDocument/2006/relationships/image" Target="../media/image158.wmf"/><Relationship Id="rId4" Type="http://schemas.openxmlformats.org/officeDocument/2006/relationships/image" Target="../media/image157.emf"/><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image" Target="../media/image159.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39.vml.rels><?xml version="1.0" encoding="UTF-8" standalone="yes"?>
<Relationships xmlns="http://schemas.openxmlformats.org/package/2006/relationships"><Relationship Id="rId4" Type="http://schemas.openxmlformats.org/officeDocument/2006/relationships/image" Target="../media/image167.emf"/><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image" Target="../media/image16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0.vml.rels><?xml version="1.0" encoding="UTF-8" standalone="yes"?>
<Relationships xmlns="http://schemas.openxmlformats.org/package/2006/relationships"><Relationship Id="rId6" Type="http://schemas.openxmlformats.org/officeDocument/2006/relationships/image" Target="../media/image173.emf"/><Relationship Id="rId5" Type="http://schemas.openxmlformats.org/officeDocument/2006/relationships/image" Target="../media/image172.emf"/><Relationship Id="rId4" Type="http://schemas.openxmlformats.org/officeDocument/2006/relationships/image" Target="../media/image171.wmf"/><Relationship Id="rId3" Type="http://schemas.openxmlformats.org/officeDocument/2006/relationships/image" Target="../media/image170.emf"/><Relationship Id="rId2" Type="http://schemas.openxmlformats.org/officeDocument/2006/relationships/image" Target="../media/image169.emf"/><Relationship Id="rId1" Type="http://schemas.openxmlformats.org/officeDocument/2006/relationships/image" Target="../media/image168.emf"/></Relationships>
</file>

<file path=ppt/drawings/_rels/vmlDrawing41.vml.rels><?xml version="1.0" encoding="UTF-8" standalone="yes"?>
<Relationships xmlns="http://schemas.openxmlformats.org/package/2006/relationships"><Relationship Id="rId7" Type="http://schemas.openxmlformats.org/officeDocument/2006/relationships/image" Target="../media/image180.emf"/><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image" Target="../media/image174.emf"/></Relationships>
</file>

<file path=ppt/drawings/_rels/vmlDrawing42.vml.rels><?xml version="1.0" encoding="UTF-8" standalone="yes"?>
<Relationships xmlns="http://schemas.openxmlformats.org/package/2006/relationships"><Relationship Id="rId4" Type="http://schemas.openxmlformats.org/officeDocument/2006/relationships/image" Target="../media/image184.emf"/><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image" Target="../media/image181.e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192.wmf"/><Relationship Id="rId7" Type="http://schemas.openxmlformats.org/officeDocument/2006/relationships/image" Target="../media/image191.wmf"/><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8.wmf"/><Relationship Id="rId3" Type="http://schemas.openxmlformats.org/officeDocument/2006/relationships/image" Target="../media/image187.wmf"/><Relationship Id="rId2" Type="http://schemas.openxmlformats.org/officeDocument/2006/relationships/image" Target="../media/image186.emf"/><Relationship Id="rId1" Type="http://schemas.openxmlformats.org/officeDocument/2006/relationships/image" Target="../media/image185.emf"/></Relationships>
</file>

<file path=ppt/drawings/_rels/vmlDrawing44.vml.rels><?xml version="1.0" encoding="UTF-8" standalone="yes"?>
<Relationships xmlns="http://schemas.openxmlformats.org/package/2006/relationships"><Relationship Id="rId9" Type="http://schemas.openxmlformats.org/officeDocument/2006/relationships/image" Target="../media/image201.wmf"/><Relationship Id="rId8" Type="http://schemas.openxmlformats.org/officeDocument/2006/relationships/image" Target="../media/image200.wmf"/><Relationship Id="rId7" Type="http://schemas.openxmlformats.org/officeDocument/2006/relationships/image" Target="../media/image199.wmf"/><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wmf"/><Relationship Id="rId3" Type="http://schemas.openxmlformats.org/officeDocument/2006/relationships/image" Target="../media/image195.wmf"/><Relationship Id="rId2" Type="http://schemas.openxmlformats.org/officeDocument/2006/relationships/image" Target="../media/image194.wmf"/><Relationship Id="rId17" Type="http://schemas.openxmlformats.org/officeDocument/2006/relationships/image" Target="../media/image209.wmf"/><Relationship Id="rId16" Type="http://schemas.openxmlformats.org/officeDocument/2006/relationships/image" Target="../media/image208.wmf"/><Relationship Id="rId15" Type="http://schemas.openxmlformats.org/officeDocument/2006/relationships/image" Target="../media/image207.wmf"/><Relationship Id="rId14" Type="http://schemas.openxmlformats.org/officeDocument/2006/relationships/image" Target="../media/image206.wmf"/><Relationship Id="rId13" Type="http://schemas.openxmlformats.org/officeDocument/2006/relationships/image" Target="../media/image205.wmf"/><Relationship Id="rId12" Type="http://schemas.openxmlformats.org/officeDocument/2006/relationships/image" Target="../media/image204.wmf"/><Relationship Id="rId11" Type="http://schemas.openxmlformats.org/officeDocument/2006/relationships/image" Target="../media/image203.wmf"/><Relationship Id="rId10" Type="http://schemas.openxmlformats.org/officeDocument/2006/relationships/image" Target="../media/image202.wmf"/><Relationship Id="rId1" Type="http://schemas.openxmlformats.org/officeDocument/2006/relationships/image" Target="../media/image19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emf"/><Relationship Id="rId1" Type="http://schemas.openxmlformats.org/officeDocument/2006/relationships/image" Target="../media/image211.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213.wmf"/><Relationship Id="rId1" Type="http://schemas.openxmlformats.org/officeDocument/2006/relationships/image" Target="../media/image215.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emf"/><Relationship Id="rId1" Type="http://schemas.openxmlformats.org/officeDocument/2006/relationships/image" Target="../media/image22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emf"/><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48.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59.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64.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emf"/></Relationships>
</file>

<file path=ppt/drawings/_rels/vmlDrawing56.vml.rels><?xml version="1.0" encoding="UTF-8" standalone="yes"?>
<Relationships xmlns="http://schemas.openxmlformats.org/package/2006/relationships"><Relationship Id="rId4" Type="http://schemas.openxmlformats.org/officeDocument/2006/relationships/image" Target="../media/image213.wmf"/><Relationship Id="rId3" Type="http://schemas.openxmlformats.org/officeDocument/2006/relationships/image" Target="../media/image269.wmf"/><Relationship Id="rId2" Type="http://schemas.openxmlformats.org/officeDocument/2006/relationships/image" Target="../media/image267.wmf"/><Relationship Id="rId1" Type="http://schemas.openxmlformats.org/officeDocument/2006/relationships/image" Target="../media/image268.wmf"/></Relationships>
</file>

<file path=ppt/drawings/_rels/vmlDrawing57.vml.rels><?xml version="1.0" encoding="UTF-8" standalone="yes"?>
<Relationships xmlns="http://schemas.openxmlformats.org/package/2006/relationships"><Relationship Id="rId4" Type="http://schemas.openxmlformats.org/officeDocument/2006/relationships/image" Target="../media/image276.emf"/><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s>
</file>

<file path=ppt/drawings/_rels/vmlDrawing58.vml.rels><?xml version="1.0" encoding="UTF-8" standalone="yes"?>
<Relationships xmlns="http://schemas.openxmlformats.org/package/2006/relationships"><Relationship Id="rId4" Type="http://schemas.openxmlformats.org/officeDocument/2006/relationships/image" Target="../media/image280.emf"/><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s>
</file>

<file path=ppt/drawings/_rels/vmlDrawing6.vml.rels><?xml version="1.0" encoding="UTF-8" standalone="yes"?>
<Relationships xmlns="http://schemas.openxmlformats.org/package/2006/relationships"><Relationship Id="rId7" Type="http://schemas.openxmlformats.org/officeDocument/2006/relationships/image" Target="../media/image20.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29.wmf"/><Relationship Id="rId8" Type="http://schemas.openxmlformats.org/officeDocument/2006/relationships/image" Target="../media/image28.wmf"/><Relationship Id="rId7" Type="http://schemas.openxmlformats.org/officeDocument/2006/relationships/image" Target="../media/image27.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 Id="rId3" Type="http://schemas.openxmlformats.org/officeDocument/2006/relationships/image" Target="../media/image23.wmf"/><Relationship Id="rId2" Type="http://schemas.openxmlformats.org/officeDocument/2006/relationships/image" Target="../media/image22.wmf"/><Relationship Id="rId10" Type="http://schemas.openxmlformats.org/officeDocument/2006/relationships/image" Target="../media/image30.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Arial" panose="020B0604020202020204" pitchFamily="34" charset="0"/>
              </a:defRPr>
            </a:lvl1pPr>
          </a:lstStyle>
          <a:p>
            <a:pPr>
              <a:defRPr/>
            </a:pPr>
            <a:endParaRPr lang="en-US"/>
          </a:p>
        </p:txBody>
      </p:sp>
      <p:sp>
        <p:nvSpPr>
          <p:cNvPr id="54276"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8F566303-8C03-4EDF-BB38-8FDFD730829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p:sp>
      <p:sp>
        <p:nvSpPr>
          <p:cNvPr id="102403" name="备注占位符 2"/>
          <p:cNvSpPr>
            <a:spLocks noGrp="1"/>
          </p:cNvSpPr>
          <p:nvPr>
            <p:ph type="body" idx="1"/>
          </p:nvPr>
        </p:nvSpPr>
        <p:spPr>
          <a:noFill/>
        </p:spPr>
        <p:txBody>
          <a:bodyPr/>
          <a:lstStyle/>
          <a:p>
            <a:endParaRPr lang="zh-CN" altLang="en-US"/>
          </a:p>
        </p:txBody>
      </p:sp>
      <p:sp>
        <p:nvSpPr>
          <p:cNvPr id="102404"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buFontTx/>
              <a:buNone/>
            </a:pPr>
            <a:fld id="{760A61DD-12FA-487F-BE18-06BAD8AA680B}"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p:sp>
      <p:sp>
        <p:nvSpPr>
          <p:cNvPr id="106499" name="备注占位符 2"/>
          <p:cNvSpPr>
            <a:spLocks noGrp="1"/>
          </p:cNvSpPr>
          <p:nvPr>
            <p:ph type="body" idx="1"/>
          </p:nvPr>
        </p:nvSpPr>
        <p:spPr>
          <a:noFill/>
        </p:spPr>
        <p:txBody>
          <a:bodyPr/>
          <a:lstStyle/>
          <a:p>
            <a:endParaRPr lang="zh-CN" altLang="en-US"/>
          </a:p>
        </p:txBody>
      </p:sp>
      <p:sp>
        <p:nvSpPr>
          <p:cNvPr id="106500"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7D46E2-0314-4492-A68A-FF9952D94FC8}"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p:sp>
      <p:sp>
        <p:nvSpPr>
          <p:cNvPr id="109571" name="备注占位符 2"/>
          <p:cNvSpPr>
            <a:spLocks noGrp="1"/>
          </p:cNvSpPr>
          <p:nvPr>
            <p:ph type="body" idx="1"/>
          </p:nvPr>
        </p:nvSpPr>
        <p:spPr>
          <a:noFill/>
        </p:spPr>
        <p:txBody>
          <a:bodyPr/>
          <a:lstStyle/>
          <a:p>
            <a:endParaRPr lang="zh-CN" altLang="en-US"/>
          </a:p>
        </p:txBody>
      </p:sp>
      <p:sp>
        <p:nvSpPr>
          <p:cNvPr id="109572"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buFontTx/>
              <a:buNone/>
            </a:pPr>
            <a:fld id="{DB9289B5-DAD1-4947-931D-4F763F651993}"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F566303-8C03-4EDF-BB38-8FDFD730829A}"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8B943C7-C338-47A8-B66C-2B23038ACE0C}" type="slidenum">
              <a:rPr lang="en-US" altLang="zh-CN"/>
            </a:fld>
            <a:endParaRPr lang="en-US" alt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A76B5F6-DF37-40FA-888E-45463BB8374E}" type="slidenum">
              <a:rPr lang="en-US" altLang="zh-CN"/>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E473C523-4CA6-4647-98F8-392B2E50B932}" type="slidenum">
              <a:rPr lang="en-US" altLang="zh-CN"/>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9EC198B-E13A-44CF-B93F-DBEFFE9E3712}" type="slidenum">
              <a:rPr lang="en-US" altLang="zh-CN"/>
            </a:fld>
            <a:endParaRPr lang="en-US"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B188289-8960-42C9-9E5F-BA4E9EACAC58}" type="slidenum">
              <a:rPr lang="en-US" altLang="zh-CN"/>
            </a:fld>
            <a:endParaRPr lang="en-US" altLang="zh-C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2E07FF8-8F43-455C-A2F0-70F94A3796E3}" type="slidenum">
              <a:rPr lang="en-US" altLang="zh-CN"/>
            </a:fld>
            <a:endParaRPr lang="en-US" altLang="zh-CN"/>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5FB856AB-E7A6-415C-9E0D-AB84DD374BDB}" type="slidenum">
              <a:rPr lang="en-US" altLang="zh-CN"/>
            </a:fld>
            <a:endParaRPr lang="en-US" altLang="zh-C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6E0D3B25-BBCA-4D7B-BB9C-1C8F43C150C4}" type="slidenum">
              <a:rPr lang="en-US" altLang="zh-CN"/>
            </a:fld>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768B16E6-AC25-4F63-BD13-7311AFDF9029}" type="slidenum">
              <a:rPr lang="en-US" altLang="zh-CN"/>
            </a:fld>
            <a:endParaRPr lang="en-US" altLang="zh-C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D4617AD-C7DC-4CD6-85FC-71B21167AFF7}" type="slidenum">
              <a:rPr lang="en-US" altLang="zh-CN"/>
            </a:fld>
            <a:endParaRPr lang="en-US" altLang="zh-CN"/>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1704C5B-B1F7-440C-AF69-06E8283DDEA3}" type="slidenum">
              <a:rPr lang="en-US" altLang="zh-CN"/>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15EEE1AA-7490-451E-9F06-5E1AF68D1DB3}" type="slidenum">
              <a:rPr lang="en-US" altLang="zh-CN"/>
            </a:fld>
            <a:endParaRPr lang="en-US" altLang="zh-CN"/>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096A29A-0392-41C9-881A-0E4057953ECB}" type="slidenum">
              <a:rPr lang="en-US" altLang="zh-CN"/>
            </a:fld>
            <a:endParaRPr lang="en-US" altLang="zh-CN"/>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1421831-AB93-4171-A55E-223A80354BC6}" type="slidenum">
              <a:rPr lang="en-US" altLang="zh-CN"/>
            </a:fld>
            <a:endParaRPr lang="en-US" altLang="zh-CN"/>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36C306D-4C05-4360-A7FE-38AA042055AD}" type="slidenum">
              <a:rPr lang="en-US" altLang="zh-CN"/>
            </a:fld>
            <a:endParaRPr lang="en-US" altLang="zh-CN"/>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4490503-4E11-4AE8-B4DA-5CFD172B8CE1}" type="slidenum">
              <a:rPr lang="en-US" altLang="zh-CN"/>
            </a:fld>
            <a:endParaRPr lang="en-US" altLang="zh-CN"/>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9E0E822-E868-4290-8075-2B87F8D4AFFA}" type="slidenum">
              <a:rPr lang="en-US" altLang="zh-CN"/>
            </a:fld>
            <a:endParaRPr lang="en-US" altLang="zh-CN"/>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7F57BE-3259-4A2A-A172-871FF918A0D9}" type="slidenum">
              <a:rPr lang="en-US" altLang="zh-CN"/>
            </a:fld>
            <a:endParaRPr lang="en-US"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30B2A17-14AB-450C-BFE9-5EA098FAB21C}" type="slidenum">
              <a:rPr lang="en-US" altLang="zh-CN"/>
            </a:fld>
            <a:endParaRPr lang="en-US" altLang="zh-CN"/>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A5F9282C-23FE-4A3C-AE46-5809E93FE233}" type="slidenum">
              <a:rPr lang="en-US" altLang="zh-CN"/>
            </a:fld>
            <a:endParaRPr lang="en-US" altLang="zh-CN"/>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FDF88D51-D2BC-4590-8D1B-3FC47063D0B8}" type="slidenum">
              <a:rPr lang="en-US" altLang="zh-CN"/>
            </a:fld>
            <a:endParaRPr lang="en-US" altLang="zh-CN"/>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6EBA04E2-A652-4A62-927A-BBD2089EE90E}" type="slidenum">
              <a:rPr lang="en-US" altLang="zh-CN"/>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DDF3A46A-3403-491A-BD93-F299028CD7D1}" type="slidenum">
              <a:rPr lang="en-US" altLang="zh-CN"/>
            </a:fld>
            <a:endParaRPr lang="en-US" altLang="zh-CN"/>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55DEF93B-8029-4C59-A93D-A786C0904F4B}" type="slidenum">
              <a:rPr lang="en-US" altLang="zh-CN"/>
            </a:fld>
            <a:endParaRPr lang="en-US" altLang="zh-CN"/>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B8AB5EA-CCBC-4280-8C72-DA1442BF1DBD}" type="slidenum">
              <a:rPr lang="en-US" altLang="zh-CN"/>
            </a:fld>
            <a:endParaRPr lang="en-US" altLang="zh-CN"/>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C3F8923-752C-4438-8E9F-8C16463D16E9}" type="slidenum">
              <a:rPr lang="en-US" altLang="zh-CN"/>
            </a:fld>
            <a:endParaRPr lang="en-US" altLang="zh-CN"/>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2DF6263-C4BE-4EF4-8AAC-4B39ACA7A028}" type="slidenum">
              <a:rPr lang="en-US" altLang="zh-CN"/>
            </a:fld>
            <a:endParaRPr lang="en-US" altLang="zh-CN"/>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D28937DE-EAEB-4360-B37F-A0FFE68BDCA6}" type="slidenum">
              <a:rPr lang="en-US" altLang="zh-CN"/>
            </a:fld>
            <a:endParaRPr lang="en-US" altLang="zh-CN"/>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11DE2A0-F7DB-4C35-BBE1-1BC240A4FB88}" type="slidenum">
              <a:rPr lang="en-US" altLang="zh-CN"/>
            </a:fld>
            <a:endParaRPr lang="en-US" altLang="zh-CN"/>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59195A4-169C-41BB-B91B-1D90D803995D}" type="slidenum">
              <a:rPr lang="en-US" altLang="zh-CN"/>
            </a:fld>
            <a:endParaRPr lang="en-US" altLang="zh-CN"/>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12DA8695-5D43-4B62-9943-2344E9C619A1}" type="slidenum">
              <a:rPr lang="en-US" altLang="zh-CN"/>
            </a:fld>
            <a:endParaRPr lang="en-US" altLang="zh-CN"/>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5FC6D205-4F9A-4464-90F9-0E4F16372B00}" type="slidenum">
              <a:rPr lang="en-US" altLang="zh-CN"/>
            </a:fld>
            <a:endParaRPr lang="en-US" altLang="zh-CN"/>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53459F49-AB8F-498B-B0AF-5F533AAFEE1F}" type="slidenum">
              <a:rPr lang="en-US" altLang="zh-CN"/>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D6E03B8-FEC4-4274-ACF9-1CCADA62F05A}" type="slidenum">
              <a:rPr lang="en-US" altLang="zh-CN"/>
            </a:fld>
            <a:endParaRPr lang="en-US" altLang="zh-CN"/>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997C97BF-0DEC-41F8-A63A-A0703F55B0C6}" type="slidenum">
              <a:rPr lang="en-US" altLang="zh-CN"/>
            </a:fld>
            <a:endParaRPr lang="en-US" altLang="zh-CN"/>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CE28252-39AD-49E8-AE4F-F6F5A8C78A69}" type="slidenum">
              <a:rPr lang="en-US" altLang="zh-CN"/>
            </a:fld>
            <a:endParaRPr lang="en-US" altLang="zh-CN"/>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6D3ED43-671D-4DF6-A3E1-D3E20592190E}" type="slidenum">
              <a:rPr lang="en-US" altLang="zh-CN"/>
            </a:fld>
            <a:endParaRPr lang="en-US" altLang="zh-CN"/>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FDF2EC9-2F77-4C2B-B3F3-106764AA28AD}" type="slidenum">
              <a:rPr lang="en-US" altLang="zh-CN"/>
            </a:fld>
            <a:endParaRPr lang="en-US" altLang="zh-CN"/>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82C30BC-D9A7-4979-869F-46752D0C5512}" type="slidenum">
              <a:rPr lang="en-US" altLang="zh-CN"/>
            </a:fld>
            <a:endParaRPr lang="en-US" altLang="zh-CN"/>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9D743228-648E-498C-92B5-5A2E393C7DB0}" type="slidenum">
              <a:rPr lang="en-US" altLang="zh-CN"/>
            </a:fld>
            <a:endParaRPr lang="en-US" altLang="zh-CN"/>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F724A9C6-0D13-4BB5-9D32-12355154C829}" type="slidenum">
              <a:rPr lang="en-US" altLang="zh-CN"/>
            </a:fld>
            <a:endParaRPr lang="en-US" altLang="zh-CN"/>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C4121D01-64CD-42A4-9331-46A92E8A6100}" type="slidenum">
              <a:rPr lang="en-US" altLang="zh-CN"/>
            </a:fld>
            <a:endParaRPr lang="en-US" altLang="zh-CN"/>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60158AE6-6674-45FD-B630-CE8C24895DC6}" type="slidenum">
              <a:rPr lang="en-US" altLang="zh-CN"/>
            </a:fld>
            <a:endParaRPr lang="en-US" altLang="zh-CN"/>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8" name="页脚占位符 7"/>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9" name="灯片编号占位符 8"/>
          <p:cNvSpPr>
            <a:spLocks noGrp="1"/>
          </p:cNvSpPr>
          <p:nvPr>
            <p:ph type="sldNum" sz="quarter" idx="12"/>
          </p:nvPr>
        </p:nvSpPr>
        <p:spPr/>
        <p:txBody>
          <a:bodyPr/>
          <a:lstStyle>
            <a:lvl1pPr>
              <a:defRPr/>
            </a:lvl1pPr>
          </a:lstStyle>
          <a:p>
            <a:pPr>
              <a:defRPr/>
            </a:pPr>
            <a:fld id="{1D063C50-7AA4-46D2-8E35-7893BD86886B}" type="slidenum">
              <a:rPr lang="en-US" altLang="zh-CN"/>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B9D2EC82-CCEC-452E-9DD4-2A59457C5C53}" type="slidenum">
              <a:rPr lang="en-US" altLang="zh-CN"/>
            </a:fld>
            <a:endParaRPr lang="en-US" altLang="zh-CN"/>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4" name="页脚占位符 3"/>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灯片编号占位符 4"/>
          <p:cNvSpPr>
            <a:spLocks noGrp="1"/>
          </p:cNvSpPr>
          <p:nvPr>
            <p:ph type="sldNum" sz="quarter" idx="12"/>
          </p:nvPr>
        </p:nvSpPr>
        <p:spPr/>
        <p:txBody>
          <a:bodyPr/>
          <a:lstStyle>
            <a:lvl1pPr>
              <a:defRPr/>
            </a:lvl1pPr>
          </a:lstStyle>
          <a:p>
            <a:pPr>
              <a:defRPr/>
            </a:pPr>
            <a:fld id="{758C5B57-5955-4E22-85DC-7E57342AC270}" type="slidenum">
              <a:rPr lang="en-US" altLang="zh-CN"/>
            </a:fld>
            <a:endParaRPr lang="en-US" altLang="zh-CN"/>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3" name="页脚占位符 2"/>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4" name="灯片编号占位符 3"/>
          <p:cNvSpPr>
            <a:spLocks noGrp="1"/>
          </p:cNvSpPr>
          <p:nvPr>
            <p:ph type="sldNum" sz="quarter" idx="12"/>
          </p:nvPr>
        </p:nvSpPr>
        <p:spPr/>
        <p:txBody>
          <a:bodyPr/>
          <a:lstStyle>
            <a:lvl1pPr>
              <a:defRPr/>
            </a:lvl1pPr>
          </a:lstStyle>
          <a:p>
            <a:pPr>
              <a:defRPr/>
            </a:pPr>
            <a:fld id="{3AC4AC0B-7D43-4330-AA7A-65B8E974BAB6}" type="slidenum">
              <a:rPr lang="en-US" altLang="zh-CN"/>
            </a:fld>
            <a:endParaRPr lang="en-US" altLang="zh-CN"/>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071C771A-0262-4174-9C63-A7B891AFA5FC}" type="slidenum">
              <a:rPr lang="en-US" altLang="zh-CN"/>
            </a:fld>
            <a:endParaRPr lang="en-US" altLang="zh-CN"/>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F55673E1-B99C-4926-91E6-98EBA28B569C}" type="slidenum">
              <a:rPr lang="en-US" altLang="zh-CN"/>
            </a:fld>
            <a:endParaRPr lang="en-US" altLang="zh-CN"/>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8CE0830C-DD97-42A8-B6D0-72FED59CE974}" type="slidenum">
              <a:rPr lang="en-US" altLang="zh-CN"/>
            </a:fld>
            <a:endParaRPr lang="en-US" altLang="zh-CN"/>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B841EA64-3E10-47E0-AFE3-109950F5DE51}" type="slidenum">
              <a:rPr lang="en-US" altLang="zh-CN"/>
            </a:fld>
            <a:endParaRPr lang="en-US" altLang="zh-CN"/>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5E3563C6-687A-4794-A448-53F63C461B4B}" type="slidenum">
              <a:rPr lang="en-US" altLang="zh-CN"/>
            </a:fld>
            <a:endParaRPr lang="en-US" altLang="zh-CN"/>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FC07FB97-65E2-4543-B2E7-43F234E0A134}" type="slidenum">
              <a:rPr lang="en-US" altLang="zh-CN"/>
            </a:fld>
            <a:endParaRPr lang="en-US" altLang="zh-CN"/>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1A5CCE1C-5FA7-4AF4-AE2D-CBE42453F1C7}" type="slidenum">
              <a:rPr lang="en-US" altLang="zh-CN"/>
            </a:fld>
            <a:endParaRPr lang="en-US" altLang="zh-CN"/>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4E0F8488-1111-4E1C-979D-669D4ABC45B1}" type="slidenum">
              <a:rPr lang="en-US" altLang="zh-CN"/>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70E182DF-E421-4214-8BC9-436D8E04DEF3}" type="slidenum">
              <a:rPr lang="en-US" altLang="zh-CN"/>
            </a:fld>
            <a:endParaRPr lang="en-US" altLang="zh-CN"/>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8" name="页脚占位符 7"/>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9" name="灯片编号占位符 8"/>
          <p:cNvSpPr>
            <a:spLocks noGrp="1"/>
          </p:cNvSpPr>
          <p:nvPr>
            <p:ph type="sldNum" sz="quarter" idx="12"/>
          </p:nvPr>
        </p:nvSpPr>
        <p:spPr/>
        <p:txBody>
          <a:bodyPr/>
          <a:lstStyle>
            <a:lvl1pPr>
              <a:defRPr/>
            </a:lvl1pPr>
          </a:lstStyle>
          <a:p>
            <a:pPr>
              <a:defRPr/>
            </a:pPr>
            <a:fld id="{74A42972-4F1E-4033-88FE-C18735A0242E}" type="slidenum">
              <a:rPr lang="en-US" altLang="zh-CN"/>
            </a:fld>
            <a:endParaRPr lang="en-US" altLang="zh-CN"/>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4" name="页脚占位符 3"/>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灯片编号占位符 4"/>
          <p:cNvSpPr>
            <a:spLocks noGrp="1"/>
          </p:cNvSpPr>
          <p:nvPr>
            <p:ph type="sldNum" sz="quarter" idx="12"/>
          </p:nvPr>
        </p:nvSpPr>
        <p:spPr/>
        <p:txBody>
          <a:bodyPr/>
          <a:lstStyle>
            <a:lvl1pPr>
              <a:defRPr/>
            </a:lvl1pPr>
          </a:lstStyle>
          <a:p>
            <a:pPr>
              <a:defRPr/>
            </a:pPr>
            <a:fld id="{3AD9CA24-1814-4BC6-957A-9A4C9330C8F9}" type="slidenum">
              <a:rPr lang="en-US" altLang="zh-CN"/>
            </a:fld>
            <a:endParaRPr lang="en-US" altLang="zh-CN"/>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3" name="页脚占位符 2"/>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4" name="灯片编号占位符 3"/>
          <p:cNvSpPr>
            <a:spLocks noGrp="1"/>
          </p:cNvSpPr>
          <p:nvPr>
            <p:ph type="sldNum" sz="quarter" idx="12"/>
          </p:nvPr>
        </p:nvSpPr>
        <p:spPr/>
        <p:txBody>
          <a:bodyPr/>
          <a:lstStyle>
            <a:lvl1pPr>
              <a:defRPr/>
            </a:lvl1pPr>
          </a:lstStyle>
          <a:p>
            <a:pPr>
              <a:defRPr/>
            </a:pPr>
            <a:fld id="{298AE6F5-3E57-4E2E-97ED-222C6A53D21A}" type="slidenum">
              <a:rPr lang="en-US" altLang="zh-CN"/>
            </a:fld>
            <a:endParaRPr lang="en-US" altLang="zh-CN"/>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036FE953-3CC7-455D-B128-E4BAF3FDBB55}" type="slidenum">
              <a:rPr lang="en-US" altLang="zh-CN"/>
            </a:fld>
            <a:endParaRPr lang="en-US" altLang="zh-CN"/>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39C012AD-9E0E-4B1C-BEFD-8FE0DE08AF79}" type="slidenum">
              <a:rPr lang="en-US" altLang="zh-CN"/>
            </a:fld>
            <a:endParaRPr lang="en-US" altLang="zh-CN"/>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7F3C36D5-097C-4C04-B0E7-03A36CC2AD7C}" type="slidenum">
              <a:rPr lang="en-US" altLang="zh-CN"/>
            </a:fld>
            <a:endParaRPr lang="en-US" altLang="zh-CN"/>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915E93BD-9AEB-4628-8A41-6335E1069D62}" type="slidenum">
              <a:rPr lang="en-US" altLang="zh-CN"/>
            </a:fld>
            <a:endParaRPr lang="en-US" altLang="zh-CN"/>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4BC0C933-1819-4476-85CC-B712031FA779}" type="slidenum">
              <a:rPr lang="en-US" altLang="zh-CN"/>
            </a:fld>
            <a:endParaRPr lang="en-US" altLang="zh-CN"/>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67FD7387-D5C4-4400-8FFB-7815B99BA2C6}" type="slidenum">
              <a:rPr lang="en-US" altLang="zh-CN"/>
            </a:fld>
            <a:endParaRPr lang="en-US" altLang="zh-CN"/>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D86A9CD7-E4EA-492B-9ADD-402CF43BE218}" type="slidenum">
              <a:rPr lang="en-US" altLang="zh-CN"/>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72BDCEB-7EC3-48A5-9E3E-C5207EDF823E}" type="slidenum">
              <a:rPr lang="en-US" altLang="zh-CN"/>
            </a:fld>
            <a:endParaRPr lang="en-US" altLang="zh-CN"/>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77EA38C7-BCA9-4F02-9CCC-0BA14B01C79E}" type="slidenum">
              <a:rPr lang="en-US" altLang="zh-CN"/>
            </a:fld>
            <a:endParaRPr lang="en-US" altLang="zh-CN"/>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8" name="页脚占位符 7"/>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9" name="灯片编号占位符 8"/>
          <p:cNvSpPr>
            <a:spLocks noGrp="1"/>
          </p:cNvSpPr>
          <p:nvPr>
            <p:ph type="sldNum" sz="quarter" idx="12"/>
          </p:nvPr>
        </p:nvSpPr>
        <p:spPr/>
        <p:txBody>
          <a:bodyPr/>
          <a:lstStyle>
            <a:lvl1pPr>
              <a:defRPr/>
            </a:lvl1pPr>
          </a:lstStyle>
          <a:p>
            <a:pPr>
              <a:defRPr/>
            </a:pPr>
            <a:fld id="{A3ABA843-3499-4ADF-8582-11107E30E1DA}" type="slidenum">
              <a:rPr lang="en-US" altLang="zh-CN"/>
            </a:fld>
            <a:endParaRPr lang="en-US" altLang="zh-CN"/>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4" name="页脚占位符 3"/>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灯片编号占位符 4"/>
          <p:cNvSpPr>
            <a:spLocks noGrp="1"/>
          </p:cNvSpPr>
          <p:nvPr>
            <p:ph type="sldNum" sz="quarter" idx="12"/>
          </p:nvPr>
        </p:nvSpPr>
        <p:spPr/>
        <p:txBody>
          <a:bodyPr/>
          <a:lstStyle>
            <a:lvl1pPr>
              <a:defRPr/>
            </a:lvl1pPr>
          </a:lstStyle>
          <a:p>
            <a:pPr>
              <a:defRPr/>
            </a:pPr>
            <a:fld id="{3594484A-EF13-41F3-B199-E04D8296461A}" type="slidenum">
              <a:rPr lang="en-US" altLang="zh-CN"/>
            </a:fld>
            <a:endParaRPr lang="en-US" altLang="zh-CN"/>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3" name="页脚占位符 2"/>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4" name="灯片编号占位符 3"/>
          <p:cNvSpPr>
            <a:spLocks noGrp="1"/>
          </p:cNvSpPr>
          <p:nvPr>
            <p:ph type="sldNum" sz="quarter" idx="12"/>
          </p:nvPr>
        </p:nvSpPr>
        <p:spPr/>
        <p:txBody>
          <a:bodyPr/>
          <a:lstStyle>
            <a:lvl1pPr>
              <a:defRPr/>
            </a:lvl1pPr>
          </a:lstStyle>
          <a:p>
            <a:pPr>
              <a:defRPr/>
            </a:pPr>
            <a:fld id="{EDB7D746-7B6B-4116-948B-D29F0DF250B6}" type="slidenum">
              <a:rPr lang="en-US" altLang="zh-CN"/>
            </a:fld>
            <a:endParaRPr lang="en-US" altLang="zh-CN"/>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506745F3-FA0F-480F-8B1B-3D20C2425B26}" type="slidenum">
              <a:rPr lang="en-US" altLang="zh-CN"/>
            </a:fld>
            <a:endParaRPr lang="en-US" altLang="zh-CN"/>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14442A41-2AA7-419C-9B4A-B5928269246F}" type="slidenum">
              <a:rPr lang="en-US" altLang="zh-CN"/>
            </a:fld>
            <a:endParaRPr lang="en-US" altLang="zh-CN"/>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494B8449-440F-4306-8CB1-EB464A808381}" type="slidenum">
              <a:rPr lang="en-US" altLang="zh-CN"/>
            </a:fld>
            <a:endParaRPr lang="en-US" altLang="zh-CN"/>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5D7A3CC5-D107-406C-959C-24E647C0F6C9}" type="slidenum">
              <a:rPr lang="en-US" altLang="zh-CN"/>
            </a:fld>
            <a:endParaRPr lang="en-US" altLang="zh-CN"/>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38C4A0A5-C078-4C46-A73D-B1CD1A4EBE73}" type="slidenum">
              <a:rPr lang="en-US" altLang="zh-CN"/>
            </a:fld>
            <a:endParaRPr lang="en-US" altLang="zh-CN"/>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7B0F8902-9FA0-47EA-8854-51CC57A69D75}" type="slidenum">
              <a:rPr lang="en-US" altLang="zh-CN"/>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5A12D96-BF33-4F30-9352-AF832DCFDFC7}" type="slidenum">
              <a:rPr lang="en-US" altLang="zh-CN"/>
            </a:fld>
            <a:endParaRPr lang="en-US" altLang="zh-CN"/>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7D541D3B-4C08-4855-9F54-DE8E7FEA879D}" type="slidenum">
              <a:rPr lang="en-US" altLang="zh-CN"/>
            </a:fld>
            <a:endParaRPr lang="en-US" altLang="zh-CN"/>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1C4A22F3-EAB8-41BD-BAFF-DAF1E6609980}" type="slidenum">
              <a:rPr lang="en-US" altLang="zh-CN"/>
            </a:fld>
            <a:endParaRPr lang="en-US" altLang="zh-CN"/>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8" name="页脚占位符 7"/>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9" name="灯片编号占位符 8"/>
          <p:cNvSpPr>
            <a:spLocks noGrp="1"/>
          </p:cNvSpPr>
          <p:nvPr>
            <p:ph type="sldNum" sz="quarter" idx="12"/>
          </p:nvPr>
        </p:nvSpPr>
        <p:spPr/>
        <p:txBody>
          <a:bodyPr/>
          <a:lstStyle>
            <a:lvl1pPr>
              <a:defRPr/>
            </a:lvl1pPr>
          </a:lstStyle>
          <a:p>
            <a:pPr>
              <a:defRPr/>
            </a:pPr>
            <a:fld id="{AFE1CD80-99DC-417F-A20C-625047D1A71E}" type="slidenum">
              <a:rPr lang="en-US" altLang="zh-CN"/>
            </a:fld>
            <a:endParaRPr lang="en-US" altLang="zh-CN"/>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4" name="页脚占位符 3"/>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灯片编号占位符 4"/>
          <p:cNvSpPr>
            <a:spLocks noGrp="1"/>
          </p:cNvSpPr>
          <p:nvPr>
            <p:ph type="sldNum" sz="quarter" idx="12"/>
          </p:nvPr>
        </p:nvSpPr>
        <p:spPr/>
        <p:txBody>
          <a:bodyPr/>
          <a:lstStyle>
            <a:lvl1pPr>
              <a:defRPr/>
            </a:lvl1pPr>
          </a:lstStyle>
          <a:p>
            <a:pPr>
              <a:defRPr/>
            </a:pPr>
            <a:fld id="{EBDBC329-C21D-452C-8A97-E152DE1F69A6}" type="slidenum">
              <a:rPr lang="en-US" altLang="zh-CN"/>
            </a:fld>
            <a:endParaRPr lang="en-US" altLang="zh-CN"/>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3" name="页脚占位符 2"/>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4" name="灯片编号占位符 3"/>
          <p:cNvSpPr>
            <a:spLocks noGrp="1"/>
          </p:cNvSpPr>
          <p:nvPr>
            <p:ph type="sldNum" sz="quarter" idx="12"/>
          </p:nvPr>
        </p:nvSpPr>
        <p:spPr/>
        <p:txBody>
          <a:bodyPr/>
          <a:lstStyle>
            <a:lvl1pPr>
              <a:defRPr/>
            </a:lvl1pPr>
          </a:lstStyle>
          <a:p>
            <a:pPr>
              <a:defRPr/>
            </a:pPr>
            <a:fld id="{9004FF73-71BB-4F85-A49D-86813B3ABA72}" type="slidenum">
              <a:rPr lang="en-US" altLang="zh-CN"/>
            </a:fld>
            <a:endParaRPr lang="en-US" altLang="zh-CN"/>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749C364A-A2BD-45DA-9536-1FC686379AEE}" type="slidenum">
              <a:rPr lang="en-US" altLang="zh-CN"/>
            </a:fld>
            <a:endParaRPr lang="en-US" altLang="zh-CN"/>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页脚占位符 5"/>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7" name="灯片编号占位符 6"/>
          <p:cNvSpPr>
            <a:spLocks noGrp="1"/>
          </p:cNvSpPr>
          <p:nvPr>
            <p:ph type="sldNum" sz="quarter" idx="12"/>
          </p:nvPr>
        </p:nvSpPr>
        <p:spPr/>
        <p:txBody>
          <a:bodyPr/>
          <a:lstStyle>
            <a:lvl1pPr>
              <a:defRPr/>
            </a:lvl1pPr>
          </a:lstStyle>
          <a:p>
            <a:pPr>
              <a:defRPr/>
            </a:pPr>
            <a:fld id="{F523EB42-01C4-4E3D-BAE0-B0CFE488588D}" type="slidenum">
              <a:rPr lang="en-US" altLang="zh-CN"/>
            </a:fld>
            <a:endParaRPr lang="en-US" altLang="zh-CN"/>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2E3D7BD6-A246-4924-8B32-F00E119289D5}" type="slidenum">
              <a:rPr lang="en-US" altLang="zh-CN"/>
            </a:fld>
            <a:endParaRPr lang="en-US" altLang="zh-CN"/>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5" name="页脚占位符 4"/>
          <p:cNvSpPr>
            <a:spLocks noGrp="1"/>
          </p:cNvSpPr>
          <p:nvPr>
            <p:ph type="ftr" sz="quarter" idx="11"/>
          </p:nvPr>
        </p:nvSpPr>
        <p:spPr/>
        <p:txBody>
          <a:bodyPr/>
          <a:lstStyle>
            <a:lvl1pPr>
              <a:buFont typeface="Arial" panose="020B0604020202020204" pitchFamily="34" charset="0"/>
              <a:buNone/>
              <a:defRPr>
                <a:latin typeface="Arial" panose="020B0604020202020204" pitchFamily="34" charset="0"/>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D377E341-0A14-4115-BA00-0AFF550A7EF4}" type="slidenum">
              <a:rPr lang="en-US" altLang="zh-CN"/>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1BEDA6BC-B4A0-4ED9-97CC-7FCCBBB09876}" type="slidenum">
              <a:rPr lang="en-US" altLang="zh-CN"/>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1.jpe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1.jpe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301625"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a:defRPr/>
            </a:pPr>
            <a:fld id="{C9483165-537E-4910-AAE0-ECCFA9415157}"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2" name="Rectangle 4"/>
          <p:cNvSpPr>
            <a:spLocks noGrp="1" noChangeArrowheads="1"/>
          </p:cNvSpPr>
          <p:nvPr>
            <p:ph type="dt" sz="half" idx="2"/>
          </p:nvPr>
        </p:nvSpPr>
        <p:spPr bwMode="auto">
          <a:xfrm>
            <a:off x="301625"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2054" name="Rectangle 6"/>
          <p:cNvSpPr>
            <a:spLocks noGrp="1" noChangeArrowheads="1"/>
          </p:cNvSpPr>
          <p:nvPr>
            <p:ph type="sldNum" sz="quarter" idx="4"/>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solidFill>
                  <a:srgbClr val="007A77"/>
                </a:solidFill>
              </a:defRPr>
            </a:lvl1pPr>
          </a:lstStyle>
          <a:p>
            <a:pPr>
              <a:defRPr/>
            </a:pPr>
            <a:fld id="{73DD2375-F807-4C3E-85B9-0100DAA9ABEB}"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6" name="Rectangle 4"/>
          <p:cNvSpPr>
            <a:spLocks noGrp="1" noChangeArrowheads="1"/>
          </p:cNvSpPr>
          <p:nvPr>
            <p:ph type="dt" sz="half" idx="2"/>
          </p:nvPr>
        </p:nvSpPr>
        <p:spPr bwMode="auto">
          <a:xfrm>
            <a:off x="301625"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a:defRPr/>
            </a:pPr>
            <a:endParaRPr lang="en-US"/>
          </a:p>
        </p:txBody>
      </p:sp>
      <p:sp>
        <p:nvSpPr>
          <p:cNvPr id="3077"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a:defRPr/>
            </a:pPr>
            <a:endParaRPr lang="en-US"/>
          </a:p>
        </p:txBody>
      </p:sp>
      <p:sp>
        <p:nvSpPr>
          <p:cNvPr id="3078" name="Rectangle 6"/>
          <p:cNvSpPr>
            <a:spLocks noGrp="1" noChangeArrowheads="1"/>
          </p:cNvSpPr>
          <p:nvPr>
            <p:ph type="sldNum" sz="quarter" idx="4"/>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a:defRPr/>
            </a:pPr>
            <a:fld id="{A5733848-88D2-44CD-A87A-4AA303DDFC2D}"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4099"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0" name="Rectangle 4"/>
          <p:cNvSpPr>
            <a:spLocks noGrp="1" noChangeArrowheads="1"/>
          </p:cNvSpPr>
          <p:nvPr>
            <p:ph type="dt" sz="half" idx="2"/>
          </p:nvPr>
        </p:nvSpPr>
        <p:spPr bwMode="auto">
          <a:xfrm>
            <a:off x="301625"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4102" name="Rectangle 6"/>
          <p:cNvSpPr>
            <a:spLocks noGrp="1" noChangeArrowheads="1"/>
          </p:cNvSpPr>
          <p:nvPr>
            <p:ph type="sldNum" sz="quarter" idx="4"/>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solidFill>
                  <a:srgbClr val="007A77"/>
                </a:solidFill>
              </a:defRPr>
            </a:lvl1pPr>
          </a:lstStyle>
          <a:p>
            <a:pPr>
              <a:defRPr/>
            </a:pPr>
            <a:fld id="{834714F3-B9CA-45EB-8B55-2D717DAF568F}"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5123"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2" name="Rectangle 4"/>
          <p:cNvSpPr>
            <a:spLocks noGrp="1" noChangeArrowheads="1"/>
          </p:cNvSpPr>
          <p:nvPr>
            <p:ph type="dt" sz="half" idx="2"/>
          </p:nvPr>
        </p:nvSpPr>
        <p:spPr bwMode="auto">
          <a:xfrm>
            <a:off x="301625"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2054" name="Rectangle 6"/>
          <p:cNvSpPr>
            <a:spLocks noGrp="1" noChangeArrowheads="1"/>
          </p:cNvSpPr>
          <p:nvPr>
            <p:ph type="sldNum" sz="quarter" idx="4"/>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solidFill>
                  <a:srgbClr val="007A77"/>
                </a:solidFill>
              </a:defRPr>
            </a:lvl1pPr>
          </a:lstStyle>
          <a:p>
            <a:pPr>
              <a:defRPr/>
            </a:pPr>
            <a:fld id="{C67420E8-3FE4-42CA-BED2-7C8D9912884A}"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6147"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301625"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solidFill>
                  <a:srgbClr val="007A77"/>
                </a:solidFill>
              </a:defRPr>
            </a:lvl1pPr>
          </a:lstStyle>
          <a:p>
            <a:pPr>
              <a:defRPr/>
            </a:pPr>
            <a:fld id="{4FD409C1-8CB7-4A78-A387-9F30FC9A1F25}"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7171"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301625"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solidFill>
                  <a:srgbClr val="007A77"/>
                </a:solidFill>
              </a:defRPr>
            </a:lvl1pPr>
          </a:lstStyle>
          <a:p>
            <a:pPr>
              <a:defRPr/>
            </a:pPr>
            <a:fld id="{811C12C5-A79C-42EC-998B-9E05A6A63B0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8195"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301625"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7A77"/>
                </a:solidFill>
                <a:latin typeface="Arial" panose="020B0604020202020204"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solidFill>
                  <a:srgbClr val="007A77"/>
                </a:solidFill>
              </a:defRPr>
            </a:lvl1pPr>
          </a:lstStyle>
          <a:p>
            <a:pPr>
              <a:defRPr/>
            </a:pPr>
            <a:fld id="{1C491440-A246-46BE-8FE1-7241F7B3E59E}"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5pPr>
      <a:lvl6pPr marL="25146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6pPr>
      <a:lvl7pPr marL="29718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7pPr>
      <a:lvl8pPr marL="34290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8pPr>
      <a:lvl9pPr marL="3886200" indent="-228600" algn="l" rtl="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slide" Target="slide76.xml"/><Relationship Id="rId5" Type="http://schemas.openxmlformats.org/officeDocument/2006/relationships/slide" Target="slide80.xml"/><Relationship Id="rId4" Type="http://schemas.openxmlformats.org/officeDocument/2006/relationships/slide" Target="slide57.xml"/><Relationship Id="rId3" Type="http://schemas.openxmlformats.org/officeDocument/2006/relationships/slide" Target="slide30.xml"/><Relationship Id="rId2" Type="http://schemas.openxmlformats.org/officeDocument/2006/relationships/audio" Target="../media/audio1.wav"/><Relationship Id="rId1" Type="http://schemas.openxmlformats.org/officeDocument/2006/relationships/slide" Target="slide2.xml"/></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9.wmf"/><Relationship Id="rId3" Type="http://schemas.openxmlformats.org/officeDocument/2006/relationships/oleObject" Target="../embeddings/oleObject8.bin"/><Relationship Id="rId2" Type="http://schemas.openxmlformats.org/officeDocument/2006/relationships/image" Target="../media/image8.wmf"/><Relationship Id="rId1"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7.xml"/><Relationship Id="rId6" Type="http://schemas.openxmlformats.org/officeDocument/2006/relationships/image" Target="../media/image12.wmf"/><Relationship Id="rId5" Type="http://schemas.openxmlformats.org/officeDocument/2006/relationships/oleObject" Target="../embeddings/oleObject11.bin"/><Relationship Id="rId4" Type="http://schemas.openxmlformats.org/officeDocument/2006/relationships/image" Target="../media/image11.emf"/><Relationship Id="rId3" Type="http://schemas.openxmlformats.org/officeDocument/2006/relationships/oleObject" Target="../embeddings/oleObject10.bin"/><Relationship Id="rId2" Type="http://schemas.openxmlformats.org/officeDocument/2006/relationships/image" Target="../media/image10.wmf"/><Relationship Id="rId1"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9" Type="http://schemas.openxmlformats.org/officeDocument/2006/relationships/image" Target="../media/image17.wmf"/><Relationship Id="rId8" Type="http://schemas.openxmlformats.org/officeDocument/2006/relationships/oleObject" Target="../embeddings/oleObject15.bin"/><Relationship Id="rId7" Type="http://schemas.openxmlformats.org/officeDocument/2006/relationships/image" Target="../media/image16.wmf"/><Relationship Id="rId6" Type="http://schemas.openxmlformats.org/officeDocument/2006/relationships/oleObject" Target="../embeddings/oleObject14.bin"/><Relationship Id="rId5" Type="http://schemas.openxmlformats.org/officeDocument/2006/relationships/image" Target="../media/image15.wmf"/><Relationship Id="rId4" Type="http://schemas.openxmlformats.org/officeDocument/2006/relationships/oleObject" Target="../embeddings/oleObject13.bin"/><Relationship Id="rId3" Type="http://schemas.openxmlformats.org/officeDocument/2006/relationships/image" Target="../media/image14.wmf"/><Relationship Id="rId2" Type="http://schemas.openxmlformats.org/officeDocument/2006/relationships/oleObject" Target="../embeddings/oleObject12.bin"/><Relationship Id="rId17" Type="http://schemas.openxmlformats.org/officeDocument/2006/relationships/vmlDrawing" Target="../drawings/vmlDrawing6.vml"/><Relationship Id="rId16" Type="http://schemas.openxmlformats.org/officeDocument/2006/relationships/slideLayout" Target="../slideLayouts/slideLayout7.xml"/><Relationship Id="rId15" Type="http://schemas.openxmlformats.org/officeDocument/2006/relationships/image" Target="../media/image20.wmf"/><Relationship Id="rId14" Type="http://schemas.openxmlformats.org/officeDocument/2006/relationships/oleObject" Target="../embeddings/oleObject18.bin"/><Relationship Id="rId13" Type="http://schemas.openxmlformats.org/officeDocument/2006/relationships/image" Target="../media/image19.wmf"/><Relationship Id="rId12" Type="http://schemas.openxmlformats.org/officeDocument/2006/relationships/oleObject" Target="../embeddings/oleObject17.bin"/><Relationship Id="rId11" Type="http://schemas.openxmlformats.org/officeDocument/2006/relationships/image" Target="../media/image18.wmf"/><Relationship Id="rId10" Type="http://schemas.openxmlformats.org/officeDocument/2006/relationships/oleObject" Target="../embeddings/oleObject16.bin"/><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24.wmf"/><Relationship Id="rId7" Type="http://schemas.openxmlformats.org/officeDocument/2006/relationships/oleObject" Target="../embeddings/oleObject22.bin"/><Relationship Id="rId6" Type="http://schemas.openxmlformats.org/officeDocument/2006/relationships/image" Target="../media/image23.wmf"/><Relationship Id="rId5" Type="http://schemas.openxmlformats.org/officeDocument/2006/relationships/oleObject" Target="../embeddings/oleObject21.bin"/><Relationship Id="rId4" Type="http://schemas.openxmlformats.org/officeDocument/2006/relationships/image" Target="../media/image22.wmf"/><Relationship Id="rId3" Type="http://schemas.openxmlformats.org/officeDocument/2006/relationships/oleObject" Target="../embeddings/oleObject20.bin"/><Relationship Id="rId24" Type="http://schemas.openxmlformats.org/officeDocument/2006/relationships/vmlDrawing" Target="../drawings/vmlDrawing7.vml"/><Relationship Id="rId23" Type="http://schemas.openxmlformats.org/officeDocument/2006/relationships/slideLayout" Target="../slideLayouts/slideLayout7.xml"/><Relationship Id="rId22" Type="http://schemas.openxmlformats.org/officeDocument/2006/relationships/oleObject" Target="../embeddings/oleObject30.bin"/><Relationship Id="rId21" Type="http://schemas.openxmlformats.org/officeDocument/2006/relationships/oleObject" Target="../embeddings/oleObject29.bin"/><Relationship Id="rId20" Type="http://schemas.openxmlformats.org/officeDocument/2006/relationships/image" Target="../media/image30.wmf"/><Relationship Id="rId2" Type="http://schemas.openxmlformats.org/officeDocument/2006/relationships/image" Target="../media/image21.wmf"/><Relationship Id="rId19" Type="http://schemas.openxmlformats.org/officeDocument/2006/relationships/oleObject" Target="../embeddings/oleObject28.bin"/><Relationship Id="rId18" Type="http://schemas.openxmlformats.org/officeDocument/2006/relationships/image" Target="../media/image29.wmf"/><Relationship Id="rId17" Type="http://schemas.openxmlformats.org/officeDocument/2006/relationships/oleObject" Target="../embeddings/oleObject27.bin"/><Relationship Id="rId16" Type="http://schemas.openxmlformats.org/officeDocument/2006/relationships/image" Target="../media/image28.wmf"/><Relationship Id="rId15" Type="http://schemas.openxmlformats.org/officeDocument/2006/relationships/oleObject" Target="../embeddings/oleObject26.bin"/><Relationship Id="rId14" Type="http://schemas.openxmlformats.org/officeDocument/2006/relationships/image" Target="../media/image27.wmf"/><Relationship Id="rId13" Type="http://schemas.openxmlformats.org/officeDocument/2006/relationships/oleObject" Target="../embeddings/oleObject25.bin"/><Relationship Id="rId12" Type="http://schemas.openxmlformats.org/officeDocument/2006/relationships/image" Target="../media/image26.wmf"/><Relationship Id="rId11" Type="http://schemas.openxmlformats.org/officeDocument/2006/relationships/oleObject" Target="../embeddings/oleObject24.bin"/><Relationship Id="rId10" Type="http://schemas.openxmlformats.org/officeDocument/2006/relationships/image" Target="../media/image25.wmf"/><Relationship Id="rId1"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4.wmf"/><Relationship Id="rId7" Type="http://schemas.openxmlformats.org/officeDocument/2006/relationships/oleObject" Target="../embeddings/oleObject34.bin"/><Relationship Id="rId6" Type="http://schemas.openxmlformats.org/officeDocument/2006/relationships/image" Target="../media/image33.wmf"/><Relationship Id="rId5" Type="http://schemas.openxmlformats.org/officeDocument/2006/relationships/oleObject" Target="../embeddings/oleObject33.bin"/><Relationship Id="rId4" Type="http://schemas.openxmlformats.org/officeDocument/2006/relationships/image" Target="../media/image32.wmf"/><Relationship Id="rId3" Type="http://schemas.openxmlformats.org/officeDocument/2006/relationships/oleObject" Target="../embeddings/oleObject32.bin"/><Relationship Id="rId2" Type="http://schemas.openxmlformats.org/officeDocument/2006/relationships/image" Target="../media/image31.wmf"/><Relationship Id="rId10" Type="http://schemas.openxmlformats.org/officeDocument/2006/relationships/vmlDrawing" Target="../drawings/vmlDrawing8.vml"/><Relationship Id="rId1" Type="http://schemas.openxmlformats.org/officeDocument/2006/relationships/oleObject" Target="../embeddings/oleObject31.bin"/></Relationships>
</file>

<file path=ppt/slides/_rels/slide15.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7.xml"/><Relationship Id="rId6" Type="http://schemas.openxmlformats.org/officeDocument/2006/relationships/image" Target="../media/image37.wmf"/><Relationship Id="rId5" Type="http://schemas.openxmlformats.org/officeDocument/2006/relationships/oleObject" Target="../embeddings/oleObject37.bin"/><Relationship Id="rId4" Type="http://schemas.openxmlformats.org/officeDocument/2006/relationships/image" Target="../media/image36.wmf"/><Relationship Id="rId3" Type="http://schemas.openxmlformats.org/officeDocument/2006/relationships/oleObject" Target="../embeddings/oleObject36.bin"/><Relationship Id="rId2" Type="http://schemas.openxmlformats.org/officeDocument/2006/relationships/image" Target="../media/image35.emf"/><Relationship Id="rId1" Type="http://schemas.openxmlformats.org/officeDocument/2006/relationships/oleObject" Target="../embeddings/oleObject35.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42.bin"/><Relationship Id="rId8" Type="http://schemas.openxmlformats.org/officeDocument/2006/relationships/image" Target="../media/image41.emf"/><Relationship Id="rId7" Type="http://schemas.openxmlformats.org/officeDocument/2006/relationships/oleObject" Target="../embeddings/oleObject41.bin"/><Relationship Id="rId6" Type="http://schemas.openxmlformats.org/officeDocument/2006/relationships/image" Target="../media/image40.emf"/><Relationship Id="rId5" Type="http://schemas.openxmlformats.org/officeDocument/2006/relationships/oleObject" Target="../embeddings/oleObject40.bin"/><Relationship Id="rId4" Type="http://schemas.openxmlformats.org/officeDocument/2006/relationships/image" Target="../media/image39.emf"/><Relationship Id="rId3" Type="http://schemas.openxmlformats.org/officeDocument/2006/relationships/oleObject" Target="../embeddings/oleObject39.bin"/><Relationship Id="rId2" Type="http://schemas.openxmlformats.org/officeDocument/2006/relationships/image" Target="../media/image38.emf"/><Relationship Id="rId12" Type="http://schemas.openxmlformats.org/officeDocument/2006/relationships/vmlDrawing" Target="../drawings/vmlDrawing10.vml"/><Relationship Id="rId11" Type="http://schemas.openxmlformats.org/officeDocument/2006/relationships/slideLayout" Target="../slideLayouts/slideLayout7.xml"/><Relationship Id="rId10" Type="http://schemas.openxmlformats.org/officeDocument/2006/relationships/image" Target="../media/image42.emf"/><Relationship Id="rId1" Type="http://schemas.openxmlformats.org/officeDocument/2006/relationships/oleObject" Target="../embeddings/oleObject38.bin"/></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7.xml"/><Relationship Id="rId6" Type="http://schemas.openxmlformats.org/officeDocument/2006/relationships/image" Target="../media/image45.wmf"/><Relationship Id="rId5" Type="http://schemas.openxmlformats.org/officeDocument/2006/relationships/oleObject" Target="../embeddings/oleObject45.bin"/><Relationship Id="rId4" Type="http://schemas.openxmlformats.org/officeDocument/2006/relationships/image" Target="../media/image44.wmf"/><Relationship Id="rId3" Type="http://schemas.openxmlformats.org/officeDocument/2006/relationships/oleObject" Target="../embeddings/oleObject44.bin"/><Relationship Id="rId2" Type="http://schemas.openxmlformats.org/officeDocument/2006/relationships/image" Target="../media/image43.wmf"/><Relationship Id="rId1" Type="http://schemas.openxmlformats.org/officeDocument/2006/relationships/oleObject" Target="../embeddings/oleObject43.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46.wmf"/><Relationship Id="rId1" Type="http://schemas.openxmlformats.org/officeDocument/2006/relationships/oleObject" Target="../embeddings/oleObject46.bin"/></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1.emf"/><Relationship Id="rId4" Type="http://schemas.openxmlformats.org/officeDocument/2006/relationships/image" Target="../media/image50.emf"/><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52.wmf"/><Relationship Id="rId1" Type="http://schemas.openxmlformats.org/officeDocument/2006/relationships/oleObject" Target="../embeddings/oleObject47.bin"/></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image" Target="../media/image54.emf"/><Relationship Id="rId3" Type="http://schemas.openxmlformats.org/officeDocument/2006/relationships/oleObject" Target="../embeddings/oleObject49.bin"/><Relationship Id="rId2" Type="http://schemas.openxmlformats.org/officeDocument/2006/relationships/image" Target="../media/image53.emf"/><Relationship Id="rId1" Type="http://schemas.openxmlformats.org/officeDocument/2006/relationships/oleObject" Target="../embeddings/oleObject48.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54.bin"/><Relationship Id="rId8" Type="http://schemas.openxmlformats.org/officeDocument/2006/relationships/image" Target="../media/image58.wmf"/><Relationship Id="rId7" Type="http://schemas.openxmlformats.org/officeDocument/2006/relationships/oleObject" Target="../embeddings/oleObject53.bin"/><Relationship Id="rId6" Type="http://schemas.openxmlformats.org/officeDocument/2006/relationships/image" Target="../media/image57.wmf"/><Relationship Id="rId5" Type="http://schemas.openxmlformats.org/officeDocument/2006/relationships/oleObject" Target="../embeddings/oleObject52.bin"/><Relationship Id="rId4" Type="http://schemas.openxmlformats.org/officeDocument/2006/relationships/image" Target="../media/image56.wmf"/><Relationship Id="rId3" Type="http://schemas.openxmlformats.org/officeDocument/2006/relationships/oleObject" Target="../embeddings/oleObject51.bin"/><Relationship Id="rId22" Type="http://schemas.openxmlformats.org/officeDocument/2006/relationships/vmlDrawing" Target="../drawings/vmlDrawing15.vml"/><Relationship Id="rId21" Type="http://schemas.openxmlformats.org/officeDocument/2006/relationships/slideLayout" Target="../slideLayouts/slideLayout7.xml"/><Relationship Id="rId20" Type="http://schemas.openxmlformats.org/officeDocument/2006/relationships/image" Target="../media/image64.wmf"/><Relationship Id="rId2" Type="http://schemas.openxmlformats.org/officeDocument/2006/relationships/image" Target="../media/image55.emf"/><Relationship Id="rId19" Type="http://schemas.openxmlformats.org/officeDocument/2006/relationships/oleObject" Target="../embeddings/oleObject59.bin"/><Relationship Id="rId18" Type="http://schemas.openxmlformats.org/officeDocument/2006/relationships/image" Target="../media/image63.wmf"/><Relationship Id="rId17" Type="http://schemas.openxmlformats.org/officeDocument/2006/relationships/oleObject" Target="../embeddings/oleObject58.bin"/><Relationship Id="rId16" Type="http://schemas.openxmlformats.org/officeDocument/2006/relationships/image" Target="../media/image62.wmf"/><Relationship Id="rId15" Type="http://schemas.openxmlformats.org/officeDocument/2006/relationships/oleObject" Target="../embeddings/oleObject57.bin"/><Relationship Id="rId14" Type="http://schemas.openxmlformats.org/officeDocument/2006/relationships/image" Target="../media/image61.wmf"/><Relationship Id="rId13" Type="http://schemas.openxmlformats.org/officeDocument/2006/relationships/oleObject" Target="../embeddings/oleObject56.bin"/><Relationship Id="rId12" Type="http://schemas.openxmlformats.org/officeDocument/2006/relationships/image" Target="../media/image60.wmf"/><Relationship Id="rId11" Type="http://schemas.openxmlformats.org/officeDocument/2006/relationships/oleObject" Target="../embeddings/oleObject55.bin"/><Relationship Id="rId10" Type="http://schemas.openxmlformats.org/officeDocument/2006/relationships/image" Target="../media/image59.wmf"/><Relationship Id="rId1" Type="http://schemas.openxmlformats.org/officeDocument/2006/relationships/oleObject" Target="../embeddings/oleObject50.bin"/></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8.wmf"/><Relationship Id="rId7" Type="http://schemas.openxmlformats.org/officeDocument/2006/relationships/oleObject" Target="../embeddings/oleObject63.bin"/><Relationship Id="rId6" Type="http://schemas.openxmlformats.org/officeDocument/2006/relationships/image" Target="../media/image67.wmf"/><Relationship Id="rId5" Type="http://schemas.openxmlformats.org/officeDocument/2006/relationships/oleObject" Target="../embeddings/oleObject62.bin"/><Relationship Id="rId4" Type="http://schemas.openxmlformats.org/officeDocument/2006/relationships/image" Target="../media/image66.wmf"/><Relationship Id="rId3" Type="http://schemas.openxmlformats.org/officeDocument/2006/relationships/oleObject" Target="../embeddings/oleObject61.bin"/><Relationship Id="rId2" Type="http://schemas.openxmlformats.org/officeDocument/2006/relationships/image" Target="../media/image65.png"/><Relationship Id="rId10" Type="http://schemas.openxmlformats.org/officeDocument/2006/relationships/vmlDrawing" Target="../drawings/vmlDrawing16.vml"/><Relationship Id="rId1" Type="http://schemas.openxmlformats.org/officeDocument/2006/relationships/oleObject" Target="../embeddings/oleObject60.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oleObject" Target="../embeddings/oleObject64.bin"/></Relationships>
</file>

<file path=ppt/slides/_rels/slide25.xml.rels><?xml version="1.0" encoding="UTF-8" standalone="yes"?>
<Relationships xmlns="http://schemas.openxmlformats.org/package/2006/relationships"><Relationship Id="rId9" Type="http://schemas.openxmlformats.org/officeDocument/2006/relationships/image" Target="../media/image72.wmf"/><Relationship Id="rId8" Type="http://schemas.openxmlformats.org/officeDocument/2006/relationships/oleObject" Target="../embeddings/oleObject69.bin"/><Relationship Id="rId7" Type="http://schemas.openxmlformats.org/officeDocument/2006/relationships/image" Target="../media/image71.wmf"/><Relationship Id="rId6" Type="http://schemas.openxmlformats.org/officeDocument/2006/relationships/oleObject" Target="../embeddings/oleObject68.bin"/><Relationship Id="rId5" Type="http://schemas.openxmlformats.org/officeDocument/2006/relationships/image" Target="../media/image70.wmf"/><Relationship Id="rId4" Type="http://schemas.openxmlformats.org/officeDocument/2006/relationships/oleObject" Target="../embeddings/oleObject67.bin"/><Relationship Id="rId3" Type="http://schemas.openxmlformats.org/officeDocument/2006/relationships/oleObject" Target="../embeddings/oleObject66.bin"/><Relationship Id="rId2" Type="http://schemas.openxmlformats.org/officeDocument/2006/relationships/image" Target="../media/image56.wmf"/><Relationship Id="rId11" Type="http://schemas.openxmlformats.org/officeDocument/2006/relationships/vmlDrawing" Target="../drawings/vmlDrawing18.vml"/><Relationship Id="rId10" Type="http://schemas.openxmlformats.org/officeDocument/2006/relationships/slideLayout" Target="../slideLayouts/slideLayout2.xml"/><Relationship Id="rId1" Type="http://schemas.openxmlformats.org/officeDocument/2006/relationships/oleObject" Target="../embeddings/oleObject65.bin"/></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oleObject" Target="../embeddings/oleObject70.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75.bin"/><Relationship Id="rId8" Type="http://schemas.openxmlformats.org/officeDocument/2006/relationships/image" Target="../media/image77.wmf"/><Relationship Id="rId7" Type="http://schemas.openxmlformats.org/officeDocument/2006/relationships/oleObject" Target="../embeddings/oleObject74.bin"/><Relationship Id="rId6" Type="http://schemas.openxmlformats.org/officeDocument/2006/relationships/image" Target="../media/image76.emf"/><Relationship Id="rId5" Type="http://schemas.openxmlformats.org/officeDocument/2006/relationships/oleObject" Target="../embeddings/oleObject73.bin"/><Relationship Id="rId4" Type="http://schemas.openxmlformats.org/officeDocument/2006/relationships/image" Target="../media/image75.emf"/><Relationship Id="rId3" Type="http://schemas.openxmlformats.org/officeDocument/2006/relationships/oleObject" Target="../embeddings/oleObject72.bin"/><Relationship Id="rId2" Type="http://schemas.openxmlformats.org/officeDocument/2006/relationships/image" Target="../media/image74.emf"/><Relationship Id="rId16" Type="http://schemas.openxmlformats.org/officeDocument/2006/relationships/vmlDrawing" Target="../drawings/vmlDrawing20.vml"/><Relationship Id="rId15" Type="http://schemas.openxmlformats.org/officeDocument/2006/relationships/slideLayout" Target="../slideLayouts/slideLayout7.xml"/><Relationship Id="rId14" Type="http://schemas.openxmlformats.org/officeDocument/2006/relationships/image" Target="../media/image80.wmf"/><Relationship Id="rId13" Type="http://schemas.openxmlformats.org/officeDocument/2006/relationships/oleObject" Target="../embeddings/oleObject77.bin"/><Relationship Id="rId12" Type="http://schemas.openxmlformats.org/officeDocument/2006/relationships/image" Target="../media/image79.emf"/><Relationship Id="rId11" Type="http://schemas.openxmlformats.org/officeDocument/2006/relationships/oleObject" Target="../embeddings/oleObject76.bin"/><Relationship Id="rId10" Type="http://schemas.openxmlformats.org/officeDocument/2006/relationships/image" Target="../media/image78.emf"/><Relationship Id="rId1" Type="http://schemas.openxmlformats.org/officeDocument/2006/relationships/oleObject" Target="../embeddings/oleObject71.bin"/></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4.wmf"/><Relationship Id="rId7" Type="http://schemas.openxmlformats.org/officeDocument/2006/relationships/oleObject" Target="../embeddings/oleObject81.bin"/><Relationship Id="rId6" Type="http://schemas.openxmlformats.org/officeDocument/2006/relationships/image" Target="../media/image83.png"/><Relationship Id="rId5" Type="http://schemas.openxmlformats.org/officeDocument/2006/relationships/oleObject" Target="../embeddings/oleObject80.bin"/><Relationship Id="rId4" Type="http://schemas.openxmlformats.org/officeDocument/2006/relationships/image" Target="../media/image82.emf"/><Relationship Id="rId3" Type="http://schemas.openxmlformats.org/officeDocument/2006/relationships/oleObject" Target="../embeddings/oleObject79.bin"/><Relationship Id="rId2" Type="http://schemas.openxmlformats.org/officeDocument/2006/relationships/image" Target="../media/image81.emf"/><Relationship Id="rId10" Type="http://schemas.openxmlformats.org/officeDocument/2006/relationships/vmlDrawing" Target="../drawings/vmlDrawing21.vml"/><Relationship Id="rId1" Type="http://schemas.openxmlformats.org/officeDocument/2006/relationships/oleObject" Target="../embeddings/oleObject78.bin"/></Relationships>
</file>

<file path=ppt/slides/_rels/slide29.xml.rels><?xml version="1.0" encoding="UTF-8" standalone="yes"?>
<Relationships xmlns="http://schemas.openxmlformats.org/package/2006/relationships"><Relationship Id="rId8" Type="http://schemas.openxmlformats.org/officeDocument/2006/relationships/vmlDrawing" Target="../drawings/vmlDrawing22.vml"/><Relationship Id="rId7"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oleObject" Target="../embeddings/oleObject84.bin"/><Relationship Id="rId4" Type="http://schemas.openxmlformats.org/officeDocument/2006/relationships/image" Target="../media/image86.emf"/><Relationship Id="rId3" Type="http://schemas.openxmlformats.org/officeDocument/2006/relationships/oleObject" Target="../embeddings/oleObject83.bin"/><Relationship Id="rId2" Type="http://schemas.openxmlformats.org/officeDocument/2006/relationships/image" Target="../media/image85.emf"/><Relationship Id="rId1" Type="http://schemas.openxmlformats.org/officeDocument/2006/relationships/oleObject" Target="../embeddings/oleObject82.bin"/></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51.xml"/><Relationship Id="rId2" Type="http://schemas.openxmlformats.org/officeDocument/2006/relationships/slide" Target="slide40.xml"/><Relationship Id="rId1" Type="http://schemas.openxmlformats.org/officeDocument/2006/relationships/slide" Target="slide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1.wmf"/><Relationship Id="rId7" Type="http://schemas.openxmlformats.org/officeDocument/2006/relationships/oleObject" Target="../embeddings/oleObject88.bin"/><Relationship Id="rId6" Type="http://schemas.openxmlformats.org/officeDocument/2006/relationships/image" Target="../media/image90.wmf"/><Relationship Id="rId5" Type="http://schemas.openxmlformats.org/officeDocument/2006/relationships/oleObject" Target="../embeddings/oleObject87.bin"/><Relationship Id="rId4" Type="http://schemas.openxmlformats.org/officeDocument/2006/relationships/image" Target="../media/image89.wmf"/><Relationship Id="rId3" Type="http://schemas.openxmlformats.org/officeDocument/2006/relationships/oleObject" Target="../embeddings/oleObject86.bin"/><Relationship Id="rId2" Type="http://schemas.openxmlformats.org/officeDocument/2006/relationships/image" Target="../media/image88.wmf"/><Relationship Id="rId10" Type="http://schemas.openxmlformats.org/officeDocument/2006/relationships/vmlDrawing" Target="../drawings/vmlDrawing23.vml"/><Relationship Id="rId1" Type="http://schemas.openxmlformats.org/officeDocument/2006/relationships/oleObject" Target="../embeddings/oleObject85.bin"/></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slideLayout" Target="../slideLayouts/slideLayout7.xml"/><Relationship Id="rId4" Type="http://schemas.openxmlformats.org/officeDocument/2006/relationships/image" Target="../media/image92.wmf"/><Relationship Id="rId3" Type="http://schemas.openxmlformats.org/officeDocument/2006/relationships/oleObject" Target="../embeddings/oleObject90.bin"/><Relationship Id="rId2" Type="http://schemas.openxmlformats.org/officeDocument/2006/relationships/image" Target="../media/image62.wmf"/><Relationship Id="rId1" Type="http://schemas.openxmlformats.org/officeDocument/2006/relationships/oleObject" Target="../embeddings/oleObject89.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95.bin"/><Relationship Id="rId8" Type="http://schemas.openxmlformats.org/officeDocument/2006/relationships/image" Target="../media/image96.emf"/><Relationship Id="rId7" Type="http://schemas.openxmlformats.org/officeDocument/2006/relationships/oleObject" Target="../embeddings/oleObject94.bin"/><Relationship Id="rId6" Type="http://schemas.openxmlformats.org/officeDocument/2006/relationships/image" Target="../media/image95.emf"/><Relationship Id="rId5" Type="http://schemas.openxmlformats.org/officeDocument/2006/relationships/oleObject" Target="../embeddings/oleObject93.bin"/><Relationship Id="rId4" Type="http://schemas.openxmlformats.org/officeDocument/2006/relationships/image" Target="../media/image94.emf"/><Relationship Id="rId3" Type="http://schemas.openxmlformats.org/officeDocument/2006/relationships/oleObject" Target="../embeddings/oleObject92.bin"/><Relationship Id="rId2" Type="http://schemas.openxmlformats.org/officeDocument/2006/relationships/image" Target="../media/image93.emf"/><Relationship Id="rId12" Type="http://schemas.openxmlformats.org/officeDocument/2006/relationships/vmlDrawing" Target="../drawings/vmlDrawing25.vml"/><Relationship Id="rId11" Type="http://schemas.openxmlformats.org/officeDocument/2006/relationships/slideLayout" Target="../slideLayouts/slideLayout73.xml"/><Relationship Id="rId10" Type="http://schemas.openxmlformats.org/officeDocument/2006/relationships/image" Target="../media/image97.wmf"/><Relationship Id="rId1" Type="http://schemas.openxmlformats.org/officeDocument/2006/relationships/oleObject" Target="../embeddings/oleObject91.bin"/></Relationships>
</file>

<file path=ppt/slides/_rels/slide35.xml.rels><?xml version="1.0" encoding="UTF-8" standalone="yes"?>
<Relationships xmlns="http://schemas.openxmlformats.org/package/2006/relationships"><Relationship Id="rId8" Type="http://schemas.openxmlformats.org/officeDocument/2006/relationships/vmlDrawing" Target="../drawings/vmlDrawing26.vml"/><Relationship Id="rId7" Type="http://schemas.openxmlformats.org/officeDocument/2006/relationships/slideLayout" Target="../slideLayouts/slideLayout7.xml"/><Relationship Id="rId6" Type="http://schemas.openxmlformats.org/officeDocument/2006/relationships/image" Target="../media/image100.emf"/><Relationship Id="rId5" Type="http://schemas.openxmlformats.org/officeDocument/2006/relationships/oleObject" Target="../embeddings/oleObject98.bin"/><Relationship Id="rId4" Type="http://schemas.openxmlformats.org/officeDocument/2006/relationships/image" Target="../media/image99.emf"/><Relationship Id="rId3" Type="http://schemas.openxmlformats.org/officeDocument/2006/relationships/oleObject" Target="../embeddings/oleObject97.bin"/><Relationship Id="rId2" Type="http://schemas.openxmlformats.org/officeDocument/2006/relationships/image" Target="../media/image98.emf"/><Relationship Id="rId1" Type="http://schemas.openxmlformats.org/officeDocument/2006/relationships/oleObject" Target="../embeddings/oleObject96.bin"/></Relationships>
</file>

<file path=ppt/slides/_rels/slide36.xml.rels><?xml version="1.0" encoding="UTF-8" standalone="yes"?>
<Relationships xmlns="http://schemas.openxmlformats.org/package/2006/relationships"><Relationship Id="rId9" Type="http://schemas.openxmlformats.org/officeDocument/2006/relationships/image" Target="../media/image107.emf"/><Relationship Id="rId8" Type="http://schemas.openxmlformats.org/officeDocument/2006/relationships/image" Target="../media/image106.emf"/><Relationship Id="rId7" Type="http://schemas.openxmlformats.org/officeDocument/2006/relationships/image" Target="../media/image105.emf"/><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wmf"/><Relationship Id="rId3" Type="http://schemas.openxmlformats.org/officeDocument/2006/relationships/oleObject" Target="../embeddings/oleObject100.bin"/><Relationship Id="rId2" Type="http://schemas.openxmlformats.org/officeDocument/2006/relationships/image" Target="../media/image101.wmf"/><Relationship Id="rId12" Type="http://schemas.openxmlformats.org/officeDocument/2006/relationships/vmlDrawing" Target="../drawings/vmlDrawing27.vml"/><Relationship Id="rId11" Type="http://schemas.openxmlformats.org/officeDocument/2006/relationships/slideLayout" Target="../slideLayouts/slideLayout7.xml"/><Relationship Id="rId10" Type="http://schemas.openxmlformats.org/officeDocument/2006/relationships/image" Target="../media/image108.emf"/><Relationship Id="rId1" Type="http://schemas.openxmlformats.org/officeDocument/2006/relationships/oleObject" Target="../embeddings/oleObject99.bin"/></Relationships>
</file>

<file path=ppt/slides/_rels/slide37.xml.rels><?xml version="1.0" encoding="UTF-8" standalone="yes"?>
<Relationships xmlns="http://schemas.openxmlformats.org/package/2006/relationships"><Relationship Id="rId9" Type="http://schemas.openxmlformats.org/officeDocument/2006/relationships/image" Target="../media/image113.emf"/><Relationship Id="rId8" Type="http://schemas.openxmlformats.org/officeDocument/2006/relationships/image" Target="../media/image112.emf"/><Relationship Id="rId7" Type="http://schemas.openxmlformats.org/officeDocument/2006/relationships/oleObject" Target="../embeddings/oleObject104.bin"/><Relationship Id="rId6" Type="http://schemas.openxmlformats.org/officeDocument/2006/relationships/image" Target="../media/image111.emf"/><Relationship Id="rId5" Type="http://schemas.openxmlformats.org/officeDocument/2006/relationships/oleObject" Target="../embeddings/oleObject103.bin"/><Relationship Id="rId4" Type="http://schemas.openxmlformats.org/officeDocument/2006/relationships/image" Target="../media/image110.emf"/><Relationship Id="rId3" Type="http://schemas.openxmlformats.org/officeDocument/2006/relationships/oleObject" Target="../embeddings/oleObject102.bin"/><Relationship Id="rId2" Type="http://schemas.openxmlformats.org/officeDocument/2006/relationships/image" Target="../media/image109.emf"/><Relationship Id="rId11" Type="http://schemas.openxmlformats.org/officeDocument/2006/relationships/vmlDrawing" Target="../drawings/vmlDrawing28.vml"/><Relationship Id="rId10" Type="http://schemas.openxmlformats.org/officeDocument/2006/relationships/slideLayout" Target="../slideLayouts/slideLayout7.xml"/><Relationship Id="rId1" Type="http://schemas.openxmlformats.org/officeDocument/2006/relationships/oleObject" Target="../embeddings/oleObject101.bin"/></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7.xml"/><Relationship Id="rId4" Type="http://schemas.openxmlformats.org/officeDocument/2006/relationships/image" Target="../media/image115.wmf"/><Relationship Id="rId3" Type="http://schemas.openxmlformats.org/officeDocument/2006/relationships/oleObject" Target="../embeddings/oleObject106.bin"/><Relationship Id="rId2" Type="http://schemas.openxmlformats.org/officeDocument/2006/relationships/image" Target="../media/image114.wmf"/><Relationship Id="rId1" Type="http://schemas.openxmlformats.org/officeDocument/2006/relationships/oleObject" Target="../embeddings/oleObject105.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111.bin"/><Relationship Id="rId8" Type="http://schemas.openxmlformats.org/officeDocument/2006/relationships/image" Target="../media/image119.wmf"/><Relationship Id="rId7" Type="http://schemas.openxmlformats.org/officeDocument/2006/relationships/oleObject" Target="../embeddings/oleObject110.bin"/><Relationship Id="rId6" Type="http://schemas.openxmlformats.org/officeDocument/2006/relationships/image" Target="../media/image118.wmf"/><Relationship Id="rId5" Type="http://schemas.openxmlformats.org/officeDocument/2006/relationships/oleObject" Target="../embeddings/oleObject109.bin"/><Relationship Id="rId4" Type="http://schemas.openxmlformats.org/officeDocument/2006/relationships/image" Target="../media/image117.wmf"/><Relationship Id="rId3" Type="http://schemas.openxmlformats.org/officeDocument/2006/relationships/oleObject" Target="../embeddings/oleObject108.bin"/><Relationship Id="rId2" Type="http://schemas.openxmlformats.org/officeDocument/2006/relationships/image" Target="../media/image116.wmf"/><Relationship Id="rId14" Type="http://schemas.openxmlformats.org/officeDocument/2006/relationships/vmlDrawing" Target="../drawings/vmlDrawing30.vml"/><Relationship Id="rId13" Type="http://schemas.openxmlformats.org/officeDocument/2006/relationships/slideLayout" Target="../slideLayouts/slideLayout2.xml"/><Relationship Id="rId12" Type="http://schemas.openxmlformats.org/officeDocument/2006/relationships/oleObject" Target="../embeddings/oleObject113.bin"/><Relationship Id="rId11" Type="http://schemas.openxmlformats.org/officeDocument/2006/relationships/oleObject" Target="../embeddings/oleObject112.bin"/><Relationship Id="rId10" Type="http://schemas.openxmlformats.org/officeDocument/2006/relationships/image" Target="../media/image120.wmf"/><Relationship Id="rId1" Type="http://schemas.openxmlformats.org/officeDocument/2006/relationships/oleObject" Target="../embeddings/oleObject107.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118.bin"/><Relationship Id="rId8" Type="http://schemas.openxmlformats.org/officeDocument/2006/relationships/image" Target="../media/image124.wmf"/><Relationship Id="rId7" Type="http://schemas.openxmlformats.org/officeDocument/2006/relationships/oleObject" Target="../embeddings/oleObject117.bin"/><Relationship Id="rId6" Type="http://schemas.openxmlformats.org/officeDocument/2006/relationships/image" Target="../media/image123.wmf"/><Relationship Id="rId5" Type="http://schemas.openxmlformats.org/officeDocument/2006/relationships/oleObject" Target="../embeddings/oleObject116.bin"/><Relationship Id="rId4" Type="http://schemas.openxmlformats.org/officeDocument/2006/relationships/image" Target="../media/image122.wmf"/><Relationship Id="rId3" Type="http://schemas.openxmlformats.org/officeDocument/2006/relationships/oleObject" Target="../embeddings/oleObject115.bin"/><Relationship Id="rId2" Type="http://schemas.openxmlformats.org/officeDocument/2006/relationships/image" Target="../media/image121.wmf"/><Relationship Id="rId11" Type="http://schemas.openxmlformats.org/officeDocument/2006/relationships/vmlDrawing" Target="../drawings/vmlDrawing31.vml"/><Relationship Id="rId10" Type="http://schemas.openxmlformats.org/officeDocument/2006/relationships/slideLayout" Target="../slideLayouts/slideLayout2.xml"/><Relationship Id="rId1" Type="http://schemas.openxmlformats.org/officeDocument/2006/relationships/oleObject" Target="../embeddings/oleObject114.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23.bin"/><Relationship Id="rId8" Type="http://schemas.openxmlformats.org/officeDocument/2006/relationships/image" Target="../media/image128.emf"/><Relationship Id="rId7" Type="http://schemas.openxmlformats.org/officeDocument/2006/relationships/oleObject" Target="../embeddings/oleObject122.bin"/><Relationship Id="rId6" Type="http://schemas.openxmlformats.org/officeDocument/2006/relationships/image" Target="../media/image127.emf"/><Relationship Id="rId5" Type="http://schemas.openxmlformats.org/officeDocument/2006/relationships/oleObject" Target="../embeddings/oleObject121.bin"/><Relationship Id="rId4" Type="http://schemas.openxmlformats.org/officeDocument/2006/relationships/image" Target="../media/image126.emf"/><Relationship Id="rId3" Type="http://schemas.openxmlformats.org/officeDocument/2006/relationships/oleObject" Target="../embeddings/oleObject120.bin"/><Relationship Id="rId2" Type="http://schemas.openxmlformats.org/officeDocument/2006/relationships/image" Target="../media/image125.emf"/><Relationship Id="rId16" Type="http://schemas.openxmlformats.org/officeDocument/2006/relationships/vmlDrawing" Target="../drawings/vmlDrawing32.vml"/><Relationship Id="rId15" Type="http://schemas.openxmlformats.org/officeDocument/2006/relationships/slideLayout" Target="../slideLayouts/slideLayout7.xml"/><Relationship Id="rId14" Type="http://schemas.openxmlformats.org/officeDocument/2006/relationships/image" Target="../media/image131.emf"/><Relationship Id="rId13" Type="http://schemas.openxmlformats.org/officeDocument/2006/relationships/oleObject" Target="../embeddings/oleObject125.bin"/><Relationship Id="rId12" Type="http://schemas.openxmlformats.org/officeDocument/2006/relationships/image" Target="../media/image130.emf"/><Relationship Id="rId11" Type="http://schemas.openxmlformats.org/officeDocument/2006/relationships/oleObject" Target="../embeddings/oleObject124.bin"/><Relationship Id="rId10" Type="http://schemas.openxmlformats.org/officeDocument/2006/relationships/image" Target="../media/image129.emf"/><Relationship Id="rId1" Type="http://schemas.openxmlformats.org/officeDocument/2006/relationships/oleObject" Target="../embeddings/oleObject119.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130.bin"/><Relationship Id="rId8" Type="http://schemas.openxmlformats.org/officeDocument/2006/relationships/image" Target="../media/image135.wmf"/><Relationship Id="rId7" Type="http://schemas.openxmlformats.org/officeDocument/2006/relationships/oleObject" Target="../embeddings/oleObject129.bin"/><Relationship Id="rId6" Type="http://schemas.openxmlformats.org/officeDocument/2006/relationships/image" Target="../media/image134.emf"/><Relationship Id="rId5" Type="http://schemas.openxmlformats.org/officeDocument/2006/relationships/oleObject" Target="../embeddings/oleObject128.bin"/><Relationship Id="rId4" Type="http://schemas.openxmlformats.org/officeDocument/2006/relationships/image" Target="../media/image133.emf"/><Relationship Id="rId3" Type="http://schemas.openxmlformats.org/officeDocument/2006/relationships/oleObject" Target="../embeddings/oleObject127.bin"/><Relationship Id="rId24" Type="http://schemas.openxmlformats.org/officeDocument/2006/relationships/vmlDrawing" Target="../drawings/vmlDrawing33.vml"/><Relationship Id="rId23" Type="http://schemas.openxmlformats.org/officeDocument/2006/relationships/slideLayout" Target="../slideLayouts/slideLayout7.xml"/><Relationship Id="rId22" Type="http://schemas.openxmlformats.org/officeDocument/2006/relationships/image" Target="../media/image142.emf"/><Relationship Id="rId21" Type="http://schemas.openxmlformats.org/officeDocument/2006/relationships/oleObject" Target="../embeddings/oleObject136.bin"/><Relationship Id="rId20" Type="http://schemas.openxmlformats.org/officeDocument/2006/relationships/image" Target="../media/image141.emf"/><Relationship Id="rId2" Type="http://schemas.openxmlformats.org/officeDocument/2006/relationships/image" Target="../media/image132.emf"/><Relationship Id="rId19" Type="http://schemas.openxmlformats.org/officeDocument/2006/relationships/oleObject" Target="../embeddings/oleObject135.bin"/><Relationship Id="rId18" Type="http://schemas.openxmlformats.org/officeDocument/2006/relationships/image" Target="../media/image140.emf"/><Relationship Id="rId17" Type="http://schemas.openxmlformats.org/officeDocument/2006/relationships/oleObject" Target="../embeddings/oleObject134.bin"/><Relationship Id="rId16" Type="http://schemas.openxmlformats.org/officeDocument/2006/relationships/image" Target="../media/image139.emf"/><Relationship Id="rId15" Type="http://schemas.openxmlformats.org/officeDocument/2006/relationships/oleObject" Target="../embeddings/oleObject133.bin"/><Relationship Id="rId14" Type="http://schemas.openxmlformats.org/officeDocument/2006/relationships/image" Target="../media/image138.emf"/><Relationship Id="rId13" Type="http://schemas.openxmlformats.org/officeDocument/2006/relationships/oleObject" Target="../embeddings/oleObject132.bin"/><Relationship Id="rId12" Type="http://schemas.openxmlformats.org/officeDocument/2006/relationships/image" Target="../media/image137.emf"/><Relationship Id="rId11" Type="http://schemas.openxmlformats.org/officeDocument/2006/relationships/oleObject" Target="../embeddings/oleObject131.bin"/><Relationship Id="rId10" Type="http://schemas.openxmlformats.org/officeDocument/2006/relationships/image" Target="../media/image136.emf"/><Relationship Id="rId1" Type="http://schemas.openxmlformats.org/officeDocument/2006/relationships/oleObject" Target="../embeddings/oleObject126.bin"/></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141.bin"/><Relationship Id="rId8" Type="http://schemas.openxmlformats.org/officeDocument/2006/relationships/image" Target="../media/image146.emf"/><Relationship Id="rId7" Type="http://schemas.openxmlformats.org/officeDocument/2006/relationships/oleObject" Target="../embeddings/oleObject140.bin"/><Relationship Id="rId6" Type="http://schemas.openxmlformats.org/officeDocument/2006/relationships/image" Target="../media/image145.emf"/><Relationship Id="rId5" Type="http://schemas.openxmlformats.org/officeDocument/2006/relationships/oleObject" Target="../embeddings/oleObject139.bin"/><Relationship Id="rId4" Type="http://schemas.openxmlformats.org/officeDocument/2006/relationships/image" Target="../media/image144.emf"/><Relationship Id="rId3" Type="http://schemas.openxmlformats.org/officeDocument/2006/relationships/oleObject" Target="../embeddings/oleObject138.bin"/><Relationship Id="rId2" Type="http://schemas.openxmlformats.org/officeDocument/2006/relationships/image" Target="../media/image143.emf"/><Relationship Id="rId18" Type="http://schemas.openxmlformats.org/officeDocument/2006/relationships/vmlDrawing" Target="../drawings/vmlDrawing34.vml"/><Relationship Id="rId17" Type="http://schemas.openxmlformats.org/officeDocument/2006/relationships/slideLayout" Target="../slideLayouts/slideLayout7.xml"/><Relationship Id="rId16" Type="http://schemas.openxmlformats.org/officeDocument/2006/relationships/image" Target="../media/image150.wmf"/><Relationship Id="rId15" Type="http://schemas.openxmlformats.org/officeDocument/2006/relationships/oleObject" Target="../embeddings/oleObject144.bin"/><Relationship Id="rId14" Type="http://schemas.openxmlformats.org/officeDocument/2006/relationships/image" Target="../media/image149.emf"/><Relationship Id="rId13" Type="http://schemas.openxmlformats.org/officeDocument/2006/relationships/oleObject" Target="../embeddings/oleObject143.bin"/><Relationship Id="rId12" Type="http://schemas.openxmlformats.org/officeDocument/2006/relationships/image" Target="../media/image148.wmf"/><Relationship Id="rId11" Type="http://schemas.openxmlformats.org/officeDocument/2006/relationships/oleObject" Target="../embeddings/oleObject142.bin"/><Relationship Id="rId10" Type="http://schemas.openxmlformats.org/officeDocument/2006/relationships/image" Target="../media/image147.wmf"/><Relationship Id="rId1" Type="http://schemas.openxmlformats.org/officeDocument/2006/relationships/oleObject" Target="../embeddings/oleObject137.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vmlDrawing" Target="../drawings/vmlDrawing35.vml"/><Relationship Id="rId7" Type="http://schemas.openxmlformats.org/officeDocument/2006/relationships/slideLayout" Target="../slideLayouts/slideLayout7.xml"/><Relationship Id="rId6" Type="http://schemas.openxmlformats.org/officeDocument/2006/relationships/image" Target="../media/image153.emf"/><Relationship Id="rId5" Type="http://schemas.openxmlformats.org/officeDocument/2006/relationships/oleObject" Target="../embeddings/oleObject147.bin"/><Relationship Id="rId4" Type="http://schemas.openxmlformats.org/officeDocument/2006/relationships/image" Target="../media/image152.emf"/><Relationship Id="rId3" Type="http://schemas.openxmlformats.org/officeDocument/2006/relationships/oleObject" Target="../embeddings/oleObject146.bin"/><Relationship Id="rId2" Type="http://schemas.openxmlformats.org/officeDocument/2006/relationships/image" Target="../media/image151.emf"/><Relationship Id="rId1" Type="http://schemas.openxmlformats.org/officeDocument/2006/relationships/oleObject" Target="../embeddings/oleObject145.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152.bin"/><Relationship Id="rId8" Type="http://schemas.openxmlformats.org/officeDocument/2006/relationships/image" Target="../media/image157.emf"/><Relationship Id="rId7" Type="http://schemas.openxmlformats.org/officeDocument/2006/relationships/oleObject" Target="../embeddings/oleObject151.bin"/><Relationship Id="rId6" Type="http://schemas.openxmlformats.org/officeDocument/2006/relationships/image" Target="../media/image156.emf"/><Relationship Id="rId5" Type="http://schemas.openxmlformats.org/officeDocument/2006/relationships/oleObject" Target="../embeddings/oleObject150.bin"/><Relationship Id="rId4" Type="http://schemas.openxmlformats.org/officeDocument/2006/relationships/image" Target="../media/image155.emf"/><Relationship Id="rId3" Type="http://schemas.openxmlformats.org/officeDocument/2006/relationships/oleObject" Target="../embeddings/oleObject149.bin"/><Relationship Id="rId2" Type="http://schemas.openxmlformats.org/officeDocument/2006/relationships/image" Target="../media/image154.emf"/><Relationship Id="rId12" Type="http://schemas.openxmlformats.org/officeDocument/2006/relationships/vmlDrawing" Target="../drawings/vmlDrawing36.vml"/><Relationship Id="rId11" Type="http://schemas.openxmlformats.org/officeDocument/2006/relationships/slideLayout" Target="../slideLayouts/slideLayout7.xml"/><Relationship Id="rId10" Type="http://schemas.openxmlformats.org/officeDocument/2006/relationships/image" Target="../media/image158.wmf"/><Relationship Id="rId1" Type="http://schemas.openxmlformats.org/officeDocument/2006/relationships/oleObject" Target="../embeddings/oleObject148.bin"/></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vmlDrawing" Target="../drawings/vmlDrawing37.vml"/><Relationship Id="rId6" Type="http://schemas.openxmlformats.org/officeDocument/2006/relationships/slideLayout" Target="../slideLayouts/slideLayout7.xml"/><Relationship Id="rId5" Type="http://schemas.openxmlformats.org/officeDocument/2006/relationships/image" Target="../media/image160.emf"/><Relationship Id="rId4" Type="http://schemas.openxmlformats.org/officeDocument/2006/relationships/oleObject" Target="../embeddings/oleObject154.bin"/><Relationship Id="rId3" Type="http://schemas.openxmlformats.org/officeDocument/2006/relationships/image" Target="../media/image159.emf"/><Relationship Id="rId2" Type="http://schemas.openxmlformats.org/officeDocument/2006/relationships/oleObject" Target="../embeddings/oleObject153.bin"/><Relationship Id="rId1" Type="http://schemas.openxmlformats.org/officeDocument/2006/relationships/slide" Target="slide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vmlDrawing" Target="../drawings/vmlDrawing38.vml"/><Relationship Id="rId7" Type="http://schemas.openxmlformats.org/officeDocument/2006/relationships/slideLayout" Target="../slideLayouts/slideLayout7.xml"/><Relationship Id="rId6" Type="http://schemas.openxmlformats.org/officeDocument/2006/relationships/image" Target="../media/image163.wmf"/><Relationship Id="rId5" Type="http://schemas.openxmlformats.org/officeDocument/2006/relationships/oleObject" Target="../embeddings/oleObject157.bin"/><Relationship Id="rId4" Type="http://schemas.openxmlformats.org/officeDocument/2006/relationships/image" Target="../media/image162.wmf"/><Relationship Id="rId3" Type="http://schemas.openxmlformats.org/officeDocument/2006/relationships/oleObject" Target="../embeddings/oleObject156.bin"/><Relationship Id="rId2" Type="http://schemas.openxmlformats.org/officeDocument/2006/relationships/image" Target="../media/image161.wmf"/><Relationship Id="rId1" Type="http://schemas.openxmlformats.org/officeDocument/2006/relationships/oleObject" Target="../embeddings/oleObject155.bin"/></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7.emf"/><Relationship Id="rId7" Type="http://schemas.openxmlformats.org/officeDocument/2006/relationships/oleObject" Target="../embeddings/oleObject161.bin"/><Relationship Id="rId6" Type="http://schemas.openxmlformats.org/officeDocument/2006/relationships/image" Target="../media/image166.emf"/><Relationship Id="rId5" Type="http://schemas.openxmlformats.org/officeDocument/2006/relationships/oleObject" Target="../embeddings/oleObject160.bin"/><Relationship Id="rId4" Type="http://schemas.openxmlformats.org/officeDocument/2006/relationships/image" Target="../media/image165.emf"/><Relationship Id="rId3" Type="http://schemas.openxmlformats.org/officeDocument/2006/relationships/oleObject" Target="../embeddings/oleObject159.bin"/><Relationship Id="rId2" Type="http://schemas.openxmlformats.org/officeDocument/2006/relationships/image" Target="../media/image164.emf"/><Relationship Id="rId11" Type="http://schemas.openxmlformats.org/officeDocument/2006/relationships/notesSlide" Target="../notesSlides/notesSlide3.xml"/><Relationship Id="rId10" Type="http://schemas.openxmlformats.org/officeDocument/2006/relationships/vmlDrawing" Target="../drawings/vmlDrawing39.vml"/><Relationship Id="rId1" Type="http://schemas.openxmlformats.org/officeDocument/2006/relationships/oleObject" Target="../embeddings/oleObject158.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166.bin"/><Relationship Id="rId8" Type="http://schemas.openxmlformats.org/officeDocument/2006/relationships/image" Target="../media/image171.wmf"/><Relationship Id="rId7" Type="http://schemas.openxmlformats.org/officeDocument/2006/relationships/oleObject" Target="../embeddings/oleObject165.bin"/><Relationship Id="rId6" Type="http://schemas.openxmlformats.org/officeDocument/2006/relationships/image" Target="../media/image170.emf"/><Relationship Id="rId5" Type="http://schemas.openxmlformats.org/officeDocument/2006/relationships/oleObject" Target="../embeddings/oleObject164.bin"/><Relationship Id="rId4" Type="http://schemas.openxmlformats.org/officeDocument/2006/relationships/image" Target="../media/image169.emf"/><Relationship Id="rId3" Type="http://schemas.openxmlformats.org/officeDocument/2006/relationships/oleObject" Target="../embeddings/oleObject163.bin"/><Relationship Id="rId2" Type="http://schemas.openxmlformats.org/officeDocument/2006/relationships/image" Target="../media/image168.emf"/><Relationship Id="rId14" Type="http://schemas.openxmlformats.org/officeDocument/2006/relationships/vmlDrawing" Target="../drawings/vmlDrawing40.vml"/><Relationship Id="rId13" Type="http://schemas.openxmlformats.org/officeDocument/2006/relationships/slideLayout" Target="../slideLayouts/slideLayout7.xml"/><Relationship Id="rId12" Type="http://schemas.openxmlformats.org/officeDocument/2006/relationships/image" Target="../media/image173.emf"/><Relationship Id="rId11" Type="http://schemas.openxmlformats.org/officeDocument/2006/relationships/oleObject" Target="../embeddings/oleObject167.bin"/><Relationship Id="rId10" Type="http://schemas.openxmlformats.org/officeDocument/2006/relationships/image" Target="../media/image172.emf"/><Relationship Id="rId1" Type="http://schemas.openxmlformats.org/officeDocument/2006/relationships/oleObject" Target="../embeddings/oleObject162.bin"/></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172.bin"/><Relationship Id="rId8" Type="http://schemas.openxmlformats.org/officeDocument/2006/relationships/image" Target="../media/image177.emf"/><Relationship Id="rId7" Type="http://schemas.openxmlformats.org/officeDocument/2006/relationships/oleObject" Target="../embeddings/oleObject171.bin"/><Relationship Id="rId6" Type="http://schemas.openxmlformats.org/officeDocument/2006/relationships/image" Target="../media/image176.emf"/><Relationship Id="rId5" Type="http://schemas.openxmlformats.org/officeDocument/2006/relationships/oleObject" Target="../embeddings/oleObject170.bin"/><Relationship Id="rId4" Type="http://schemas.openxmlformats.org/officeDocument/2006/relationships/image" Target="../media/image175.emf"/><Relationship Id="rId3" Type="http://schemas.openxmlformats.org/officeDocument/2006/relationships/oleObject" Target="../embeddings/oleObject169.bin"/><Relationship Id="rId2" Type="http://schemas.openxmlformats.org/officeDocument/2006/relationships/image" Target="../media/image174.emf"/><Relationship Id="rId17" Type="http://schemas.openxmlformats.org/officeDocument/2006/relationships/notesSlide" Target="../notesSlides/notesSlide4.xml"/><Relationship Id="rId16" Type="http://schemas.openxmlformats.org/officeDocument/2006/relationships/vmlDrawing" Target="../drawings/vmlDrawing41.vml"/><Relationship Id="rId15" Type="http://schemas.openxmlformats.org/officeDocument/2006/relationships/slideLayout" Target="../slideLayouts/slideLayout7.xml"/><Relationship Id="rId14" Type="http://schemas.openxmlformats.org/officeDocument/2006/relationships/image" Target="../media/image180.emf"/><Relationship Id="rId13" Type="http://schemas.openxmlformats.org/officeDocument/2006/relationships/oleObject" Target="../embeddings/oleObject174.bin"/><Relationship Id="rId12" Type="http://schemas.openxmlformats.org/officeDocument/2006/relationships/image" Target="../media/image179.emf"/><Relationship Id="rId11" Type="http://schemas.openxmlformats.org/officeDocument/2006/relationships/oleObject" Target="../embeddings/oleObject173.bin"/><Relationship Id="rId10" Type="http://schemas.openxmlformats.org/officeDocument/2006/relationships/image" Target="../media/image178.emf"/><Relationship Id="rId1" Type="http://schemas.openxmlformats.org/officeDocument/2006/relationships/oleObject" Target="../embeddings/oleObject168.bin"/></Relationships>
</file>

<file path=ppt/slides/_rels/slide56.xml.rels><?xml version="1.0" encoding="UTF-8" standalone="yes"?>
<Relationships xmlns="http://schemas.openxmlformats.org/package/2006/relationships"><Relationship Id="rId9" Type="http://schemas.openxmlformats.org/officeDocument/2006/relationships/slide" Target="slide1.xml"/><Relationship Id="rId8" Type="http://schemas.openxmlformats.org/officeDocument/2006/relationships/image" Target="../media/image184.emf"/><Relationship Id="rId7" Type="http://schemas.openxmlformats.org/officeDocument/2006/relationships/oleObject" Target="../embeddings/oleObject178.bin"/><Relationship Id="rId6" Type="http://schemas.openxmlformats.org/officeDocument/2006/relationships/image" Target="../media/image183.emf"/><Relationship Id="rId5" Type="http://schemas.openxmlformats.org/officeDocument/2006/relationships/oleObject" Target="../embeddings/oleObject177.bin"/><Relationship Id="rId4" Type="http://schemas.openxmlformats.org/officeDocument/2006/relationships/image" Target="../media/image182.emf"/><Relationship Id="rId3" Type="http://schemas.openxmlformats.org/officeDocument/2006/relationships/oleObject" Target="../embeddings/oleObject176.bin"/><Relationship Id="rId2" Type="http://schemas.openxmlformats.org/officeDocument/2006/relationships/image" Target="../media/image181.emf"/><Relationship Id="rId11" Type="http://schemas.openxmlformats.org/officeDocument/2006/relationships/vmlDrawing" Target="../drawings/vmlDrawing42.vml"/><Relationship Id="rId10" Type="http://schemas.openxmlformats.org/officeDocument/2006/relationships/slideLayout" Target="../slideLayouts/slideLayout7.xml"/><Relationship Id="rId1" Type="http://schemas.openxmlformats.org/officeDocument/2006/relationships/oleObject" Target="../embeddings/oleObject175.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183.bin"/><Relationship Id="rId8" Type="http://schemas.openxmlformats.org/officeDocument/2006/relationships/image" Target="../media/image188.wmf"/><Relationship Id="rId7" Type="http://schemas.openxmlformats.org/officeDocument/2006/relationships/oleObject" Target="../embeddings/oleObject182.bin"/><Relationship Id="rId6" Type="http://schemas.openxmlformats.org/officeDocument/2006/relationships/image" Target="../media/image187.wmf"/><Relationship Id="rId5" Type="http://schemas.openxmlformats.org/officeDocument/2006/relationships/oleObject" Target="../embeddings/oleObject181.bin"/><Relationship Id="rId4" Type="http://schemas.openxmlformats.org/officeDocument/2006/relationships/image" Target="../media/image186.emf"/><Relationship Id="rId3" Type="http://schemas.openxmlformats.org/officeDocument/2006/relationships/oleObject" Target="../embeddings/oleObject180.bin"/><Relationship Id="rId2" Type="http://schemas.openxmlformats.org/officeDocument/2006/relationships/image" Target="../media/image185.emf"/><Relationship Id="rId18" Type="http://schemas.openxmlformats.org/officeDocument/2006/relationships/vmlDrawing" Target="../drawings/vmlDrawing43.vml"/><Relationship Id="rId17" Type="http://schemas.openxmlformats.org/officeDocument/2006/relationships/slideLayout" Target="../slideLayouts/slideLayout7.xml"/><Relationship Id="rId16" Type="http://schemas.openxmlformats.org/officeDocument/2006/relationships/image" Target="../media/image192.wmf"/><Relationship Id="rId15" Type="http://schemas.openxmlformats.org/officeDocument/2006/relationships/oleObject" Target="../embeddings/oleObject186.bin"/><Relationship Id="rId14" Type="http://schemas.openxmlformats.org/officeDocument/2006/relationships/image" Target="../media/image191.wmf"/><Relationship Id="rId13" Type="http://schemas.openxmlformats.org/officeDocument/2006/relationships/oleObject" Target="../embeddings/oleObject185.bin"/><Relationship Id="rId12" Type="http://schemas.openxmlformats.org/officeDocument/2006/relationships/image" Target="../media/image190.emf"/><Relationship Id="rId11" Type="http://schemas.openxmlformats.org/officeDocument/2006/relationships/oleObject" Target="../embeddings/oleObject184.bin"/><Relationship Id="rId10" Type="http://schemas.openxmlformats.org/officeDocument/2006/relationships/image" Target="../media/image189.emf"/><Relationship Id="rId1" Type="http://schemas.openxmlformats.org/officeDocument/2006/relationships/oleObject" Target="../embeddings/oleObject179.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191.bin"/><Relationship Id="rId8" Type="http://schemas.openxmlformats.org/officeDocument/2006/relationships/image" Target="../media/image196.wmf"/><Relationship Id="rId7" Type="http://schemas.openxmlformats.org/officeDocument/2006/relationships/oleObject" Target="../embeddings/oleObject190.bin"/><Relationship Id="rId6" Type="http://schemas.openxmlformats.org/officeDocument/2006/relationships/image" Target="../media/image195.wmf"/><Relationship Id="rId5" Type="http://schemas.openxmlformats.org/officeDocument/2006/relationships/oleObject" Target="../embeddings/oleObject189.bin"/><Relationship Id="rId4" Type="http://schemas.openxmlformats.org/officeDocument/2006/relationships/image" Target="../media/image194.wmf"/><Relationship Id="rId36" Type="http://schemas.openxmlformats.org/officeDocument/2006/relationships/vmlDrawing" Target="../drawings/vmlDrawing44.vml"/><Relationship Id="rId35" Type="http://schemas.openxmlformats.org/officeDocument/2006/relationships/slideLayout" Target="../slideLayouts/slideLayout7.xml"/><Relationship Id="rId34" Type="http://schemas.openxmlformats.org/officeDocument/2006/relationships/image" Target="../media/image209.wmf"/><Relationship Id="rId33" Type="http://schemas.openxmlformats.org/officeDocument/2006/relationships/oleObject" Target="../embeddings/oleObject203.bin"/><Relationship Id="rId32" Type="http://schemas.openxmlformats.org/officeDocument/2006/relationships/image" Target="../media/image208.wmf"/><Relationship Id="rId31" Type="http://schemas.openxmlformats.org/officeDocument/2006/relationships/oleObject" Target="../embeddings/oleObject202.bin"/><Relationship Id="rId30" Type="http://schemas.openxmlformats.org/officeDocument/2006/relationships/image" Target="../media/image207.wmf"/><Relationship Id="rId3" Type="http://schemas.openxmlformats.org/officeDocument/2006/relationships/oleObject" Target="../embeddings/oleObject188.bin"/><Relationship Id="rId29" Type="http://schemas.openxmlformats.org/officeDocument/2006/relationships/oleObject" Target="../embeddings/oleObject201.bin"/><Relationship Id="rId28" Type="http://schemas.openxmlformats.org/officeDocument/2006/relationships/image" Target="../media/image206.wmf"/><Relationship Id="rId27" Type="http://schemas.openxmlformats.org/officeDocument/2006/relationships/oleObject" Target="../embeddings/oleObject200.bin"/><Relationship Id="rId26" Type="http://schemas.openxmlformats.org/officeDocument/2006/relationships/image" Target="../media/image205.wmf"/><Relationship Id="rId25" Type="http://schemas.openxmlformats.org/officeDocument/2006/relationships/oleObject" Target="../embeddings/oleObject199.bin"/><Relationship Id="rId24" Type="http://schemas.openxmlformats.org/officeDocument/2006/relationships/image" Target="../media/image204.wmf"/><Relationship Id="rId23" Type="http://schemas.openxmlformats.org/officeDocument/2006/relationships/oleObject" Target="../embeddings/oleObject198.bin"/><Relationship Id="rId22" Type="http://schemas.openxmlformats.org/officeDocument/2006/relationships/image" Target="../media/image203.wmf"/><Relationship Id="rId21" Type="http://schemas.openxmlformats.org/officeDocument/2006/relationships/oleObject" Target="../embeddings/oleObject197.bin"/><Relationship Id="rId20" Type="http://schemas.openxmlformats.org/officeDocument/2006/relationships/image" Target="../media/image202.wmf"/><Relationship Id="rId2" Type="http://schemas.openxmlformats.org/officeDocument/2006/relationships/image" Target="../media/image193.emf"/><Relationship Id="rId19" Type="http://schemas.openxmlformats.org/officeDocument/2006/relationships/oleObject" Target="../embeddings/oleObject196.bin"/><Relationship Id="rId18" Type="http://schemas.openxmlformats.org/officeDocument/2006/relationships/image" Target="../media/image201.wmf"/><Relationship Id="rId17" Type="http://schemas.openxmlformats.org/officeDocument/2006/relationships/oleObject" Target="../embeddings/oleObject195.bin"/><Relationship Id="rId16" Type="http://schemas.openxmlformats.org/officeDocument/2006/relationships/image" Target="../media/image200.wmf"/><Relationship Id="rId15" Type="http://schemas.openxmlformats.org/officeDocument/2006/relationships/oleObject" Target="../embeddings/oleObject194.bin"/><Relationship Id="rId14" Type="http://schemas.openxmlformats.org/officeDocument/2006/relationships/image" Target="../media/image199.wmf"/><Relationship Id="rId13" Type="http://schemas.openxmlformats.org/officeDocument/2006/relationships/oleObject" Target="../embeddings/oleObject193.bin"/><Relationship Id="rId12" Type="http://schemas.openxmlformats.org/officeDocument/2006/relationships/image" Target="../media/image198.wmf"/><Relationship Id="rId11" Type="http://schemas.openxmlformats.org/officeDocument/2006/relationships/oleObject" Target="../embeddings/oleObject192.bin"/><Relationship Id="rId10" Type="http://schemas.openxmlformats.org/officeDocument/2006/relationships/image" Target="../media/image197.wmf"/><Relationship Id="rId1" Type="http://schemas.openxmlformats.org/officeDocument/2006/relationships/oleObject" Target="../embeddings/oleObject187.bin"/></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45.vml"/><Relationship Id="rId3" Type="http://schemas.openxmlformats.org/officeDocument/2006/relationships/slideLayout" Target="../slideLayouts/slideLayout7.xml"/><Relationship Id="rId2" Type="http://schemas.openxmlformats.org/officeDocument/2006/relationships/image" Target="../media/image210.wmf"/><Relationship Id="rId1" Type="http://schemas.openxmlformats.org/officeDocument/2006/relationships/oleObject" Target="../embeddings/oleObject204.bin"/></Relationships>
</file>

<file path=ppt/slides/_rels/slide63.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slideLayout" Target="../slideLayouts/slideLayout7.xml"/><Relationship Id="rId7" Type="http://schemas.openxmlformats.org/officeDocument/2006/relationships/image" Target="../media/image214.emf"/><Relationship Id="rId6" Type="http://schemas.openxmlformats.org/officeDocument/2006/relationships/image" Target="../media/image213.wmf"/><Relationship Id="rId5" Type="http://schemas.openxmlformats.org/officeDocument/2006/relationships/oleObject" Target="../embeddings/oleObject207.bin"/><Relationship Id="rId4" Type="http://schemas.openxmlformats.org/officeDocument/2006/relationships/image" Target="../media/image212.emf"/><Relationship Id="rId3" Type="http://schemas.openxmlformats.org/officeDocument/2006/relationships/oleObject" Target="../embeddings/oleObject206.bin"/><Relationship Id="rId2" Type="http://schemas.openxmlformats.org/officeDocument/2006/relationships/image" Target="../media/image211.emf"/><Relationship Id="rId1" Type="http://schemas.openxmlformats.org/officeDocument/2006/relationships/oleObject" Target="../embeddings/oleObject205.bin"/></Relationships>
</file>

<file path=ppt/slides/_rels/slide64.xml.rels><?xml version="1.0" encoding="UTF-8" standalone="yes"?>
<Relationships xmlns="http://schemas.openxmlformats.org/package/2006/relationships"><Relationship Id="rId9" Type="http://schemas.openxmlformats.org/officeDocument/2006/relationships/image" Target="../media/image218.emf"/><Relationship Id="rId8" Type="http://schemas.openxmlformats.org/officeDocument/2006/relationships/image" Target="../media/image217.emf"/><Relationship Id="rId7" Type="http://schemas.openxmlformats.org/officeDocument/2006/relationships/image" Target="../media/image216.emf"/><Relationship Id="rId6" Type="http://schemas.openxmlformats.org/officeDocument/2006/relationships/oleObject" Target="../embeddings/oleObject211.bin"/><Relationship Id="rId5" Type="http://schemas.openxmlformats.org/officeDocument/2006/relationships/oleObject" Target="../embeddings/oleObject210.bin"/><Relationship Id="rId4" Type="http://schemas.openxmlformats.org/officeDocument/2006/relationships/image" Target="../media/image213.wmf"/><Relationship Id="rId3" Type="http://schemas.openxmlformats.org/officeDocument/2006/relationships/oleObject" Target="../embeddings/oleObject209.bin"/><Relationship Id="rId2" Type="http://schemas.openxmlformats.org/officeDocument/2006/relationships/image" Target="../media/image215.wmf"/><Relationship Id="rId17" Type="http://schemas.openxmlformats.org/officeDocument/2006/relationships/vmlDrawing" Target="../drawings/vmlDrawing47.vml"/><Relationship Id="rId16" Type="http://schemas.openxmlformats.org/officeDocument/2006/relationships/slideLayout" Target="../slideLayouts/slideLayout84.xml"/><Relationship Id="rId15" Type="http://schemas.openxmlformats.org/officeDocument/2006/relationships/image" Target="../media/image211.emf"/><Relationship Id="rId14" Type="http://schemas.openxmlformats.org/officeDocument/2006/relationships/oleObject" Target="../embeddings/oleObject212.bin"/><Relationship Id="rId13" Type="http://schemas.openxmlformats.org/officeDocument/2006/relationships/image" Target="../media/image222.emf"/><Relationship Id="rId12" Type="http://schemas.openxmlformats.org/officeDocument/2006/relationships/image" Target="../media/image221.emf"/><Relationship Id="rId11" Type="http://schemas.openxmlformats.org/officeDocument/2006/relationships/image" Target="../media/image220.emf"/><Relationship Id="rId10" Type="http://schemas.openxmlformats.org/officeDocument/2006/relationships/image" Target="../media/image219.emf"/><Relationship Id="rId1" Type="http://schemas.openxmlformats.org/officeDocument/2006/relationships/oleObject" Target="../embeddings/oleObject208.bin"/></Relationships>
</file>

<file path=ppt/slides/_rels/slide65.xml.rels><?xml version="1.0" encoding="UTF-8" standalone="yes"?>
<Relationships xmlns="http://schemas.openxmlformats.org/package/2006/relationships"><Relationship Id="rId9" Type="http://schemas.openxmlformats.org/officeDocument/2006/relationships/vmlDrawing" Target="../drawings/vmlDrawing48.vml"/><Relationship Id="rId8" Type="http://schemas.openxmlformats.org/officeDocument/2006/relationships/slideLayout" Target="../slideLayouts/slideLayout84.xml"/><Relationship Id="rId7" Type="http://schemas.openxmlformats.org/officeDocument/2006/relationships/image" Target="../media/image226.emf"/><Relationship Id="rId6" Type="http://schemas.openxmlformats.org/officeDocument/2006/relationships/image" Target="../media/image225.wmf"/><Relationship Id="rId5" Type="http://schemas.openxmlformats.org/officeDocument/2006/relationships/oleObject" Target="../embeddings/oleObject215.bin"/><Relationship Id="rId4" Type="http://schemas.openxmlformats.org/officeDocument/2006/relationships/image" Target="../media/image224.emf"/><Relationship Id="rId3" Type="http://schemas.openxmlformats.org/officeDocument/2006/relationships/oleObject" Target="../embeddings/oleObject214.bin"/><Relationship Id="rId2" Type="http://schemas.openxmlformats.org/officeDocument/2006/relationships/image" Target="../media/image223.emf"/><Relationship Id="rId1" Type="http://schemas.openxmlformats.org/officeDocument/2006/relationships/oleObject" Target="../embeddings/oleObject213.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49.vml"/><Relationship Id="rId3" Type="http://schemas.openxmlformats.org/officeDocument/2006/relationships/slideLayout" Target="../slideLayouts/slideLayout18.xml"/><Relationship Id="rId2" Type="http://schemas.openxmlformats.org/officeDocument/2006/relationships/image" Target="../media/image227.emf"/><Relationship Id="rId1" Type="http://schemas.openxmlformats.org/officeDocument/2006/relationships/oleObject" Target="../embeddings/oleObject216.bin"/></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vmlDrawing" Target="../drawings/vmlDrawing50.vml"/><Relationship Id="rId6" Type="http://schemas.openxmlformats.org/officeDocument/2006/relationships/slideLayout" Target="../slideLayouts/slideLayout18.xml"/><Relationship Id="rId5" Type="http://schemas.openxmlformats.org/officeDocument/2006/relationships/image" Target="../media/image231.wmf"/><Relationship Id="rId4" Type="http://schemas.openxmlformats.org/officeDocument/2006/relationships/oleObject" Target="../embeddings/oleObject217.bin"/><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image" Target="../media/image228.emf"/></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238.wmf"/><Relationship Id="rId7" Type="http://schemas.openxmlformats.org/officeDocument/2006/relationships/oleObject" Target="../embeddings/oleObject218.bin"/><Relationship Id="rId6" Type="http://schemas.openxmlformats.org/officeDocument/2006/relationships/image" Target="../media/image237.emf"/><Relationship Id="rId5" Type="http://schemas.openxmlformats.org/officeDocument/2006/relationships/image" Target="../media/image236.emf"/><Relationship Id="rId4" Type="http://schemas.openxmlformats.org/officeDocument/2006/relationships/image" Target="../media/image235.emf"/><Relationship Id="rId3" Type="http://schemas.openxmlformats.org/officeDocument/2006/relationships/image" Target="../media/image234.emf"/><Relationship Id="rId2" Type="http://schemas.openxmlformats.org/officeDocument/2006/relationships/image" Target="../media/image233.emf"/><Relationship Id="rId10" Type="http://schemas.openxmlformats.org/officeDocument/2006/relationships/vmlDrawing" Target="../drawings/vmlDrawing51.vml"/><Relationship Id="rId1" Type="http://schemas.openxmlformats.org/officeDocument/2006/relationships/image" Target="../media/image232.emf"/></Relationships>
</file>

<file path=ppt/slides/_rels/slide69.xml.rels><?xml version="1.0" encoding="UTF-8" standalone="yes"?>
<Relationships xmlns="http://schemas.openxmlformats.org/package/2006/relationships"><Relationship Id="rId9" Type="http://schemas.openxmlformats.org/officeDocument/2006/relationships/image" Target="../media/image247.emf"/><Relationship Id="rId8" Type="http://schemas.openxmlformats.org/officeDocument/2006/relationships/image" Target="../media/image246.emf"/><Relationship Id="rId7" Type="http://schemas.openxmlformats.org/officeDocument/2006/relationships/image" Target="../media/image245.emf"/><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 Id="rId3" Type="http://schemas.openxmlformats.org/officeDocument/2006/relationships/image" Target="../media/image241.emf"/><Relationship Id="rId2" Type="http://schemas.openxmlformats.org/officeDocument/2006/relationships/image" Target="../media/image240.emf"/><Relationship Id="rId10" Type="http://schemas.openxmlformats.org/officeDocument/2006/relationships/slideLayout" Target="../slideLayouts/slideLayout18.xml"/><Relationship Id="rId1" Type="http://schemas.openxmlformats.org/officeDocument/2006/relationships/image" Target="../media/image239.emf"/></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9.xml"/><Relationship Id="rId2" Type="http://schemas.openxmlformats.org/officeDocument/2006/relationships/slide" Target="slide19.xml"/><Relationship Id="rId1" Type="http://schemas.openxmlformats.org/officeDocument/2006/relationships/slide" Target="slide8.xml"/></Relationships>
</file>

<file path=ppt/slides/_rels/slide70.xml.rels><?xml version="1.0" encoding="UTF-8" standalone="yes"?>
<Relationships xmlns="http://schemas.openxmlformats.org/package/2006/relationships"><Relationship Id="rId9" Type="http://schemas.openxmlformats.org/officeDocument/2006/relationships/image" Target="../media/image255.emf"/><Relationship Id="rId8" Type="http://schemas.openxmlformats.org/officeDocument/2006/relationships/image" Target="../media/image254.emf"/><Relationship Id="rId7" Type="http://schemas.openxmlformats.org/officeDocument/2006/relationships/image" Target="../media/image253.emf"/><Relationship Id="rId6" Type="http://schemas.openxmlformats.org/officeDocument/2006/relationships/image" Target="../media/image252.emf"/><Relationship Id="rId5" Type="http://schemas.openxmlformats.org/officeDocument/2006/relationships/image" Target="../media/image251.emf"/><Relationship Id="rId4" Type="http://schemas.openxmlformats.org/officeDocument/2006/relationships/image" Target="../media/image250.emf"/><Relationship Id="rId3" Type="http://schemas.openxmlformats.org/officeDocument/2006/relationships/image" Target="../media/image249.emf"/><Relationship Id="rId2" Type="http://schemas.openxmlformats.org/officeDocument/2006/relationships/image" Target="../media/image248.wmf"/><Relationship Id="rId14" Type="http://schemas.openxmlformats.org/officeDocument/2006/relationships/vmlDrawing" Target="../drawings/vmlDrawing52.vml"/><Relationship Id="rId13" Type="http://schemas.openxmlformats.org/officeDocument/2006/relationships/slideLayout" Target="../slideLayouts/slideLayout18.xml"/><Relationship Id="rId12" Type="http://schemas.openxmlformats.org/officeDocument/2006/relationships/image" Target="../media/image258.emf"/><Relationship Id="rId11" Type="http://schemas.openxmlformats.org/officeDocument/2006/relationships/image" Target="../media/image257.emf"/><Relationship Id="rId10" Type="http://schemas.openxmlformats.org/officeDocument/2006/relationships/image" Target="../media/image256.emf"/><Relationship Id="rId1" Type="http://schemas.openxmlformats.org/officeDocument/2006/relationships/oleObject" Target="../embeddings/oleObject219.bin"/></Relationships>
</file>

<file path=ppt/slides/_rels/slide7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263.wmf"/><Relationship Id="rId7" Type="http://schemas.openxmlformats.org/officeDocument/2006/relationships/oleObject" Target="../embeddings/oleObject222.bin"/><Relationship Id="rId6" Type="http://schemas.openxmlformats.org/officeDocument/2006/relationships/image" Target="../media/image262.wmf"/><Relationship Id="rId5" Type="http://schemas.openxmlformats.org/officeDocument/2006/relationships/oleObject" Target="../embeddings/oleObject221.bin"/><Relationship Id="rId4" Type="http://schemas.openxmlformats.org/officeDocument/2006/relationships/image" Target="../media/image261.emf"/><Relationship Id="rId3" Type="http://schemas.openxmlformats.org/officeDocument/2006/relationships/image" Target="../media/image260.emf"/><Relationship Id="rId2" Type="http://schemas.openxmlformats.org/officeDocument/2006/relationships/image" Target="../media/image259.emf"/><Relationship Id="rId10" Type="http://schemas.openxmlformats.org/officeDocument/2006/relationships/vmlDrawing" Target="../drawings/vmlDrawing53.vml"/><Relationship Id="rId1" Type="http://schemas.openxmlformats.org/officeDocument/2006/relationships/oleObject" Target="../embeddings/oleObject220.bin"/></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54.vml"/><Relationship Id="rId3" Type="http://schemas.openxmlformats.org/officeDocument/2006/relationships/slideLayout" Target="../slideLayouts/slideLayout51.xml"/><Relationship Id="rId2" Type="http://schemas.openxmlformats.org/officeDocument/2006/relationships/image" Target="../media/image264.emf"/><Relationship Id="rId1" Type="http://schemas.openxmlformats.org/officeDocument/2006/relationships/oleObject" Target="../embeddings/oleObject223.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vmlDrawing" Target="../drawings/vmlDrawing55.vml"/><Relationship Id="rId7" Type="http://schemas.openxmlformats.org/officeDocument/2006/relationships/slideLayout" Target="../slideLayouts/slideLayout7.xml"/><Relationship Id="rId6" Type="http://schemas.openxmlformats.org/officeDocument/2006/relationships/image" Target="../media/image267.wmf"/><Relationship Id="rId5" Type="http://schemas.openxmlformats.org/officeDocument/2006/relationships/oleObject" Target="../embeddings/oleObject226.bin"/><Relationship Id="rId4" Type="http://schemas.openxmlformats.org/officeDocument/2006/relationships/image" Target="../media/image266.wmf"/><Relationship Id="rId3" Type="http://schemas.openxmlformats.org/officeDocument/2006/relationships/oleObject" Target="../embeddings/oleObject225.bin"/><Relationship Id="rId2" Type="http://schemas.openxmlformats.org/officeDocument/2006/relationships/image" Target="../media/image265.emf"/><Relationship Id="rId1" Type="http://schemas.openxmlformats.org/officeDocument/2006/relationships/oleObject" Target="../embeddings/oleObject224.bin"/></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231.bin"/><Relationship Id="rId8" Type="http://schemas.openxmlformats.org/officeDocument/2006/relationships/image" Target="../media/image213.wmf"/><Relationship Id="rId7" Type="http://schemas.openxmlformats.org/officeDocument/2006/relationships/oleObject" Target="../embeddings/oleObject230.bin"/><Relationship Id="rId6" Type="http://schemas.openxmlformats.org/officeDocument/2006/relationships/image" Target="../media/image269.wmf"/><Relationship Id="rId5" Type="http://schemas.openxmlformats.org/officeDocument/2006/relationships/oleObject" Target="../embeddings/oleObject229.bin"/><Relationship Id="rId4" Type="http://schemas.openxmlformats.org/officeDocument/2006/relationships/image" Target="../media/image267.wmf"/><Relationship Id="rId3" Type="http://schemas.openxmlformats.org/officeDocument/2006/relationships/oleObject" Target="../embeddings/oleObject228.bin"/><Relationship Id="rId2" Type="http://schemas.openxmlformats.org/officeDocument/2006/relationships/image" Target="../media/image268.wmf"/><Relationship Id="rId16" Type="http://schemas.openxmlformats.org/officeDocument/2006/relationships/vmlDrawing" Target="../drawings/vmlDrawing56.vml"/><Relationship Id="rId15" Type="http://schemas.openxmlformats.org/officeDocument/2006/relationships/slideLayout" Target="../slideLayouts/slideLayout62.xml"/><Relationship Id="rId14" Type="http://schemas.openxmlformats.org/officeDocument/2006/relationships/image" Target="../media/image272.emf"/><Relationship Id="rId13" Type="http://schemas.openxmlformats.org/officeDocument/2006/relationships/image" Target="../media/image271.emf"/><Relationship Id="rId12" Type="http://schemas.openxmlformats.org/officeDocument/2006/relationships/image" Target="../media/image270.emf"/><Relationship Id="rId11" Type="http://schemas.openxmlformats.org/officeDocument/2006/relationships/slide" Target="slide1.xml"/><Relationship Id="rId10" Type="http://schemas.openxmlformats.org/officeDocument/2006/relationships/oleObject" Target="../embeddings/oleObject232.bin"/><Relationship Id="rId1" Type="http://schemas.openxmlformats.org/officeDocument/2006/relationships/oleObject" Target="../embeddings/oleObject227.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image" Target="../media/image276.emf"/><Relationship Id="rId7" Type="http://schemas.openxmlformats.org/officeDocument/2006/relationships/oleObject" Target="../embeddings/oleObject236.bin"/><Relationship Id="rId6" Type="http://schemas.openxmlformats.org/officeDocument/2006/relationships/image" Target="../media/image275.wmf"/><Relationship Id="rId5" Type="http://schemas.openxmlformats.org/officeDocument/2006/relationships/oleObject" Target="../embeddings/oleObject235.bin"/><Relationship Id="rId4" Type="http://schemas.openxmlformats.org/officeDocument/2006/relationships/image" Target="../media/image274.wmf"/><Relationship Id="rId3" Type="http://schemas.openxmlformats.org/officeDocument/2006/relationships/oleObject" Target="../embeddings/oleObject234.bin"/><Relationship Id="rId2" Type="http://schemas.openxmlformats.org/officeDocument/2006/relationships/image" Target="../media/image273.wmf"/><Relationship Id="rId10" Type="http://schemas.openxmlformats.org/officeDocument/2006/relationships/vmlDrawing" Target="../drawings/vmlDrawing57.vml"/><Relationship Id="rId1" Type="http://schemas.openxmlformats.org/officeDocument/2006/relationships/oleObject" Target="../embeddings/oleObject233.bin"/></Relationships>
</file>

<file path=ppt/slides/_rels/slide78.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image" Target="../media/image280.emf"/><Relationship Id="rId7" Type="http://schemas.openxmlformats.org/officeDocument/2006/relationships/oleObject" Target="../embeddings/oleObject240.bin"/><Relationship Id="rId6" Type="http://schemas.openxmlformats.org/officeDocument/2006/relationships/image" Target="../media/image279.wmf"/><Relationship Id="rId5" Type="http://schemas.openxmlformats.org/officeDocument/2006/relationships/oleObject" Target="../embeddings/oleObject239.bin"/><Relationship Id="rId4" Type="http://schemas.openxmlformats.org/officeDocument/2006/relationships/image" Target="../media/image278.wmf"/><Relationship Id="rId3" Type="http://schemas.openxmlformats.org/officeDocument/2006/relationships/oleObject" Target="../embeddings/oleObject238.bin"/><Relationship Id="rId2" Type="http://schemas.openxmlformats.org/officeDocument/2006/relationships/image" Target="../media/image277.wmf"/><Relationship Id="rId10" Type="http://schemas.openxmlformats.org/officeDocument/2006/relationships/vmlDrawing" Target="../drawings/vmlDrawing58.vml"/><Relationship Id="rId1" Type="http://schemas.openxmlformats.org/officeDocument/2006/relationships/oleObject" Target="../embeddings/oleObject237.bin"/></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slide" Target="slide1.xml"/></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image" Target="../media/image5.wmf"/><Relationship Id="rId5" Type="http://schemas.openxmlformats.org/officeDocument/2006/relationships/oleObject" Target="../embeddings/oleObject4.bin"/><Relationship Id="rId4" Type="http://schemas.openxmlformats.org/officeDocument/2006/relationships/image" Target="../media/image4.png"/><Relationship Id="rId3" Type="http://schemas.openxmlformats.org/officeDocument/2006/relationships/oleObject" Target="../embeddings/oleObject3.bin"/><Relationship Id="rId2" Type="http://schemas.openxmlformats.org/officeDocument/2006/relationships/image" Target="../media/image3.wmf"/><Relationship Id="rId1"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xml"/></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7.wmf"/><Relationship Id="rId3" Type="http://schemas.openxmlformats.org/officeDocument/2006/relationships/oleObject" Target="../embeddings/oleObject6.bin"/><Relationship Id="rId2" Type="http://schemas.openxmlformats.org/officeDocument/2006/relationships/image" Target="../media/image6.wmf"/><Relationship Id="rId1"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6D54BB43-A4BA-43A8-9B9A-DE5631E5D5BF}" type="slidenum">
              <a:rPr lang="en-US" altLang="zh-CN" sz="1400"/>
            </a:fld>
            <a:endParaRPr lang="en-US" altLang="zh-CN" sz="1400"/>
          </a:p>
        </p:txBody>
      </p:sp>
      <p:sp>
        <p:nvSpPr>
          <p:cNvPr id="55299" name="Rectangle 4"/>
          <p:cNvSpPr>
            <a:spLocks noRot="1" noChangeArrowheads="1"/>
          </p:cNvSpPr>
          <p:nvPr/>
        </p:nvSpPr>
        <p:spPr bwMode="auto">
          <a:xfrm>
            <a:off x="1163638" y="1844675"/>
            <a:ext cx="72009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ts val="3400"/>
              </a:lnSpc>
              <a:spcBef>
                <a:spcPts val="600"/>
              </a:spcBef>
              <a:buFont typeface="Wingdings" panose="05000000000000000000" pitchFamily="2" charset="2"/>
              <a:buNone/>
            </a:pPr>
            <a:r>
              <a:rPr lang="en-US" altLang="zh-CN" b="1" u="sng" dirty="0">
                <a:solidFill>
                  <a:schemeClr val="hlink"/>
                </a:solidFill>
                <a:latin typeface="Times New Roman" panose="02020603050405020304" pitchFamily="18" charset="0"/>
                <a:cs typeface="Times New Roman" panose="02020603050405020304" pitchFamily="18" charset="0"/>
              </a:rPr>
              <a:t>§</a:t>
            </a:r>
            <a:r>
              <a:rPr lang="en-US" altLang="zh-CN" b="1" dirty="0">
                <a:solidFill>
                  <a:schemeClr val="hlink"/>
                </a:solidFill>
                <a:latin typeface="Times New Roman" panose="02020603050405020304" pitchFamily="18" charset="0"/>
                <a:cs typeface="Times New Roman" panose="02020603050405020304" pitchFamily="18" charset="0"/>
                <a:hlinkClick r:id="rId1" action="ppaction://hlinksldjump">
                  <a:snd r:embed="rId2" name="camera.wav"/>
                </a:hlinkClick>
              </a:rPr>
              <a:t>6.1 </a:t>
            </a:r>
            <a:r>
              <a:rPr lang="zh-CN" altLang="en-US" b="1" dirty="0">
                <a:solidFill>
                  <a:schemeClr val="hlink"/>
                </a:solidFill>
                <a:latin typeface="Times New Roman" panose="02020603050405020304" pitchFamily="18" charset="0"/>
                <a:cs typeface="Times New Roman" panose="02020603050405020304" pitchFamily="18" charset="0"/>
                <a:hlinkClick r:id="rId1" action="ppaction://hlinksldjump"/>
              </a:rPr>
              <a:t>综合与校正的概念</a:t>
            </a:r>
            <a:endParaRPr lang="en-US" altLang="zh-CN" b="1" dirty="0">
              <a:solidFill>
                <a:schemeClr val="hlink"/>
              </a:solidFill>
              <a:latin typeface="Times New Roman" panose="02020603050405020304" pitchFamily="18" charset="0"/>
              <a:cs typeface="Times New Roman" panose="02020603050405020304" pitchFamily="18" charset="0"/>
            </a:endParaRPr>
          </a:p>
          <a:p>
            <a:pPr eaLnBrk="1" hangingPunct="1">
              <a:lnSpc>
                <a:spcPts val="3400"/>
              </a:lnSpc>
              <a:spcBef>
                <a:spcPts val="600"/>
              </a:spcBef>
              <a:buFont typeface="Wingdings" panose="05000000000000000000" pitchFamily="2" charset="2"/>
              <a:buNone/>
            </a:pPr>
            <a:r>
              <a:rPr lang="en-US" altLang="zh-CN" dirty="0">
                <a:solidFill>
                  <a:schemeClr val="hlink"/>
                </a:solidFill>
                <a:latin typeface="Times New Roman" panose="02020603050405020304" pitchFamily="18" charset="0"/>
                <a:cs typeface="Times New Roman" panose="02020603050405020304" pitchFamily="18" charset="0"/>
              </a:rPr>
              <a:t>(</a:t>
            </a:r>
            <a:r>
              <a:rPr lang="zh-CN" altLang="en-US" dirty="0">
                <a:solidFill>
                  <a:schemeClr val="hlink"/>
                </a:solidFill>
                <a:latin typeface="Times New Roman" panose="02020603050405020304" pitchFamily="18" charset="0"/>
                <a:cs typeface="Times New Roman" panose="02020603050405020304" pitchFamily="18" charset="0"/>
              </a:rPr>
              <a:t>C</a:t>
            </a:r>
            <a:r>
              <a:rPr lang="en-US" altLang="zh-CN" dirty="0" err="1">
                <a:solidFill>
                  <a:schemeClr val="hlink"/>
                </a:solidFill>
                <a:latin typeface="Times New Roman" panose="02020603050405020304" pitchFamily="18" charset="0"/>
                <a:cs typeface="Times New Roman" panose="02020603050405020304" pitchFamily="18" charset="0"/>
              </a:rPr>
              <a:t>oncept</a:t>
            </a:r>
            <a:r>
              <a:rPr lang="zh-CN" altLang="en-US" dirty="0">
                <a:solidFill>
                  <a:schemeClr val="hlink"/>
                </a:solidFill>
                <a:latin typeface="Times New Roman" panose="02020603050405020304" pitchFamily="18" charset="0"/>
                <a:cs typeface="Times New Roman" panose="02020603050405020304" pitchFamily="18" charset="0"/>
              </a:rPr>
              <a:t>s</a:t>
            </a:r>
            <a:r>
              <a:rPr lang="en-US" altLang="zh-CN" dirty="0">
                <a:solidFill>
                  <a:schemeClr val="hlink"/>
                </a:solidFill>
                <a:latin typeface="Times New Roman" panose="02020603050405020304" pitchFamily="18" charset="0"/>
                <a:cs typeface="Times New Roman" panose="02020603050405020304" pitchFamily="18" charset="0"/>
              </a:rPr>
              <a:t> of Synthesis and Correction)</a:t>
            </a:r>
            <a:endParaRPr lang="zh-CN" altLang="en-US" dirty="0">
              <a:solidFill>
                <a:schemeClr val="hlink"/>
              </a:solidFill>
              <a:latin typeface="Times New Roman" panose="02020603050405020304" pitchFamily="18" charset="0"/>
              <a:cs typeface="Times New Roman" panose="02020603050405020304" pitchFamily="18" charset="0"/>
            </a:endParaRPr>
          </a:p>
          <a:p>
            <a:pPr eaLnBrk="1" hangingPunct="1">
              <a:lnSpc>
                <a:spcPts val="3400"/>
              </a:lnSpc>
              <a:spcBef>
                <a:spcPts val="600"/>
              </a:spcBef>
              <a:buFont typeface="Wingdings" panose="05000000000000000000" pitchFamily="2" charset="2"/>
              <a:buNone/>
            </a:pPr>
            <a:r>
              <a:rPr lang="en-US" altLang="zh-CN" b="1" u="sng" dirty="0">
                <a:solidFill>
                  <a:schemeClr val="hlink"/>
                </a:solidFill>
                <a:latin typeface="Times New Roman" panose="02020603050405020304" pitchFamily="18" charset="0"/>
                <a:cs typeface="Times New Roman" panose="02020603050405020304" pitchFamily="18" charset="0"/>
              </a:rPr>
              <a:t>§</a:t>
            </a:r>
            <a:r>
              <a:rPr lang="en-US" altLang="zh-CN" b="1" dirty="0">
                <a:solidFill>
                  <a:schemeClr val="hlink"/>
                </a:solidFill>
                <a:latin typeface="Times New Roman" panose="02020603050405020304" pitchFamily="18" charset="0"/>
                <a:cs typeface="Times New Roman" panose="02020603050405020304" pitchFamily="18" charset="0"/>
                <a:hlinkClick r:id="rId3" action="ppaction://hlinksldjump">
                  <a:snd r:embed="rId2" name="camera.wav"/>
                </a:hlinkClick>
              </a:rPr>
              <a:t>6.2 </a:t>
            </a:r>
            <a:r>
              <a:rPr lang="zh-CN" altLang="en-US" b="1" dirty="0">
                <a:solidFill>
                  <a:schemeClr val="hlink"/>
                </a:solidFill>
                <a:latin typeface="Times New Roman" panose="02020603050405020304" pitchFamily="18" charset="0"/>
                <a:cs typeface="Times New Roman" panose="02020603050405020304" pitchFamily="18" charset="0"/>
                <a:hlinkClick r:id="rId3" action="ppaction://hlinksldjump"/>
              </a:rPr>
              <a:t>串联校正</a:t>
            </a:r>
            <a:endParaRPr lang="en-US" altLang="zh-CN" b="1" dirty="0">
              <a:solidFill>
                <a:schemeClr val="hlink"/>
              </a:solidFill>
              <a:latin typeface="Times New Roman" panose="02020603050405020304" pitchFamily="18" charset="0"/>
              <a:cs typeface="Times New Roman" panose="02020603050405020304" pitchFamily="18" charset="0"/>
            </a:endParaRPr>
          </a:p>
          <a:p>
            <a:pPr eaLnBrk="1" hangingPunct="1">
              <a:lnSpc>
                <a:spcPts val="3400"/>
              </a:lnSpc>
              <a:spcBef>
                <a:spcPts val="600"/>
              </a:spcBef>
              <a:buFont typeface="Wingdings" panose="05000000000000000000" pitchFamily="2" charset="2"/>
              <a:buNone/>
            </a:pPr>
            <a:r>
              <a:rPr lang="en-US" altLang="zh-CN" dirty="0">
                <a:solidFill>
                  <a:schemeClr val="hlink"/>
                </a:solidFill>
                <a:latin typeface="Times New Roman" panose="02020603050405020304" pitchFamily="18" charset="0"/>
                <a:cs typeface="Times New Roman" panose="02020603050405020304" pitchFamily="18" charset="0"/>
              </a:rPr>
              <a:t>(</a:t>
            </a:r>
            <a:r>
              <a:rPr lang="zh-CN" altLang="en-US" dirty="0">
                <a:solidFill>
                  <a:schemeClr val="hlink"/>
                </a:solidFill>
                <a:latin typeface="Times New Roman" panose="02020603050405020304" pitchFamily="18" charset="0"/>
                <a:cs typeface="Times New Roman" panose="02020603050405020304" pitchFamily="18" charset="0"/>
              </a:rPr>
              <a:t>S</a:t>
            </a:r>
            <a:r>
              <a:rPr lang="en-US" altLang="zh-CN" dirty="0" err="1">
                <a:solidFill>
                  <a:schemeClr val="hlink"/>
                </a:solidFill>
                <a:latin typeface="Times New Roman" panose="02020603050405020304" pitchFamily="18" charset="0"/>
                <a:cs typeface="Times New Roman" panose="02020603050405020304" pitchFamily="18" charset="0"/>
              </a:rPr>
              <a:t>eries</a:t>
            </a:r>
            <a:r>
              <a:rPr lang="en-US" altLang="zh-CN" dirty="0">
                <a:solidFill>
                  <a:schemeClr val="hlink"/>
                </a:solidFill>
                <a:latin typeface="Times New Roman" panose="02020603050405020304" pitchFamily="18" charset="0"/>
                <a:cs typeface="Times New Roman" panose="02020603050405020304" pitchFamily="18" charset="0"/>
              </a:rPr>
              <a:t> Correction)</a:t>
            </a:r>
            <a:endParaRPr lang="zh-CN" altLang="en-US" dirty="0">
              <a:solidFill>
                <a:schemeClr val="hlink"/>
              </a:solidFill>
              <a:latin typeface="Times New Roman" panose="02020603050405020304" pitchFamily="18" charset="0"/>
              <a:cs typeface="Times New Roman" panose="02020603050405020304" pitchFamily="18" charset="0"/>
            </a:endParaRPr>
          </a:p>
          <a:p>
            <a:pPr eaLnBrk="1" hangingPunct="1">
              <a:lnSpc>
                <a:spcPts val="3400"/>
              </a:lnSpc>
              <a:spcBef>
                <a:spcPts val="600"/>
              </a:spcBef>
              <a:buFont typeface="Wingdings" panose="05000000000000000000" pitchFamily="2" charset="2"/>
              <a:buNone/>
            </a:pPr>
            <a:r>
              <a:rPr lang="en-US" altLang="zh-CN" b="1" u="sng" dirty="0">
                <a:solidFill>
                  <a:schemeClr val="hlink"/>
                </a:solidFill>
                <a:latin typeface="Times New Roman" panose="02020603050405020304" pitchFamily="18" charset="0"/>
                <a:cs typeface="Times New Roman" panose="02020603050405020304" pitchFamily="18" charset="0"/>
              </a:rPr>
              <a:t>§</a:t>
            </a:r>
            <a:r>
              <a:rPr lang="en-US" altLang="zh-CN" b="1" dirty="0">
                <a:solidFill>
                  <a:schemeClr val="hlink"/>
                </a:solidFill>
                <a:latin typeface="Times New Roman" panose="02020603050405020304" pitchFamily="18" charset="0"/>
                <a:cs typeface="Times New Roman" panose="02020603050405020304" pitchFamily="18" charset="0"/>
                <a:hlinkClick r:id="rId4" action="ppaction://hlinksldjump"/>
              </a:rPr>
              <a:t>6.3 </a:t>
            </a:r>
            <a:r>
              <a:rPr lang="zh-CN" altLang="en-US" b="1" dirty="0">
                <a:solidFill>
                  <a:schemeClr val="hlink"/>
                </a:solidFill>
                <a:latin typeface="Times New Roman" panose="02020603050405020304" pitchFamily="18" charset="0"/>
                <a:cs typeface="Times New Roman" panose="02020603050405020304" pitchFamily="18" charset="0"/>
                <a:hlinkClick r:id="rId4" action="ppaction://hlinksldjump"/>
              </a:rPr>
              <a:t>反馈校正</a:t>
            </a:r>
            <a:endParaRPr lang="en-US" altLang="zh-CN" b="1" dirty="0">
              <a:solidFill>
                <a:schemeClr val="hlink"/>
              </a:solidFill>
              <a:latin typeface="Times New Roman" panose="02020603050405020304" pitchFamily="18" charset="0"/>
              <a:cs typeface="Times New Roman" panose="02020603050405020304" pitchFamily="18" charset="0"/>
            </a:endParaRPr>
          </a:p>
          <a:p>
            <a:pPr eaLnBrk="1" hangingPunct="1">
              <a:lnSpc>
                <a:spcPts val="3400"/>
              </a:lnSpc>
              <a:spcBef>
                <a:spcPts val="600"/>
              </a:spcBef>
              <a:buFont typeface="Wingdings" panose="05000000000000000000" pitchFamily="2" charset="2"/>
              <a:buNone/>
            </a:pPr>
            <a:r>
              <a:rPr lang="en-US" altLang="zh-CN" dirty="0">
                <a:solidFill>
                  <a:schemeClr val="hlink"/>
                </a:solidFill>
                <a:latin typeface="Times New Roman" panose="02020603050405020304" pitchFamily="18" charset="0"/>
                <a:cs typeface="Times New Roman" panose="02020603050405020304" pitchFamily="18" charset="0"/>
              </a:rPr>
              <a:t>(</a:t>
            </a:r>
            <a:r>
              <a:rPr lang="zh-CN" altLang="en-US" dirty="0">
                <a:solidFill>
                  <a:schemeClr val="hlink"/>
                </a:solidFill>
                <a:latin typeface="Times New Roman" panose="02020603050405020304" pitchFamily="18" charset="0"/>
                <a:cs typeface="Times New Roman" panose="02020603050405020304" pitchFamily="18" charset="0"/>
              </a:rPr>
              <a:t>F</a:t>
            </a:r>
            <a:r>
              <a:rPr lang="en-US" altLang="zh-CN" dirty="0" err="1">
                <a:solidFill>
                  <a:schemeClr val="hlink"/>
                </a:solidFill>
                <a:latin typeface="Times New Roman" panose="02020603050405020304" pitchFamily="18" charset="0"/>
                <a:cs typeface="Times New Roman" panose="02020603050405020304" pitchFamily="18" charset="0"/>
              </a:rPr>
              <a:t>eedback</a:t>
            </a:r>
            <a:r>
              <a:rPr lang="en-US" altLang="zh-CN" dirty="0">
                <a:solidFill>
                  <a:schemeClr val="hlink"/>
                </a:solidFill>
                <a:latin typeface="Times New Roman" panose="02020603050405020304" pitchFamily="18" charset="0"/>
                <a:cs typeface="Times New Roman" panose="02020603050405020304" pitchFamily="18" charset="0"/>
              </a:rPr>
              <a:t> Correction)</a:t>
            </a:r>
            <a:endParaRPr lang="en-US" altLang="zh-CN" dirty="0">
              <a:solidFill>
                <a:schemeClr val="hlink"/>
              </a:solidFill>
              <a:latin typeface="Times New Roman" panose="02020603050405020304" pitchFamily="18" charset="0"/>
              <a:cs typeface="Times New Roman" panose="02020603050405020304" pitchFamily="18" charset="0"/>
            </a:endParaRPr>
          </a:p>
          <a:p>
            <a:pPr eaLnBrk="1" hangingPunct="1">
              <a:lnSpc>
                <a:spcPts val="3400"/>
              </a:lnSpc>
              <a:spcBef>
                <a:spcPts val="600"/>
              </a:spcBef>
              <a:buFont typeface="Wingdings" panose="05000000000000000000" pitchFamily="2" charset="2"/>
              <a:buNone/>
            </a:pPr>
            <a:r>
              <a:rPr lang="en-US" altLang="zh-CN" b="1" u="sng" dirty="0">
                <a:solidFill>
                  <a:schemeClr val="hlink"/>
                </a:solidFill>
                <a:latin typeface="Times New Roman" panose="02020603050405020304" pitchFamily="18" charset="0"/>
                <a:cs typeface="Times New Roman" panose="02020603050405020304" pitchFamily="18" charset="0"/>
              </a:rPr>
              <a:t>§</a:t>
            </a:r>
            <a:r>
              <a:rPr lang="en-US" altLang="zh-CN" b="1" dirty="0">
                <a:solidFill>
                  <a:schemeClr val="hlink"/>
                </a:solidFill>
                <a:latin typeface="Times New Roman" panose="02020603050405020304" pitchFamily="18" charset="0"/>
                <a:cs typeface="Times New Roman" panose="02020603050405020304" pitchFamily="18" charset="0"/>
                <a:hlinkClick r:id="rId5" action="ppaction://hlinksldjump"/>
              </a:rPr>
              <a:t>6.4 </a:t>
            </a:r>
            <a:r>
              <a:rPr lang="zh-CN" altLang="en-US" b="1" dirty="0">
                <a:solidFill>
                  <a:schemeClr val="hlink"/>
                </a:solidFill>
                <a:latin typeface="Times New Roman" panose="02020603050405020304" pitchFamily="18" charset="0"/>
                <a:cs typeface="Times New Roman" panose="02020603050405020304" pitchFamily="18" charset="0"/>
                <a:hlinkClick r:id="rId6" action="ppaction://hlinksldjump"/>
              </a:rPr>
              <a:t>复合校正</a:t>
            </a:r>
            <a:endParaRPr lang="en-US" altLang="zh-CN" b="1" dirty="0">
              <a:solidFill>
                <a:schemeClr val="hlink"/>
              </a:solidFill>
              <a:latin typeface="Times New Roman" panose="02020603050405020304" pitchFamily="18" charset="0"/>
              <a:cs typeface="Times New Roman" panose="02020603050405020304" pitchFamily="18" charset="0"/>
            </a:endParaRPr>
          </a:p>
          <a:p>
            <a:pPr eaLnBrk="1" hangingPunct="1">
              <a:lnSpc>
                <a:spcPts val="3400"/>
              </a:lnSpc>
              <a:spcBef>
                <a:spcPts val="600"/>
              </a:spcBef>
              <a:buFont typeface="Wingdings" panose="05000000000000000000" pitchFamily="2" charset="2"/>
              <a:buNone/>
            </a:pPr>
            <a:r>
              <a:rPr lang="en-US" altLang="zh-CN" dirty="0">
                <a:solidFill>
                  <a:schemeClr val="hlink"/>
                </a:solidFill>
                <a:latin typeface="Times New Roman" panose="02020603050405020304" pitchFamily="18" charset="0"/>
                <a:cs typeface="Times New Roman" panose="02020603050405020304" pitchFamily="18" charset="0"/>
              </a:rPr>
              <a:t>(Complex Correction)</a:t>
            </a:r>
            <a:endParaRPr lang="zh-CN" altLang="en-US" dirty="0">
              <a:solidFill>
                <a:schemeClr val="hlink"/>
              </a:solidFill>
              <a:latin typeface="Times New Roman" panose="02020603050405020304" pitchFamily="18" charset="0"/>
              <a:cs typeface="Times New Roman" panose="02020603050405020304" pitchFamily="18" charset="0"/>
            </a:endParaRPr>
          </a:p>
          <a:p>
            <a:pPr eaLnBrk="1" hangingPunct="1">
              <a:lnSpc>
                <a:spcPts val="3400"/>
              </a:lnSpc>
              <a:spcBef>
                <a:spcPts val="600"/>
              </a:spcBef>
              <a:buFont typeface="Wingdings" panose="05000000000000000000" pitchFamily="2" charset="2"/>
              <a:buNone/>
            </a:pPr>
            <a:r>
              <a:rPr lang="zh-CN" altLang="en-US" b="1" dirty="0">
                <a:solidFill>
                  <a:schemeClr val="bg2"/>
                </a:solidFill>
                <a:latin typeface="Times New Roman" panose="02020603050405020304" pitchFamily="18" charset="0"/>
                <a:cs typeface="Times New Roman" panose="02020603050405020304" pitchFamily="18" charset="0"/>
                <a:hlinkClick r:id="rId5" action="ppaction://hlinksldjump"/>
              </a:rPr>
              <a:t>本章小结</a:t>
            </a:r>
            <a:endParaRPr lang="zh-CN" altLang="en-US" b="1" dirty="0">
              <a:solidFill>
                <a:schemeClr val="bg2"/>
              </a:solidFill>
              <a:latin typeface="Times New Roman" panose="02020603050405020304" pitchFamily="18" charset="0"/>
              <a:cs typeface="Times New Roman" panose="02020603050405020304" pitchFamily="18" charset="0"/>
            </a:endParaRPr>
          </a:p>
        </p:txBody>
      </p:sp>
      <p:sp>
        <p:nvSpPr>
          <p:cNvPr id="55300" name="Rectangle 5"/>
          <p:cNvSpPr>
            <a:spLocks noRot="1" noChangeArrowheads="1"/>
          </p:cNvSpPr>
          <p:nvPr/>
        </p:nvSpPr>
        <p:spPr bwMode="auto">
          <a:xfrm>
            <a:off x="0" y="549275"/>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3900"/>
              </a:lnSpc>
              <a:spcBef>
                <a:spcPct val="0"/>
              </a:spcBef>
              <a:buClrTx/>
              <a:buSzTx/>
              <a:buFontTx/>
              <a:buNone/>
            </a:pPr>
            <a:r>
              <a:rPr lang="zh-CN" altLang="en-US" sz="4400" b="1">
                <a:solidFill>
                  <a:schemeClr val="tx2"/>
                </a:solidFill>
                <a:latin typeface="宋体" panose="02010600030101010101" pitchFamily="2" charset="-122"/>
              </a:rPr>
              <a:t>第六章 线性系统的校正方法</a:t>
            </a:r>
            <a:endParaRPr lang="en-US" altLang="zh-CN" sz="4400" b="1">
              <a:solidFill>
                <a:schemeClr val="tx2"/>
              </a:solidFill>
              <a:latin typeface="宋体" panose="02010600030101010101" pitchFamily="2" charset="-122"/>
            </a:endParaRPr>
          </a:p>
          <a:p>
            <a:pPr algn="ctr" eaLnBrk="1" hangingPunct="1">
              <a:lnSpc>
                <a:spcPts val="3900"/>
              </a:lnSpc>
              <a:spcBef>
                <a:spcPct val="0"/>
              </a:spcBef>
              <a:buClrTx/>
              <a:buSzTx/>
              <a:buFontTx/>
              <a:buNone/>
            </a:pPr>
            <a:r>
              <a:rPr lang="en-US" altLang="zh-CN" sz="3600">
                <a:solidFill>
                  <a:schemeClr val="tx2"/>
                </a:solidFill>
                <a:latin typeface="Times New Roman" panose="02020603050405020304" pitchFamily="18" charset="0"/>
                <a:cs typeface="Times New Roman" panose="02020603050405020304" pitchFamily="18" charset="0"/>
              </a:rPr>
              <a:t>(</a:t>
            </a:r>
            <a:r>
              <a:rPr lang="zh-CN" altLang="en-US" sz="3600">
                <a:solidFill>
                  <a:schemeClr val="tx2"/>
                </a:solidFill>
                <a:latin typeface="Times New Roman" panose="02020603050405020304" pitchFamily="18" charset="0"/>
              </a:rPr>
              <a:t>C</a:t>
            </a:r>
            <a:r>
              <a:rPr lang="en-US" altLang="zh-CN" sz="3600">
                <a:solidFill>
                  <a:schemeClr val="tx2"/>
                </a:solidFill>
                <a:latin typeface="Times New Roman" panose="02020603050405020304" pitchFamily="18" charset="0"/>
                <a:cs typeface="Times New Roman" panose="02020603050405020304" pitchFamily="18" charset="0"/>
              </a:rPr>
              <a:t>orrection method of linear system</a:t>
            </a:r>
            <a:r>
              <a:rPr lang="zh-CN" altLang="en-US" sz="3600">
                <a:solidFill>
                  <a:schemeClr val="tx2"/>
                </a:solidFill>
                <a:latin typeface="Times New Roman" panose="02020603050405020304" pitchFamily="18" charset="0"/>
              </a:rPr>
              <a:t>s</a:t>
            </a:r>
            <a:r>
              <a:rPr lang="en-US" altLang="zh-CN" sz="3600">
                <a:solidFill>
                  <a:schemeClr val="tx2"/>
                </a:solidFill>
                <a:latin typeface="Times New Roman" panose="02020603050405020304" pitchFamily="18" charset="0"/>
                <a:cs typeface="Times New Roman" panose="02020603050405020304" pitchFamily="18" charset="0"/>
              </a:rPr>
              <a:t>)</a:t>
            </a:r>
            <a:endParaRPr lang="en-US" altLang="zh-CN" sz="360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p:cNvSpPr txBox="1">
            <a:spLocks noGrp="1" noChangeArrowheads="1"/>
          </p:cNvSpPr>
          <p:nvPr/>
        </p:nvSpPr>
        <p:spPr bwMode="auto">
          <a:xfrm>
            <a:off x="6480175" y="6165304"/>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0773935A-A340-4061-804A-30B77B6B3A8B}" type="slidenum">
              <a:rPr lang="en-US" altLang="zh-CN" sz="1400"/>
            </a:fld>
            <a:endParaRPr lang="en-US" altLang="zh-CN" sz="1400" dirty="0"/>
          </a:p>
        </p:txBody>
      </p:sp>
      <p:sp>
        <p:nvSpPr>
          <p:cNvPr id="5" name="Text Box 2"/>
          <p:cNvSpPr txBox="1">
            <a:spLocks noChangeArrowheads="1"/>
          </p:cNvSpPr>
          <p:nvPr/>
        </p:nvSpPr>
        <p:spPr bwMode="auto">
          <a:xfrm>
            <a:off x="98425" y="836613"/>
            <a:ext cx="8820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d. </a:t>
            </a:r>
            <a:r>
              <a:rPr lang="zh-CN" altLang="en-US" sz="2800" b="1" dirty="0">
                <a:solidFill>
                  <a:schemeClr val="tx2"/>
                </a:solidFill>
                <a:latin typeface="Times New Roman" panose="02020603050405020304" pitchFamily="18" charset="0"/>
              </a:rPr>
              <a:t>比例</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微分</a:t>
            </a:r>
            <a:r>
              <a:rPr lang="en-US" altLang="zh-CN" sz="2800"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PD</a:t>
            </a:r>
            <a:r>
              <a:rPr lang="en-US" altLang="zh-CN" sz="2800"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调节器</a:t>
            </a:r>
            <a:r>
              <a:rPr lang="en-US" altLang="zh-CN" sz="2800"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PD</a:t>
            </a:r>
            <a:r>
              <a:rPr lang="en-US" altLang="zh-CN" sz="2800" i="1"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regulator)</a:t>
            </a:r>
            <a:endParaRPr lang="zh-CN" altLang="en-US" sz="2800" dirty="0">
              <a:solidFill>
                <a:schemeClr val="tx2"/>
              </a:solidFill>
              <a:latin typeface="Times New Roman" panose="02020603050405020304" pitchFamily="18" charset="0"/>
            </a:endParaRPr>
          </a:p>
        </p:txBody>
      </p:sp>
      <p:sp>
        <p:nvSpPr>
          <p:cNvPr id="6" name="Text Box 6"/>
          <p:cNvSpPr txBox="1">
            <a:spLocks noChangeArrowheads="1"/>
          </p:cNvSpPr>
          <p:nvPr/>
        </p:nvSpPr>
        <p:spPr bwMode="auto">
          <a:xfrm>
            <a:off x="5289393" y="4271965"/>
            <a:ext cx="288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6.8  PD</a:t>
            </a:r>
            <a:r>
              <a:rPr lang="zh-CN" altLang="en-US" sz="2400" b="1" dirty="0">
                <a:solidFill>
                  <a:schemeClr val="tx2"/>
                </a:solidFill>
                <a:latin typeface="Times New Roman" panose="02020603050405020304" pitchFamily="18" charset="0"/>
              </a:rPr>
              <a:t>调节器</a:t>
            </a:r>
            <a:endParaRPr lang="zh-CN" altLang="en-US" sz="2400" b="1" dirty="0">
              <a:solidFill>
                <a:schemeClr val="tx2"/>
              </a:solidFill>
              <a:latin typeface="Tahoma" panose="020B0604030504040204" pitchFamily="34" charset="0"/>
            </a:endParaRPr>
          </a:p>
        </p:txBody>
      </p:sp>
      <p:grpSp>
        <p:nvGrpSpPr>
          <p:cNvPr id="8" name="组合 7"/>
          <p:cNvGrpSpPr/>
          <p:nvPr/>
        </p:nvGrpSpPr>
        <p:grpSpPr bwMode="auto">
          <a:xfrm>
            <a:off x="4641850" y="2611760"/>
            <a:ext cx="4502150" cy="1480816"/>
            <a:chOff x="2156618" y="1710922"/>
            <a:chExt cx="4613026" cy="1754979"/>
          </a:xfrm>
        </p:grpSpPr>
        <p:sp>
          <p:nvSpPr>
            <p:cNvPr id="9" name="Line 22"/>
            <p:cNvSpPr>
              <a:spLocks noChangeShapeType="1"/>
            </p:cNvSpPr>
            <p:nvPr/>
          </p:nvSpPr>
          <p:spPr bwMode="auto">
            <a:xfrm>
              <a:off x="2156618" y="2224167"/>
              <a:ext cx="735221" cy="11288"/>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0" name="AutoShape 23"/>
            <p:cNvSpPr>
              <a:spLocks noChangeArrowheads="1"/>
            </p:cNvSpPr>
            <p:nvPr/>
          </p:nvSpPr>
          <p:spPr bwMode="auto">
            <a:xfrm>
              <a:off x="2851175" y="2000279"/>
              <a:ext cx="414781" cy="457183"/>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1" name="Line 24"/>
            <p:cNvSpPr>
              <a:spLocks noChangeShapeType="1"/>
            </p:cNvSpPr>
            <p:nvPr/>
          </p:nvSpPr>
          <p:spPr bwMode="auto">
            <a:xfrm>
              <a:off x="3283849" y="2235456"/>
              <a:ext cx="881615"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2" name="Rectangle 25"/>
            <p:cNvSpPr>
              <a:spLocks noChangeArrowheads="1"/>
            </p:cNvSpPr>
            <p:nvPr/>
          </p:nvSpPr>
          <p:spPr bwMode="auto">
            <a:xfrm>
              <a:off x="4165464" y="1900564"/>
              <a:ext cx="1515987" cy="714938"/>
            </a:xfrm>
            <a:prstGeom prst="rect">
              <a:avLst/>
            </a:prstGeom>
            <a:noFill/>
            <a:ln w="2540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74767" name="Text Box 26"/>
            <p:cNvSpPr txBox="1">
              <a:spLocks noChangeArrowheads="1"/>
            </p:cNvSpPr>
            <p:nvPr/>
          </p:nvSpPr>
          <p:spPr bwMode="auto">
            <a:xfrm>
              <a:off x="4040216" y="1951363"/>
              <a:ext cx="1641236"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i="1" dirty="0" err="1">
                  <a:solidFill>
                    <a:srgbClr val="000000"/>
                  </a:solidFill>
                  <a:latin typeface="Times New Roman" panose="02020603050405020304" pitchFamily="18" charset="0"/>
                  <a:cs typeface="Times New Roman" panose="02020603050405020304" pitchFamily="18" charset="0"/>
                </a:rPr>
                <a:t>K</a:t>
              </a:r>
              <a:r>
                <a:rPr lang="en-US" altLang="zh-CN" sz="2400" baseline="-6000" dirty="0" err="1">
                  <a:solidFill>
                    <a:srgbClr val="000000"/>
                  </a:solidFill>
                  <a:latin typeface="Times New Roman" panose="02020603050405020304" pitchFamily="18" charset="0"/>
                  <a:cs typeface="Times New Roman" panose="02020603050405020304" pitchFamily="18" charset="0"/>
                </a:rPr>
                <a:t>P</a:t>
              </a:r>
              <a:r>
                <a:rPr lang="en-US" altLang="zh-CN" sz="2400" dirty="0" err="1">
                  <a:solidFill>
                    <a:srgbClr val="000000"/>
                  </a:solidFill>
                  <a:latin typeface="Times New Roman" panose="02020603050405020304" pitchFamily="18" charset="0"/>
                  <a:cs typeface="Times New Roman" panose="02020603050405020304" pitchFamily="18" charset="0"/>
                </a:rPr>
                <a:t>+</a:t>
              </a:r>
              <a:r>
                <a:rPr lang="en-US" altLang="zh-CN" sz="2400" i="1" dirty="0" err="1">
                  <a:solidFill>
                    <a:srgbClr val="000000"/>
                  </a:solidFill>
                  <a:latin typeface="Times New Roman" panose="02020603050405020304" pitchFamily="18" charset="0"/>
                  <a:cs typeface="Times New Roman" panose="02020603050405020304" pitchFamily="18" charset="0"/>
                </a:rPr>
                <a:t>K</a:t>
              </a:r>
              <a:r>
                <a:rPr lang="en-US" altLang="zh-CN" sz="2400" i="1" baseline="-6000" dirty="0" err="1">
                  <a:solidFill>
                    <a:srgbClr val="000000"/>
                  </a:solidFill>
                  <a:latin typeface="Times New Roman" panose="02020603050405020304" pitchFamily="18" charset="0"/>
                  <a:cs typeface="Times New Roman" panose="02020603050405020304" pitchFamily="18" charset="0"/>
                </a:rPr>
                <a:t>D</a:t>
              </a:r>
              <a:r>
                <a:rPr lang="en-US" altLang="zh-CN" sz="2400" i="1" dirty="0" err="1">
                  <a:solidFill>
                    <a:srgbClr val="000000"/>
                  </a:solidFill>
                  <a:latin typeface="Times New Roman" panose="02020603050405020304" pitchFamily="18" charset="0"/>
                  <a:cs typeface="Times New Roman" panose="02020603050405020304" pitchFamily="18" charset="0"/>
                </a:rPr>
                <a:t>s</a:t>
              </a:r>
              <a:endParaRPr lang="en-US" altLang="zh-CN" sz="2400" i="1" dirty="0">
                <a:solidFill>
                  <a:srgbClr val="000000"/>
                </a:solidFill>
                <a:latin typeface="Times New Roman" panose="02020603050405020304" pitchFamily="18" charset="0"/>
                <a:cs typeface="Times New Roman" panose="02020603050405020304" pitchFamily="18" charset="0"/>
              </a:endParaRPr>
            </a:p>
          </p:txBody>
        </p:sp>
        <p:sp>
          <p:nvSpPr>
            <p:cNvPr id="14" name="Line 27"/>
            <p:cNvSpPr>
              <a:spLocks noChangeShapeType="1"/>
            </p:cNvSpPr>
            <p:nvPr/>
          </p:nvSpPr>
          <p:spPr bwMode="auto">
            <a:xfrm>
              <a:off x="5663559" y="2235456"/>
              <a:ext cx="831191"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5" name="Line 28"/>
            <p:cNvSpPr>
              <a:spLocks noChangeShapeType="1"/>
            </p:cNvSpPr>
            <p:nvPr/>
          </p:nvSpPr>
          <p:spPr bwMode="auto">
            <a:xfrm flipV="1">
              <a:off x="3057752" y="2470633"/>
              <a:ext cx="1627" cy="965165"/>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6" name="Text Box 29"/>
            <p:cNvSpPr txBox="1">
              <a:spLocks noChangeArrowheads="1"/>
            </p:cNvSpPr>
            <p:nvPr/>
          </p:nvSpPr>
          <p:spPr bwMode="auto">
            <a:xfrm>
              <a:off x="3069139" y="2369037"/>
              <a:ext cx="538403" cy="61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800" kern="0" dirty="0">
                  <a:solidFill>
                    <a:sysClr val="windowText" lastClr="000000"/>
                  </a:solidFill>
                  <a:latin typeface="Arial" panose="020B0604020202020204" pitchFamily="34" charset="0"/>
                </a:rPr>
                <a:t>-</a:t>
              </a:r>
              <a:endParaRPr lang="zh-CN" altLang="en-US" sz="2800" kern="0" dirty="0">
                <a:solidFill>
                  <a:sysClr val="windowText" lastClr="000000"/>
                </a:solidFill>
                <a:latin typeface="Arial" panose="020B0604020202020204" pitchFamily="34" charset="0"/>
              </a:endParaRPr>
            </a:p>
          </p:txBody>
        </p:sp>
        <p:sp>
          <p:nvSpPr>
            <p:cNvPr id="17" name="Text Box 30"/>
            <p:cNvSpPr txBox="1">
              <a:spLocks noChangeArrowheads="1"/>
            </p:cNvSpPr>
            <p:nvPr/>
          </p:nvSpPr>
          <p:spPr bwMode="auto">
            <a:xfrm>
              <a:off x="5790433" y="1729356"/>
              <a:ext cx="979211" cy="54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u</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8" name="Text Box 31"/>
            <p:cNvSpPr txBox="1">
              <a:spLocks noChangeArrowheads="1"/>
            </p:cNvSpPr>
            <p:nvPr/>
          </p:nvSpPr>
          <p:spPr bwMode="auto">
            <a:xfrm>
              <a:off x="3087031" y="2924054"/>
              <a:ext cx="883242"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9" name="Text Box 32"/>
            <p:cNvSpPr txBox="1">
              <a:spLocks noChangeArrowheads="1"/>
            </p:cNvSpPr>
            <p:nvPr/>
          </p:nvSpPr>
          <p:spPr bwMode="auto">
            <a:xfrm>
              <a:off x="3283849" y="1729356"/>
              <a:ext cx="881615"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e</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20" name="Text Box 33"/>
            <p:cNvSpPr txBox="1">
              <a:spLocks noChangeArrowheads="1"/>
            </p:cNvSpPr>
            <p:nvPr/>
          </p:nvSpPr>
          <p:spPr bwMode="auto">
            <a:xfrm>
              <a:off x="2156618" y="1710922"/>
              <a:ext cx="881615"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r</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grpSp>
      <p:grpSp>
        <p:nvGrpSpPr>
          <p:cNvPr id="2" name="组合 1"/>
          <p:cNvGrpSpPr/>
          <p:nvPr/>
        </p:nvGrpSpPr>
        <p:grpSpPr bwMode="auto">
          <a:xfrm>
            <a:off x="611188" y="1460500"/>
            <a:ext cx="3605212" cy="1400175"/>
            <a:chOff x="611188" y="2900363"/>
            <a:chExt cx="3605213" cy="1400175"/>
          </a:xfrm>
        </p:grpSpPr>
        <p:graphicFrame>
          <p:nvGraphicFramePr>
            <p:cNvPr id="74761" name="Object 7"/>
            <p:cNvGraphicFramePr>
              <a:graphicFrameLocks noChangeAspect="1"/>
            </p:cNvGraphicFramePr>
            <p:nvPr/>
          </p:nvGraphicFramePr>
          <p:xfrm>
            <a:off x="952500" y="3352801"/>
            <a:ext cx="3263901" cy="947737"/>
          </p:xfrm>
          <a:graphic>
            <a:graphicData uri="http://schemas.openxmlformats.org/presentationml/2006/ole">
              <mc:AlternateContent xmlns:mc="http://schemas.openxmlformats.org/markup-compatibility/2006">
                <mc:Choice xmlns:v="urn:schemas-microsoft-com:vml" Requires="v">
                  <p:oleObj spid="_x0000_s239680" name="Equation" r:id="rId1" imgW="1282700" imgH="355600" progId="Equation.DSMT4">
                    <p:embed/>
                  </p:oleObj>
                </mc:Choice>
                <mc:Fallback>
                  <p:oleObj name="Equation" r:id="rId1" imgW="1282700" imgH="355600" progId="Equation.DSMT4">
                    <p:embed/>
                    <p:pic>
                      <p:nvPicPr>
                        <p:cNvPr id="0" name="图片 2396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3352801"/>
                          <a:ext cx="3263901"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2" name="TextBox 1"/>
            <p:cNvSpPr txBox="1">
              <a:spLocks noChangeArrowheads="1"/>
            </p:cNvSpPr>
            <p:nvPr/>
          </p:nvSpPr>
          <p:spPr bwMode="auto">
            <a:xfrm>
              <a:off x="611188" y="2900363"/>
              <a:ext cx="3600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rgbClr val="003399"/>
                  </a:solidFill>
                </a:rPr>
                <a:t>输出与输入的关系为：</a:t>
              </a:r>
              <a:endParaRPr lang="zh-CN" altLang="en-US" sz="2800" b="1">
                <a:solidFill>
                  <a:srgbClr val="003399"/>
                </a:solidFill>
              </a:endParaRPr>
            </a:p>
          </p:txBody>
        </p:sp>
      </p:grpSp>
      <p:sp>
        <p:nvSpPr>
          <p:cNvPr id="72714" name="TextBox 21"/>
          <p:cNvSpPr txBox="1">
            <a:spLocks noChangeArrowheads="1"/>
          </p:cNvSpPr>
          <p:nvPr/>
        </p:nvSpPr>
        <p:spPr bwMode="auto">
          <a:xfrm>
            <a:off x="539750" y="2852738"/>
            <a:ext cx="3600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rgbClr val="003399"/>
                </a:solidFill>
              </a:rPr>
              <a:t>传递函数为：</a:t>
            </a:r>
            <a:endParaRPr lang="en-US" altLang="zh-CN" sz="2800" b="1" dirty="0">
              <a:solidFill>
                <a:srgbClr val="003399"/>
              </a:solidFill>
            </a:endParaRPr>
          </a:p>
          <a:p>
            <a:pPr eaLnBrk="1" hangingPunct="1">
              <a:spcBef>
                <a:spcPct val="0"/>
              </a:spcBef>
              <a:buClrTx/>
              <a:buSzTx/>
              <a:buFont typeface="Arial" panose="020B0604020202020204" pitchFamily="34" charset="0"/>
              <a:buNone/>
            </a:pPr>
            <a:r>
              <a:rPr lang="en-US" altLang="zh-CN" sz="2800" i="1" dirty="0">
                <a:solidFill>
                  <a:schemeClr val="tx2"/>
                </a:solidFill>
                <a:latin typeface="Times New Roman" panose="02020603050405020304" pitchFamily="18" charset="0"/>
              </a:rPr>
              <a:t>      </a:t>
            </a:r>
            <a:r>
              <a:rPr lang="en-US" altLang="zh-CN" sz="2800" i="1" dirty="0" err="1">
                <a:solidFill>
                  <a:schemeClr val="tx2"/>
                </a:solidFill>
                <a:latin typeface="Times New Roman" panose="02020603050405020304" pitchFamily="18" charset="0"/>
              </a:rPr>
              <a:t>G</a:t>
            </a:r>
            <a:r>
              <a:rPr lang="en-US" altLang="zh-CN" sz="2800" i="1" baseline="-25000" dirty="0" err="1">
                <a:solidFill>
                  <a:schemeClr val="tx2"/>
                </a:solidFill>
                <a:latin typeface="Times New Roman" panose="02020603050405020304" pitchFamily="18" charset="0"/>
              </a:rPr>
              <a:t>c</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s</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K</a:t>
            </a:r>
            <a:r>
              <a:rPr lang="en-US" altLang="zh-CN" sz="2800" baseline="-25000" dirty="0">
                <a:solidFill>
                  <a:schemeClr val="tx2"/>
                </a:solidFill>
                <a:latin typeface="Times New Roman" panose="02020603050405020304" pitchFamily="18" charset="0"/>
              </a:rPr>
              <a:t>P</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K</a:t>
            </a:r>
            <a:r>
              <a:rPr lang="en-US" altLang="zh-CN" sz="2800" baseline="-25000" dirty="0">
                <a:solidFill>
                  <a:schemeClr val="tx2"/>
                </a:solidFill>
                <a:latin typeface="Times New Roman" panose="02020603050405020304" pitchFamily="18" charset="0"/>
              </a:rPr>
              <a:t>D</a:t>
            </a:r>
            <a:r>
              <a:rPr lang="en-US" altLang="zh-CN" sz="2800" i="1" dirty="0">
                <a:solidFill>
                  <a:schemeClr val="tx2"/>
                </a:solidFill>
                <a:latin typeface="Times New Roman" panose="02020603050405020304" pitchFamily="18" charset="0"/>
              </a:rPr>
              <a:t>s</a:t>
            </a:r>
            <a:endParaRPr lang="en-US" altLang="zh-CN" sz="2800" i="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2800" i="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或</a:t>
            </a:r>
            <a:endParaRPr lang="zh-CN" altLang="en-US" sz="2800" b="1" dirty="0">
              <a:solidFill>
                <a:srgbClr val="003399"/>
              </a:solidFill>
            </a:endParaRPr>
          </a:p>
        </p:txBody>
      </p:sp>
      <p:graphicFrame>
        <p:nvGraphicFramePr>
          <p:cNvPr id="72715" name="对象 2"/>
          <p:cNvGraphicFramePr>
            <a:graphicFrameLocks noChangeAspect="1"/>
          </p:cNvGraphicFramePr>
          <p:nvPr/>
        </p:nvGraphicFramePr>
        <p:xfrm>
          <a:off x="1031875" y="4538663"/>
          <a:ext cx="3910013" cy="1155700"/>
        </p:xfrm>
        <a:graphic>
          <a:graphicData uri="http://schemas.openxmlformats.org/presentationml/2006/ole">
            <mc:AlternateContent xmlns:mc="http://schemas.openxmlformats.org/markup-compatibility/2006">
              <mc:Choice xmlns:v="urn:schemas-microsoft-com:vml" Requires="v">
                <p:oleObj spid="_x0000_s239681" name="Equation" r:id="rId3" imgW="2159000" imgH="482600" progId="Equation.DSMT4">
                  <p:embed/>
                </p:oleObj>
              </mc:Choice>
              <mc:Fallback>
                <p:oleObj name="Equation" r:id="rId3" imgW="2159000" imgH="482600" progId="Equation.DSMT4">
                  <p:embed/>
                  <p:pic>
                    <p:nvPicPr>
                      <p:cNvPr id="0" name="图片 2396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75" y="4538663"/>
                        <a:ext cx="3910013"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2714"/>
                                        </p:tgtEl>
                                        <p:attrNameLst>
                                          <p:attrName>style.visibility</p:attrName>
                                        </p:attrNameLst>
                                      </p:cBhvr>
                                      <p:to>
                                        <p:strVal val="visible"/>
                                      </p:to>
                                    </p:set>
                                    <p:animEffect transition="in" filter="barn(inVertical)">
                                      <p:cBhvr>
                                        <p:cTn id="26" dur="500"/>
                                        <p:tgtEl>
                                          <p:spTgt spid="72714"/>
                                        </p:tgtEl>
                                      </p:cBhvr>
                                    </p:animEffect>
                                  </p:childTnLst>
                                </p:cTn>
                              </p:par>
                              <p:par>
                                <p:cTn id="27" presetID="16" presetClass="entr" presetSubtype="21" fill="hold" nodeType="withEffect">
                                  <p:stCondLst>
                                    <p:cond delay="0"/>
                                  </p:stCondLst>
                                  <p:childTnLst>
                                    <p:set>
                                      <p:cBhvr>
                                        <p:cTn id="28" dur="1" fill="hold">
                                          <p:stCondLst>
                                            <p:cond delay="0"/>
                                          </p:stCondLst>
                                        </p:cTn>
                                        <p:tgtEl>
                                          <p:spTgt spid="72715"/>
                                        </p:tgtEl>
                                        <p:attrNameLst>
                                          <p:attrName>style.visibility</p:attrName>
                                        </p:attrNameLst>
                                      </p:cBhvr>
                                      <p:to>
                                        <p:strVal val="visible"/>
                                      </p:to>
                                    </p:set>
                                    <p:animEffect transition="in" filter="barn(inVertical)">
                                      <p:cBhvr>
                                        <p:cTn id="29" dur="500"/>
                                        <p:tgtEl>
                                          <p:spTgt spid="72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27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EB163FD0-9935-4C92-A040-46AAA6B4B842}" type="slidenum">
              <a:rPr lang="en-US" altLang="zh-CN" sz="1400"/>
            </a:fld>
            <a:endParaRPr lang="en-US" altLang="zh-CN" sz="1400" dirty="0"/>
          </a:p>
        </p:txBody>
      </p:sp>
      <p:sp>
        <p:nvSpPr>
          <p:cNvPr id="14339" name="Text Box 2"/>
          <p:cNvSpPr txBox="1">
            <a:spLocks noChangeArrowheads="1"/>
          </p:cNvSpPr>
          <p:nvPr/>
        </p:nvSpPr>
        <p:spPr bwMode="auto">
          <a:xfrm>
            <a:off x="250825" y="476250"/>
            <a:ext cx="84248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cs typeface="Times New Roman" panose="02020603050405020304" pitchFamily="18" charset="0"/>
              </a:rPr>
              <a:t>例</a:t>
            </a:r>
            <a:r>
              <a:rPr lang="en-US" altLang="zh-CN" sz="2800" b="1" dirty="0">
                <a:solidFill>
                  <a:schemeClr val="tx2"/>
                </a:solidFill>
                <a:latin typeface="Times New Roman" panose="02020603050405020304" pitchFamily="18" charset="0"/>
                <a:cs typeface="Times New Roman" panose="02020603050405020304" pitchFamily="18" charset="0"/>
              </a:rPr>
              <a:t>6.1 </a:t>
            </a:r>
            <a:r>
              <a:rPr lang="zh-CN" altLang="en-US" sz="2800" b="1" dirty="0">
                <a:solidFill>
                  <a:schemeClr val="tx2"/>
                </a:solidFill>
                <a:latin typeface="Times New Roman" panose="02020603050405020304" pitchFamily="18" charset="0"/>
                <a:cs typeface="Times New Roman" panose="02020603050405020304" pitchFamily="18" charset="0"/>
              </a:rPr>
              <a:t>比例微分控制系统如下图所示。试分析</a:t>
            </a:r>
            <a:r>
              <a:rPr lang="en-US" altLang="zh-CN" sz="2800" b="1" dirty="0">
                <a:solidFill>
                  <a:schemeClr val="tx2"/>
                </a:solidFill>
                <a:latin typeface="Times New Roman" panose="02020603050405020304" pitchFamily="18" charset="0"/>
                <a:cs typeface="Times New Roman" panose="02020603050405020304" pitchFamily="18" charset="0"/>
              </a:rPr>
              <a:t>PD</a:t>
            </a:r>
            <a:r>
              <a:rPr lang="zh-CN" altLang="en-US" sz="2800" b="1" dirty="0">
                <a:solidFill>
                  <a:schemeClr val="tx2"/>
                </a:solidFill>
                <a:latin typeface="Times New Roman" panose="02020603050405020304" pitchFamily="18" charset="0"/>
                <a:cs typeface="Times New Roman" panose="02020603050405020304" pitchFamily="18" charset="0"/>
              </a:rPr>
              <a:t>控制器对系统性能的影响。</a:t>
            </a:r>
            <a:endParaRPr lang="zh-CN" altLang="en-US" sz="2800" b="1" dirty="0">
              <a:solidFill>
                <a:schemeClr val="tx2"/>
              </a:solidFill>
              <a:latin typeface="Times New Roman" panose="02020603050405020304" pitchFamily="18" charset="0"/>
              <a:cs typeface="Times New Roman" panose="02020603050405020304" pitchFamily="18" charset="0"/>
            </a:endParaRPr>
          </a:p>
        </p:txBody>
      </p:sp>
      <p:sp>
        <p:nvSpPr>
          <p:cNvPr id="14340" name="Text Box 3"/>
          <p:cNvSpPr txBox="1">
            <a:spLocks noChangeArrowheads="1"/>
          </p:cNvSpPr>
          <p:nvPr/>
        </p:nvSpPr>
        <p:spPr bwMode="auto">
          <a:xfrm>
            <a:off x="2436813" y="2852738"/>
            <a:ext cx="4176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6.9  </a:t>
            </a:r>
            <a:r>
              <a:rPr lang="zh-CN" altLang="en-US" sz="2400" b="1" dirty="0">
                <a:solidFill>
                  <a:schemeClr val="tx2"/>
                </a:solidFill>
                <a:latin typeface="Times New Roman" panose="02020603050405020304" pitchFamily="18" charset="0"/>
              </a:rPr>
              <a:t>比例</a:t>
            </a:r>
            <a:r>
              <a:rPr lang="en-US" altLang="zh-CN" sz="2400" b="1" dirty="0">
                <a:solidFill>
                  <a:schemeClr val="tx2"/>
                </a:solidFill>
                <a:latin typeface="Times New Roman" panose="02020603050405020304" pitchFamily="18" charset="0"/>
              </a:rPr>
              <a:t>-</a:t>
            </a:r>
            <a:r>
              <a:rPr lang="zh-CN" altLang="en-US" sz="2400" b="1" dirty="0">
                <a:solidFill>
                  <a:schemeClr val="tx2"/>
                </a:solidFill>
                <a:latin typeface="Times New Roman" panose="02020603050405020304" pitchFamily="18" charset="0"/>
              </a:rPr>
              <a:t>微分控制系统</a:t>
            </a:r>
            <a:endParaRPr lang="zh-CN" altLang="en-US" sz="2400" b="1" dirty="0">
              <a:solidFill>
                <a:schemeClr val="tx2"/>
              </a:solidFill>
              <a:latin typeface="Times New Roman" panose="02020603050405020304" pitchFamily="18" charset="0"/>
            </a:endParaRPr>
          </a:p>
        </p:txBody>
      </p:sp>
      <p:sp>
        <p:nvSpPr>
          <p:cNvPr id="14341" name="Rectangle 5"/>
          <p:cNvSpPr>
            <a:spLocks noChangeArrowheads="1"/>
          </p:cNvSpPr>
          <p:nvPr/>
        </p:nvSpPr>
        <p:spPr bwMode="auto">
          <a:xfrm>
            <a:off x="395288" y="3429000"/>
            <a:ext cx="844708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rPr>
              <a:t>解：当无</a:t>
            </a:r>
            <a:r>
              <a:rPr lang="en-US" altLang="zh-CN" sz="2800" b="1">
                <a:solidFill>
                  <a:schemeClr val="tx2"/>
                </a:solidFill>
                <a:latin typeface="Times New Roman" panose="02020603050405020304" pitchFamily="18" charset="0"/>
              </a:rPr>
              <a:t>PD</a:t>
            </a:r>
            <a:r>
              <a:rPr lang="zh-CN" altLang="en-US" sz="2800" b="1">
                <a:solidFill>
                  <a:schemeClr val="tx2"/>
                </a:solidFill>
                <a:latin typeface="Times New Roman" panose="02020603050405020304" pitchFamily="18" charset="0"/>
              </a:rPr>
              <a:t>控制器时，系统的特征方程为 </a:t>
            </a:r>
            <a:r>
              <a:rPr lang="en-US" altLang="zh-CN" sz="2800" i="1">
                <a:solidFill>
                  <a:srgbClr val="003399"/>
                </a:solidFill>
                <a:latin typeface="Times New Roman" panose="02020603050405020304" pitchFamily="18" charset="0"/>
              </a:rPr>
              <a:t>Js</a:t>
            </a:r>
            <a:r>
              <a:rPr lang="en-US" altLang="zh-CN" sz="2800" b="1" baseline="30000">
                <a:solidFill>
                  <a:srgbClr val="003399"/>
                </a:solidFill>
                <a:latin typeface="Times New Roman" panose="02020603050405020304" pitchFamily="18" charset="0"/>
              </a:rPr>
              <a:t>2</a:t>
            </a:r>
            <a:r>
              <a:rPr lang="en-US" altLang="zh-CN" sz="2800" b="1">
                <a:solidFill>
                  <a:srgbClr val="003399"/>
                </a:solidFill>
                <a:latin typeface="Times New Roman" panose="02020603050405020304" pitchFamily="18" charset="0"/>
              </a:rPr>
              <a:t>+</a:t>
            </a:r>
            <a:r>
              <a:rPr lang="en-US" altLang="zh-CN" sz="2800">
                <a:solidFill>
                  <a:srgbClr val="003399"/>
                </a:solidFill>
                <a:latin typeface="Times New Roman" panose="02020603050405020304" pitchFamily="18" charset="0"/>
              </a:rPr>
              <a:t>1</a:t>
            </a:r>
            <a:r>
              <a:rPr lang="en-US" altLang="zh-CN" sz="2800" b="1">
                <a:solidFill>
                  <a:srgbClr val="003399"/>
                </a:solidFill>
                <a:latin typeface="Times New Roman" panose="02020603050405020304" pitchFamily="18" charset="0"/>
              </a:rPr>
              <a:t>=</a:t>
            </a:r>
            <a:r>
              <a:rPr lang="en-US" altLang="zh-CN" sz="2800">
                <a:solidFill>
                  <a:srgbClr val="003399"/>
                </a:solidFill>
                <a:latin typeface="Times New Roman" panose="02020603050405020304" pitchFamily="18" charset="0"/>
              </a:rPr>
              <a:t>0</a:t>
            </a:r>
            <a:r>
              <a:rPr lang="zh-CN" altLang="en-US" sz="2800" b="1">
                <a:solidFill>
                  <a:schemeClr val="tx2"/>
                </a:solidFill>
                <a:latin typeface="Times New Roman" panose="02020603050405020304" pitchFamily="18" charset="0"/>
              </a:rPr>
              <a:t>，二阶系统阻尼比为零，阶跃响应为等幅振荡，系统临界稳定。</a:t>
            </a:r>
            <a:endParaRPr lang="zh-CN" altLang="en-US" sz="2800" b="1" baseline="30000">
              <a:solidFill>
                <a:schemeClr val="tx2"/>
              </a:solidFill>
              <a:latin typeface="Times New Roman" panose="02020603050405020304" pitchFamily="18" charset="0"/>
            </a:endParaRPr>
          </a:p>
        </p:txBody>
      </p:sp>
      <p:grpSp>
        <p:nvGrpSpPr>
          <p:cNvPr id="2" name="组合 1"/>
          <p:cNvGrpSpPr/>
          <p:nvPr/>
        </p:nvGrpSpPr>
        <p:grpSpPr bwMode="auto">
          <a:xfrm>
            <a:off x="1228725" y="1293813"/>
            <a:ext cx="6278563" cy="1558925"/>
            <a:chOff x="148285" y="1993329"/>
            <a:chExt cx="5937256" cy="1370013"/>
          </a:xfrm>
        </p:grpSpPr>
        <p:grpSp>
          <p:nvGrpSpPr>
            <p:cNvPr id="75787" name="Group 18"/>
            <p:cNvGrpSpPr/>
            <p:nvPr/>
          </p:nvGrpSpPr>
          <p:grpSpPr bwMode="auto">
            <a:xfrm>
              <a:off x="148285" y="1993329"/>
              <a:ext cx="5937256" cy="1370013"/>
              <a:chOff x="1392" y="2448"/>
              <a:chExt cx="3740" cy="863"/>
            </a:xfrm>
          </p:grpSpPr>
          <p:sp>
            <p:nvSpPr>
              <p:cNvPr id="8" name="Line 19"/>
              <p:cNvSpPr>
                <a:spLocks noChangeShapeType="1"/>
              </p:cNvSpPr>
              <p:nvPr/>
            </p:nvSpPr>
            <p:spPr bwMode="auto">
              <a:xfrm>
                <a:off x="1392" y="2736"/>
                <a:ext cx="624" cy="0"/>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9" name="AutoShape 20"/>
              <p:cNvSpPr>
                <a:spLocks noChangeArrowheads="1"/>
              </p:cNvSpPr>
              <p:nvPr/>
            </p:nvSpPr>
            <p:spPr bwMode="auto">
              <a:xfrm>
                <a:off x="2016" y="2640"/>
                <a:ext cx="183" cy="187"/>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0" name="Line 21"/>
              <p:cNvSpPr>
                <a:spLocks noChangeShapeType="1"/>
              </p:cNvSpPr>
              <p:nvPr/>
            </p:nvSpPr>
            <p:spPr bwMode="auto">
              <a:xfrm>
                <a:off x="2208" y="2736"/>
                <a:ext cx="576" cy="0"/>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1" name="Rectangle 22"/>
              <p:cNvSpPr>
                <a:spLocks noChangeArrowheads="1"/>
              </p:cNvSpPr>
              <p:nvPr/>
            </p:nvSpPr>
            <p:spPr bwMode="auto">
              <a:xfrm>
                <a:off x="2784" y="2553"/>
                <a:ext cx="771" cy="391"/>
              </a:xfrm>
              <a:prstGeom prst="rect">
                <a:avLst/>
              </a:prstGeom>
              <a:noFill/>
              <a:ln w="2540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2" name="Line 23"/>
              <p:cNvSpPr>
                <a:spLocks noChangeShapeType="1"/>
              </p:cNvSpPr>
              <p:nvPr/>
            </p:nvSpPr>
            <p:spPr bwMode="auto">
              <a:xfrm flipV="1">
                <a:off x="4327" y="2736"/>
                <a:ext cx="805" cy="0"/>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3" name="Text Box 24"/>
              <p:cNvSpPr txBox="1">
                <a:spLocks noChangeArrowheads="1"/>
              </p:cNvSpPr>
              <p:nvPr/>
            </p:nvSpPr>
            <p:spPr bwMode="auto">
              <a:xfrm>
                <a:off x="2256" y="2448"/>
                <a:ext cx="43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E</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5" name="Line 26"/>
              <p:cNvSpPr>
                <a:spLocks noChangeShapeType="1"/>
              </p:cNvSpPr>
              <p:nvPr/>
            </p:nvSpPr>
            <p:spPr bwMode="auto">
              <a:xfrm flipV="1">
                <a:off x="2112" y="2832"/>
                <a:ext cx="0" cy="479"/>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6" name="Text Box 27"/>
              <p:cNvSpPr txBox="1">
                <a:spLocks noChangeArrowheads="1"/>
              </p:cNvSpPr>
              <p:nvPr/>
            </p:nvSpPr>
            <p:spPr bwMode="auto">
              <a:xfrm>
                <a:off x="1440" y="2448"/>
                <a:ext cx="43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R</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7" name="Text Box 28"/>
              <p:cNvSpPr txBox="1">
                <a:spLocks noChangeArrowheads="1"/>
              </p:cNvSpPr>
              <p:nvPr/>
            </p:nvSpPr>
            <p:spPr bwMode="auto">
              <a:xfrm>
                <a:off x="2153" y="2995"/>
                <a:ext cx="43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8" name="Text Box 29"/>
              <p:cNvSpPr txBox="1">
                <a:spLocks noChangeArrowheads="1"/>
              </p:cNvSpPr>
              <p:nvPr/>
            </p:nvSpPr>
            <p:spPr bwMode="auto">
              <a:xfrm>
                <a:off x="2160" y="2784"/>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400" kern="0">
                    <a:solidFill>
                      <a:sysClr val="windowText" lastClr="000000"/>
                    </a:solidFill>
                    <a:latin typeface="Times New Roman" panose="02020603050405020304" pitchFamily="18" charset="0"/>
                    <a:cs typeface="Times New Roman" panose="02020603050405020304" pitchFamily="18" charset="0"/>
                  </a:rPr>
                  <a:t>-</a:t>
                </a:r>
                <a:endParaRPr lang="zh-CN" altLang="en-US" sz="2400" kern="0">
                  <a:solidFill>
                    <a:sysClr val="windowText" lastClr="000000"/>
                  </a:solidFill>
                  <a:latin typeface="Times New Roman" panose="02020603050405020304" pitchFamily="18" charset="0"/>
                  <a:cs typeface="Times New Roman" panose="02020603050405020304" pitchFamily="18" charset="0"/>
                </a:endParaRPr>
              </a:p>
            </p:txBody>
          </p:sp>
          <p:graphicFrame>
            <p:nvGraphicFramePr>
              <p:cNvPr id="75800" name="Object 30"/>
              <p:cNvGraphicFramePr>
                <a:graphicFrameLocks noChangeAspect="1"/>
              </p:cNvGraphicFramePr>
              <p:nvPr/>
            </p:nvGraphicFramePr>
            <p:xfrm>
              <a:off x="3948" y="2538"/>
              <a:ext cx="281" cy="414"/>
            </p:xfrm>
            <a:graphic>
              <a:graphicData uri="http://schemas.openxmlformats.org/presentationml/2006/ole">
                <mc:AlternateContent xmlns:mc="http://schemas.openxmlformats.org/markup-compatibility/2006">
                  <mc:Choice xmlns:v="urn:schemas-microsoft-com:vml" Requires="v">
                    <p:oleObj spid="_x0000_s76012" name="Equation" r:id="rId1" imgW="241300" imgH="355600" progId="Equation.DSMT4">
                      <p:embed/>
                    </p:oleObj>
                  </mc:Choice>
                  <mc:Fallback>
                    <p:oleObj name="Equation" r:id="rId1" imgW="241300" imgH="355600" progId="Equation.DSMT4">
                      <p:embed/>
                      <p:pic>
                        <p:nvPicPr>
                          <p:cNvPr id="0" name="Picture 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 y="2538"/>
                            <a:ext cx="281" cy="4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Line 23"/>
              <p:cNvSpPr>
                <a:spLocks noChangeShapeType="1"/>
              </p:cNvSpPr>
              <p:nvPr/>
            </p:nvSpPr>
            <p:spPr bwMode="auto">
              <a:xfrm>
                <a:off x="3555" y="2731"/>
                <a:ext cx="340" cy="5"/>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24" name="Line 21"/>
              <p:cNvSpPr>
                <a:spLocks noChangeShapeType="1"/>
              </p:cNvSpPr>
              <p:nvPr/>
            </p:nvSpPr>
            <p:spPr bwMode="auto">
              <a:xfrm>
                <a:off x="2112" y="3311"/>
                <a:ext cx="2481" cy="0"/>
              </a:xfrm>
              <a:prstGeom prst="line">
                <a:avLst/>
              </a:prstGeom>
              <a:noFill/>
              <a:ln w="25400" cap="sq">
                <a:solidFill>
                  <a:srgbClr val="000000"/>
                </a:solidFill>
                <a:miter lim="800000"/>
                <a:headEnd type="none"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25" name="Line 26"/>
              <p:cNvSpPr>
                <a:spLocks noChangeShapeType="1"/>
              </p:cNvSpPr>
              <p:nvPr/>
            </p:nvSpPr>
            <p:spPr bwMode="auto">
              <a:xfrm flipV="1">
                <a:off x="4584" y="2734"/>
                <a:ext cx="9" cy="577"/>
              </a:xfrm>
              <a:prstGeom prst="line">
                <a:avLst/>
              </a:prstGeom>
              <a:noFill/>
              <a:ln w="25400" cap="sq">
                <a:solidFill>
                  <a:srgbClr val="000000"/>
                </a:solidFill>
                <a:miter lim="800000"/>
                <a:headEnd type="none"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26" name="Text Box 28"/>
              <p:cNvSpPr txBox="1">
                <a:spLocks noChangeArrowheads="1"/>
              </p:cNvSpPr>
              <p:nvPr/>
            </p:nvSpPr>
            <p:spPr bwMode="auto">
              <a:xfrm>
                <a:off x="4423" y="2457"/>
                <a:ext cx="43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pSp>
        <p:sp>
          <p:nvSpPr>
            <p:cNvPr id="20" name="Rectangle 22"/>
            <p:cNvSpPr>
              <a:spLocks noChangeArrowheads="1"/>
            </p:cNvSpPr>
            <p:nvPr/>
          </p:nvSpPr>
          <p:spPr bwMode="auto">
            <a:xfrm>
              <a:off x="4130975" y="2159348"/>
              <a:ext cx="656025" cy="620831"/>
            </a:xfrm>
            <a:prstGeom prst="rect">
              <a:avLst/>
            </a:prstGeom>
            <a:noFill/>
            <a:ln w="2540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22" name="Text Box 26"/>
            <p:cNvSpPr txBox="1">
              <a:spLocks noChangeArrowheads="1"/>
            </p:cNvSpPr>
            <p:nvPr/>
          </p:nvSpPr>
          <p:spPr bwMode="auto">
            <a:xfrm>
              <a:off x="2219944" y="2223524"/>
              <a:ext cx="1553745" cy="401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ct val="50000"/>
                </a:spcBef>
                <a:spcAft>
                  <a:spcPts val="0"/>
                </a:spcAft>
                <a:defRPr/>
              </a:pPr>
              <a:r>
                <a:rPr lang="en-US" altLang="zh-CN" sz="2400" i="1" kern="0" dirty="0" err="1">
                  <a:solidFill>
                    <a:sysClr val="windowText" lastClr="000000"/>
                  </a:solidFill>
                  <a:latin typeface="Times New Roman" panose="02020603050405020304" pitchFamily="18" charset="0"/>
                  <a:cs typeface="Times New Roman" panose="02020603050405020304" pitchFamily="18" charset="0"/>
                </a:rPr>
                <a:t>K</a:t>
              </a:r>
              <a:r>
                <a:rPr lang="en-US" altLang="zh-CN" sz="2400" kern="0" baseline="-6000" dirty="0" err="1">
                  <a:solidFill>
                    <a:sysClr val="windowText" lastClr="000000"/>
                  </a:solidFill>
                  <a:latin typeface="Times New Roman" panose="02020603050405020304" pitchFamily="18" charset="0"/>
                  <a:cs typeface="Times New Roman" panose="02020603050405020304" pitchFamily="18" charset="0"/>
                </a:rPr>
                <a:t>p</a:t>
              </a:r>
              <a:r>
                <a:rPr lang="en-US" altLang="zh-CN" sz="2400" kern="0" dirty="0">
                  <a:solidFill>
                    <a:sysClr val="windowText" lastClr="000000"/>
                  </a:solidFill>
                  <a:latin typeface="Times New Roman" panose="02020603050405020304" pitchFamily="18" charset="0"/>
                  <a:cs typeface="Times New Roman" panose="02020603050405020304" pitchFamily="18" charset="0"/>
                </a:rPr>
                <a:t>(1+</a:t>
              </a:r>
              <a:r>
                <a:rPr lang="en-US" altLang="zh-CN" sz="2400" b="1" i="1" kern="0" dirty="0">
                  <a:solidFill>
                    <a:sysClr val="windowText" lastClr="000000"/>
                  </a:solidFill>
                  <a:latin typeface="Times New Roman" panose="02020603050405020304" pitchFamily="18" charset="0"/>
                  <a:cs typeface="Times New Roman" panose="02020603050405020304" pitchFamily="18" charset="0"/>
                </a:rPr>
                <a:t>τ</a:t>
              </a:r>
              <a:r>
                <a:rPr lang="en-US" altLang="zh-CN" sz="2400" kern="0" dirty="0">
                  <a:solidFill>
                    <a:sysClr val="windowText" lastClr="000000"/>
                  </a:solidFill>
                  <a:latin typeface="Times New Roman" panose="02020603050405020304" pitchFamily="18" charset="0"/>
                  <a:cs typeface="Times New Roman" panose="02020603050405020304" pitchFamily="18" charset="0"/>
                </a:rPr>
                <a:t>s)</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pSp>
      <p:grpSp>
        <p:nvGrpSpPr>
          <p:cNvPr id="27" name="Group 6"/>
          <p:cNvGrpSpPr/>
          <p:nvPr/>
        </p:nvGrpSpPr>
        <p:grpSpPr bwMode="auto">
          <a:xfrm>
            <a:off x="323850" y="4679950"/>
            <a:ext cx="8582025" cy="2133600"/>
            <a:chOff x="0" y="76"/>
            <a:chExt cx="5307" cy="1396"/>
          </a:xfrm>
        </p:grpSpPr>
        <p:sp>
          <p:nvSpPr>
            <p:cNvPr id="75784" name="Rectangle 5"/>
            <p:cNvSpPr>
              <a:spLocks noChangeArrowheads="1"/>
            </p:cNvSpPr>
            <p:nvPr/>
          </p:nvSpPr>
          <p:spPr bwMode="auto">
            <a:xfrm>
              <a:off x="0" y="76"/>
              <a:ext cx="5307" cy="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rPr>
                <a:t>         加入</a:t>
              </a:r>
              <a:r>
                <a:rPr lang="en-US" altLang="zh-CN" sz="2800" b="1">
                  <a:solidFill>
                    <a:schemeClr val="tx2"/>
                  </a:solidFill>
                  <a:latin typeface="Times New Roman" panose="02020603050405020304" pitchFamily="18" charset="0"/>
                </a:rPr>
                <a:t>PD</a:t>
              </a:r>
              <a:r>
                <a:rPr lang="zh-CN" altLang="en-US" sz="2800" b="1">
                  <a:solidFill>
                    <a:schemeClr val="tx2"/>
                  </a:solidFill>
                  <a:latin typeface="Times New Roman" panose="02020603050405020304" pitchFamily="18" charset="0"/>
                </a:rPr>
                <a:t>控制器后，系统的特征方程为：</a:t>
              </a:r>
              <a:endParaRPr lang="zh-CN" altLang="en-US" sz="2800" b="1">
                <a:solidFill>
                  <a:schemeClr val="tx2"/>
                </a:solidFill>
                <a:latin typeface="Times New Roman" panose="02020603050405020304" pitchFamily="18" charset="0"/>
              </a:endParaRPr>
            </a:p>
            <a:p>
              <a:pPr algn="just" eaLnBrk="1" hangingPunct="1">
                <a:lnSpc>
                  <a:spcPct val="125000"/>
                </a:lnSpc>
                <a:spcBef>
                  <a:spcPct val="0"/>
                </a:spcBef>
                <a:buClrTx/>
                <a:buSzTx/>
                <a:buFont typeface="Arial" panose="020B0604020202020204" pitchFamily="34" charset="0"/>
                <a:buNone/>
              </a:pPr>
              <a:r>
                <a:rPr lang="zh-CN" altLang="en-US" sz="2800" b="1">
                  <a:solidFill>
                    <a:schemeClr val="tx2"/>
                  </a:solidFill>
                  <a:latin typeface="Tahoma" panose="020B0604030504040204" pitchFamily="34" charset="0"/>
                </a:rPr>
                <a:t>                              </a:t>
              </a:r>
              <a:r>
                <a:rPr lang="en-US" altLang="zh-CN" sz="2800" b="1">
                  <a:solidFill>
                    <a:schemeClr val="tx2"/>
                  </a:solidFill>
                  <a:latin typeface="Times New Roman" panose="02020603050405020304" pitchFamily="18" charset="0"/>
                </a:rPr>
                <a:t>, </a:t>
              </a:r>
              <a:r>
                <a:rPr lang="zh-CN" altLang="en-US" sz="2800" b="1">
                  <a:solidFill>
                    <a:schemeClr val="tx2"/>
                  </a:solidFill>
                  <a:latin typeface="Tahoma" panose="020B0604030504040204" pitchFamily="34" charset="0"/>
                </a:rPr>
                <a:t>系统阻尼比为	               。</a:t>
              </a:r>
              <a:endParaRPr lang="zh-CN" altLang="en-US" sz="2800" b="1">
                <a:solidFill>
                  <a:schemeClr val="tx2"/>
                </a:solidFill>
                <a:latin typeface="Tahoma" panose="020B0604030504040204" pitchFamily="34" charset="0"/>
              </a:endParaRPr>
            </a:p>
            <a:p>
              <a:pPr algn="just" eaLnBrk="1" hangingPunct="1">
                <a:lnSpc>
                  <a:spcPct val="125000"/>
                </a:lnSpc>
                <a:spcBef>
                  <a:spcPct val="0"/>
                </a:spcBef>
                <a:buClrTx/>
                <a:buSzTx/>
                <a:buFont typeface="Arial" panose="020B0604020202020204" pitchFamily="34" charset="0"/>
                <a:buNone/>
              </a:pPr>
              <a:r>
                <a:rPr lang="zh-CN" altLang="en-US" sz="2800" b="1">
                  <a:solidFill>
                    <a:schemeClr val="tx2"/>
                  </a:solidFill>
                  <a:latin typeface="Tahoma" panose="020B0604030504040204" pitchFamily="34" charset="0"/>
                </a:rPr>
                <a:t>系统稳定，且阻尼比大小可通过改变参数</a:t>
              </a:r>
              <a:r>
                <a:rPr lang="en-US" altLang="zh-CN" sz="2800" i="1">
                  <a:solidFill>
                    <a:schemeClr val="tx2"/>
                  </a:solidFill>
                  <a:latin typeface="Times New Roman" panose="02020603050405020304" pitchFamily="18" charset="0"/>
                </a:rPr>
                <a:t>K</a:t>
              </a:r>
              <a:r>
                <a:rPr lang="en-US" altLang="zh-CN" sz="2800" i="1" baseline="-6000">
                  <a:solidFill>
                    <a:schemeClr val="tx2"/>
                  </a:solidFill>
                  <a:latin typeface="Times New Roman" panose="02020603050405020304" pitchFamily="18" charset="0"/>
                </a:rPr>
                <a:t>p</a:t>
              </a:r>
              <a:r>
                <a:rPr lang="zh-CN" altLang="en-US" sz="2800" b="1">
                  <a:solidFill>
                    <a:schemeClr val="tx2"/>
                  </a:solidFill>
                  <a:latin typeface="Tahoma" panose="020B0604030504040204" pitchFamily="34" charset="0"/>
                </a:rPr>
                <a:t>和</a:t>
              </a:r>
              <a:r>
                <a:rPr lang="en-US" altLang="zh-CN" sz="2800" i="1">
                  <a:solidFill>
                    <a:schemeClr val="tx2"/>
                  </a:solidFill>
                  <a:latin typeface="Times New Roman" panose="02020603050405020304" pitchFamily="18" charset="0"/>
                  <a:cs typeface="Times New Roman" panose="02020603050405020304" pitchFamily="18" charset="0"/>
                </a:rPr>
                <a:t>τ</a:t>
              </a:r>
              <a:r>
                <a:rPr lang="zh-CN" altLang="en-US" sz="2800" b="1">
                  <a:solidFill>
                    <a:schemeClr val="tx2"/>
                  </a:solidFill>
                  <a:latin typeface="Tahoma" panose="020B0604030504040204" pitchFamily="34" charset="0"/>
                </a:rPr>
                <a:t>来调整。</a:t>
              </a:r>
              <a:endParaRPr lang="zh-CN" altLang="en-US" sz="2800" b="1">
                <a:solidFill>
                  <a:schemeClr val="tx2"/>
                </a:solidFill>
                <a:latin typeface="Tahoma" panose="020B0604030504040204" pitchFamily="34" charset="0"/>
              </a:endParaRPr>
            </a:p>
          </p:txBody>
        </p:sp>
        <p:graphicFrame>
          <p:nvGraphicFramePr>
            <p:cNvPr id="75785" name="Object 8"/>
            <p:cNvGraphicFramePr>
              <a:graphicFrameLocks noChangeAspect="1"/>
            </p:cNvGraphicFramePr>
            <p:nvPr/>
          </p:nvGraphicFramePr>
          <p:xfrm>
            <a:off x="3473" y="356"/>
            <a:ext cx="914" cy="550"/>
          </p:xfrm>
          <a:graphic>
            <a:graphicData uri="http://schemas.openxmlformats.org/presentationml/2006/ole">
              <mc:AlternateContent xmlns:mc="http://schemas.openxmlformats.org/markup-compatibility/2006">
                <mc:Choice xmlns:v="urn:schemas-microsoft-com:vml" Requires="v">
                  <p:oleObj spid="_x0000_s76013" name="Equation" r:id="rId3" imgW="939800" imgH="431800" progId="Equation.DSMT4">
                    <p:embed/>
                  </p:oleObj>
                </mc:Choice>
                <mc:Fallback>
                  <p:oleObj name="Equation" r:id="rId3" imgW="939800" imgH="431800" progId="Equation.DSMT4">
                    <p:embed/>
                    <p:pic>
                      <p:nvPicPr>
                        <p:cNvPr id="0" name="Picture 1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3" y="356"/>
                          <a:ext cx="914" cy="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6" name="Object 9"/>
            <p:cNvGraphicFramePr>
              <a:graphicFrameLocks noChangeAspect="1"/>
            </p:cNvGraphicFramePr>
            <p:nvPr/>
          </p:nvGraphicFramePr>
          <p:xfrm>
            <a:off x="184" y="482"/>
            <a:ext cx="1827" cy="354"/>
          </p:xfrm>
          <a:graphic>
            <a:graphicData uri="http://schemas.openxmlformats.org/presentationml/2006/ole">
              <mc:AlternateContent xmlns:mc="http://schemas.openxmlformats.org/markup-compatibility/2006">
                <mc:Choice xmlns:v="urn:schemas-microsoft-com:vml" Requires="v">
                  <p:oleObj spid="_x0000_s76014" name="Equation" r:id="rId5" imgW="1066165" imgH="215900" progId="Equation.DSMT4">
                    <p:embed/>
                  </p:oleObj>
                </mc:Choice>
                <mc:Fallback>
                  <p:oleObj name="Equation" r:id="rId5" imgW="1066165" imgH="215900" progId="Equation.DSMT4">
                    <p:embed/>
                    <p:pic>
                      <p:nvPicPr>
                        <p:cNvPr id="0" name="Picture 1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 y="482"/>
                          <a:ext cx="1827"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blinds(horizontal)">
                                      <p:cBhvr>
                                        <p:cTn id="7" dur="500"/>
                                        <p:tgtEl>
                                          <p:spTgt spid="143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340"/>
                                        </p:tgtEl>
                                        <p:attrNameLst>
                                          <p:attrName>style.visibility</p:attrName>
                                        </p:attrNameLst>
                                      </p:cBhvr>
                                      <p:to>
                                        <p:strVal val="visible"/>
                                      </p:to>
                                    </p:set>
                                    <p:animEffect transition="in" filter="fade">
                                      <p:cBhvr>
                                        <p:cTn id="15" dur="500"/>
                                        <p:tgtEl>
                                          <p:spTgt spid="143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341"/>
                                        </p:tgtEl>
                                        <p:attrNameLst>
                                          <p:attrName>style.visibility</p:attrName>
                                        </p:attrNameLst>
                                      </p:cBhvr>
                                      <p:to>
                                        <p:strVal val="visible"/>
                                      </p:to>
                                    </p:set>
                                    <p:animEffect transition="in" filter="fade">
                                      <p:cBhvr>
                                        <p:cTn id="20" dur="500"/>
                                        <p:tgtEl>
                                          <p:spTgt spid="1434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utoUpdateAnimBg="0"/>
      <p:bldP spid="14340" grpId="0"/>
      <p:bldP spid="143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50825" y="476250"/>
            <a:ext cx="889317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cs typeface="Times New Roman" panose="02020603050405020304" pitchFamily="18" charset="0"/>
              </a:rPr>
              <a:t>例</a:t>
            </a:r>
            <a:r>
              <a:rPr lang="en-US" altLang="zh-CN" sz="2400" b="1" dirty="0">
                <a:solidFill>
                  <a:schemeClr val="tx2"/>
                </a:solidFill>
                <a:latin typeface="Times New Roman" panose="02020603050405020304" pitchFamily="18" charset="0"/>
                <a:cs typeface="Times New Roman" panose="02020603050405020304" pitchFamily="18" charset="0"/>
              </a:rPr>
              <a:t>6.2 </a:t>
            </a:r>
            <a:r>
              <a:rPr lang="zh-CN" altLang="en-US" sz="2400" b="1" dirty="0">
                <a:solidFill>
                  <a:schemeClr val="tx2"/>
                </a:solidFill>
                <a:latin typeface="Times New Roman" panose="02020603050405020304" pitchFamily="18" charset="0"/>
                <a:cs typeface="Times New Roman" panose="02020603050405020304" pitchFamily="18" charset="0"/>
              </a:rPr>
              <a:t>采用</a:t>
            </a:r>
            <a:r>
              <a:rPr lang="en-US" altLang="zh-CN" sz="2400" b="1" dirty="0">
                <a:solidFill>
                  <a:schemeClr val="tx2"/>
                </a:solidFill>
                <a:latin typeface="Times New Roman" panose="02020603050405020304" pitchFamily="18" charset="0"/>
                <a:cs typeface="Times New Roman" panose="02020603050405020304" pitchFamily="18" charset="0"/>
              </a:rPr>
              <a:t>PD</a:t>
            </a:r>
            <a:r>
              <a:rPr lang="zh-CN" altLang="en-US" sz="2400" b="1" dirty="0">
                <a:solidFill>
                  <a:schemeClr val="tx2"/>
                </a:solidFill>
                <a:latin typeface="Times New Roman" panose="02020603050405020304" pitchFamily="18" charset="0"/>
                <a:cs typeface="Times New Roman" panose="02020603050405020304" pitchFamily="18" charset="0"/>
              </a:rPr>
              <a:t>校正的控制系统如下图所示。试计算：</a:t>
            </a:r>
            <a:endParaRPr lang="en-US" altLang="zh-CN" sz="2800" b="1" dirty="0">
              <a:solidFill>
                <a:schemeClr val="tx2"/>
              </a:solidFill>
              <a:latin typeface="Times New Roman" panose="02020603050405020304" pitchFamily="18" charset="0"/>
              <a:cs typeface="Times New Roman" panose="02020603050405020304" pitchFamily="18" charset="0"/>
            </a:endParaRPr>
          </a:p>
          <a:p>
            <a:pPr eaLnBrk="1" fontAlgn="t" hangingPunct="1">
              <a:spcBef>
                <a:spcPct val="50000"/>
              </a:spcBef>
              <a:buClrTx/>
              <a:buSzTx/>
              <a:buFont typeface="Arial" panose="020B0604020202020204" pitchFamily="34" charset="0"/>
              <a:buNone/>
            </a:pPr>
            <a:r>
              <a:rPr lang="en-US" altLang="zh-CN" sz="2400" b="1" dirty="0">
                <a:solidFill>
                  <a:schemeClr val="tx2"/>
                </a:solidFill>
                <a:latin typeface="Times New Roman" panose="02020603050405020304" pitchFamily="18" charset="0"/>
                <a:cs typeface="Times New Roman" panose="02020603050405020304" pitchFamily="18" charset="0"/>
              </a:rPr>
              <a:t>(1)</a:t>
            </a:r>
            <a:r>
              <a:rPr lang="en-US" altLang="zh-CN" sz="2400" b="1" i="1" dirty="0">
                <a:solidFill>
                  <a:schemeClr val="tx2"/>
                </a:solidFill>
                <a:latin typeface="Times New Roman" panose="02020603050405020304" pitchFamily="18" charset="0"/>
                <a:cs typeface="Times New Roman" panose="02020603050405020304" pitchFamily="18" charset="0"/>
              </a:rPr>
              <a:t>                      </a:t>
            </a:r>
            <a:r>
              <a:rPr lang="zh-CN" altLang="en-US" sz="2400" b="1" dirty="0">
                <a:solidFill>
                  <a:schemeClr val="tx2"/>
                </a:solidFill>
                <a:latin typeface="Times New Roman" panose="02020603050405020304" pitchFamily="18" charset="0"/>
                <a:cs typeface="Times New Roman" panose="02020603050405020304" pitchFamily="18" charset="0"/>
              </a:rPr>
              <a:t>时，相位裕量</a:t>
            </a:r>
            <a:r>
              <a:rPr lang="az-Cyrl-AZ"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γ</a:t>
            </a: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的值；</a:t>
            </a:r>
            <a:endParaRPr lang="en-US"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eaLnBrk="1" fontAlgn="t" hangingPunct="1">
              <a:spcBef>
                <a:spcPct val="50000"/>
              </a:spcBef>
              <a:buClrTx/>
              <a:buSzTx/>
              <a:buFont typeface="Arial" panose="020B0604020202020204" pitchFamily="34" charset="0"/>
              <a:buNone/>
            </a:pPr>
            <a:r>
              <a:rPr lang="en-US"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若指标要求</a:t>
            </a:r>
            <a:r>
              <a:rPr lang="az-Cyrl-AZ"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γ</a:t>
            </a:r>
            <a:r>
              <a:rPr lang="en-US"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=50°</a:t>
            </a: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i="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=5rad/s</a:t>
            </a: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试求满足要求的一组</a:t>
            </a:r>
            <a:endParaRPr lang="zh-CN" altLang="en-US" sz="2400" b="1" baseline="-25000" dirty="0">
              <a:solidFill>
                <a:schemeClr val="tx2"/>
              </a:solidFill>
              <a:latin typeface="Times New Roman" panose="02020603050405020304" pitchFamily="18" charset="0"/>
              <a:cs typeface="Times New Roman" panose="02020603050405020304" pitchFamily="18" charset="0"/>
            </a:endParaRPr>
          </a:p>
        </p:txBody>
      </p:sp>
      <p:pic>
        <p:nvPicPr>
          <p:cNvPr id="3" name="图片 2" descr="IMG_2924(20180121-190457).jpg"/>
          <p:cNvPicPr>
            <a:picLocks noChangeAspect="1"/>
          </p:cNvPicPr>
          <p:nvPr/>
        </p:nvPicPr>
        <p:blipFill>
          <a:blip r:embed="rId1" cstate="print"/>
          <a:stretch>
            <a:fillRect/>
          </a:stretch>
        </p:blipFill>
        <p:spPr>
          <a:xfrm>
            <a:off x="4369849" y="2060848"/>
            <a:ext cx="4436750" cy="1239147"/>
          </a:xfrm>
          <a:prstGeom prst="rect">
            <a:avLst/>
          </a:prstGeom>
        </p:spPr>
      </p:pic>
      <p:sp>
        <p:nvSpPr>
          <p:cNvPr id="4" name="Text Box 2"/>
          <p:cNvSpPr txBox="1">
            <a:spLocks noChangeArrowheads="1"/>
          </p:cNvSpPr>
          <p:nvPr/>
        </p:nvSpPr>
        <p:spPr bwMode="auto">
          <a:xfrm>
            <a:off x="251520" y="2420888"/>
            <a:ext cx="41044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解</a:t>
            </a:r>
            <a:r>
              <a:rPr lang="en-US"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:(1) </a:t>
            </a: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系统的开环传递函数为</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对象 2"/>
          <p:cNvGraphicFramePr>
            <a:graphicFrameLocks noChangeAspect="1"/>
          </p:cNvGraphicFramePr>
          <p:nvPr/>
        </p:nvGraphicFramePr>
        <p:xfrm>
          <a:off x="1475656" y="2924944"/>
          <a:ext cx="1714500" cy="839787"/>
        </p:xfrm>
        <a:graphic>
          <a:graphicData uri="http://schemas.openxmlformats.org/presentationml/2006/ole">
            <mc:AlternateContent xmlns:mc="http://schemas.openxmlformats.org/markup-compatibility/2006">
              <mc:Choice xmlns:v="urn:schemas-microsoft-com:vml" Requires="v">
                <p:oleObj spid="_x0000_s236777" name="Equation" r:id="rId2" imgW="927100" imgH="381000" progId="Equation.DSMT4">
                  <p:embed/>
                </p:oleObj>
              </mc:Choice>
              <mc:Fallback>
                <p:oleObj name="Equation" r:id="rId2" imgW="927100" imgH="381000" progId="Equation.DSMT4">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924944"/>
                        <a:ext cx="1714500"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2"/>
          <p:cNvSpPr txBox="1">
            <a:spLocks noChangeArrowheads="1"/>
          </p:cNvSpPr>
          <p:nvPr/>
        </p:nvSpPr>
        <p:spPr bwMode="auto">
          <a:xfrm>
            <a:off x="323528" y="3759423"/>
            <a:ext cx="41044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当                    时，有</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36547" name="Object 3"/>
          <p:cNvGraphicFramePr>
            <a:graphicFrameLocks noChangeAspect="1"/>
          </p:cNvGraphicFramePr>
          <p:nvPr/>
        </p:nvGraphicFramePr>
        <p:xfrm>
          <a:off x="1477963" y="4221163"/>
          <a:ext cx="1941909" cy="839787"/>
        </p:xfrm>
        <a:graphic>
          <a:graphicData uri="http://schemas.openxmlformats.org/presentationml/2006/ole">
            <mc:AlternateContent xmlns:mc="http://schemas.openxmlformats.org/markup-compatibility/2006">
              <mc:Choice xmlns:v="urn:schemas-microsoft-com:vml" Requires="v">
                <p:oleObj spid="_x0000_s236778" name="Equation" r:id="rId4" imgW="1002665" imgH="381000" progId="Equation.DSMT4">
                  <p:embed/>
                </p:oleObj>
              </mc:Choice>
              <mc:Fallback>
                <p:oleObj name="Equation" r:id="rId4" imgW="1002665" imgH="38100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7963" y="4221163"/>
                        <a:ext cx="1941909"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2"/>
          <p:cNvSpPr txBox="1">
            <a:spLocks noChangeArrowheads="1"/>
          </p:cNvSpPr>
          <p:nvPr/>
        </p:nvSpPr>
        <p:spPr bwMode="auto">
          <a:xfrm>
            <a:off x="395536" y="5229200"/>
            <a:ext cx="41044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则其开环近似幅频特性为</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36548" name="Object 4"/>
          <p:cNvGraphicFramePr>
            <a:graphicFrameLocks noChangeAspect="1"/>
          </p:cNvGraphicFramePr>
          <p:nvPr/>
        </p:nvGraphicFramePr>
        <p:xfrm>
          <a:off x="3995936" y="4293096"/>
          <a:ext cx="2851150" cy="2322512"/>
        </p:xfrm>
        <a:graphic>
          <a:graphicData uri="http://schemas.openxmlformats.org/presentationml/2006/ole">
            <mc:AlternateContent xmlns:mc="http://schemas.openxmlformats.org/markup-compatibility/2006">
              <mc:Choice xmlns:v="urn:schemas-microsoft-com:vml" Requires="v">
                <p:oleObj spid="_x0000_s236779" name="Equation" r:id="rId6" imgW="1473200" imgH="1054100" progId="Equation.DSMT4">
                  <p:embed/>
                </p:oleObj>
              </mc:Choice>
              <mc:Fallback>
                <p:oleObj name="Equation" r:id="rId6" imgW="1473200" imgH="105410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936" y="4293096"/>
                        <a:ext cx="2851150" cy="2322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EB163FD0-9935-4C92-A040-46AAA6B4B842}" type="slidenum">
              <a:rPr lang="en-US" altLang="zh-CN" sz="1400"/>
            </a:fld>
            <a:endParaRPr lang="en-US" altLang="zh-CN" sz="1400" dirty="0"/>
          </a:p>
        </p:txBody>
      </p:sp>
      <p:graphicFrame>
        <p:nvGraphicFramePr>
          <p:cNvPr id="236549" name="Object 5"/>
          <p:cNvGraphicFramePr>
            <a:graphicFrameLocks noChangeAspect="1"/>
          </p:cNvGraphicFramePr>
          <p:nvPr/>
        </p:nvGraphicFramePr>
        <p:xfrm>
          <a:off x="755576" y="1052736"/>
          <a:ext cx="1549400" cy="420688"/>
        </p:xfrm>
        <a:graphic>
          <a:graphicData uri="http://schemas.openxmlformats.org/presentationml/2006/ole">
            <mc:AlternateContent xmlns:mc="http://schemas.openxmlformats.org/markup-compatibility/2006">
              <mc:Choice xmlns:v="urn:schemas-microsoft-com:vml" Requires="v">
                <p:oleObj spid="_x0000_s236780" name="Equation" r:id="rId8" imgW="838200" imgH="190500" progId="Equation.DSMT4">
                  <p:embed/>
                </p:oleObj>
              </mc:Choice>
              <mc:Fallback>
                <p:oleObj name="Equation" r:id="rId8" imgW="838200" imgH="19050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76" y="1052736"/>
                        <a:ext cx="1549400"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50" name="Object 6"/>
          <p:cNvGraphicFramePr>
            <a:graphicFrameLocks noChangeAspect="1"/>
          </p:cNvGraphicFramePr>
          <p:nvPr/>
        </p:nvGraphicFramePr>
        <p:xfrm>
          <a:off x="7524328" y="1568153"/>
          <a:ext cx="750887" cy="420687"/>
        </p:xfrm>
        <a:graphic>
          <a:graphicData uri="http://schemas.openxmlformats.org/presentationml/2006/ole">
            <mc:AlternateContent xmlns:mc="http://schemas.openxmlformats.org/markup-compatibility/2006">
              <mc:Choice xmlns:v="urn:schemas-microsoft-com:vml" Requires="v">
                <p:oleObj spid="_x0000_s236781" name="Equation" r:id="rId10" imgW="406400" imgH="190500" progId="Equation.DSMT4">
                  <p:embed/>
                </p:oleObj>
              </mc:Choice>
              <mc:Fallback>
                <p:oleObj name="Equation" r:id="rId10" imgW="406400" imgH="19050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328" y="1568153"/>
                        <a:ext cx="750887"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51" name="Object 7"/>
          <p:cNvGraphicFramePr>
            <a:graphicFrameLocks noChangeAspect="1"/>
          </p:cNvGraphicFramePr>
          <p:nvPr/>
        </p:nvGraphicFramePr>
        <p:xfrm>
          <a:off x="3347864" y="1556792"/>
          <a:ext cx="306388" cy="420687"/>
        </p:xfrm>
        <a:graphic>
          <a:graphicData uri="http://schemas.openxmlformats.org/presentationml/2006/ole">
            <mc:AlternateContent xmlns:mc="http://schemas.openxmlformats.org/markup-compatibility/2006">
              <mc:Choice xmlns:v="urn:schemas-microsoft-com:vml" Requires="v">
                <p:oleObj spid="_x0000_s236782" name="Equation" r:id="rId12" imgW="165100" imgH="190500" progId="Equation.DSMT4">
                  <p:embed/>
                </p:oleObj>
              </mc:Choice>
              <mc:Fallback>
                <p:oleObj name="Equation" r:id="rId12" imgW="165100" imgH="190500" progId="Equation.DSMT4">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7864" y="1556792"/>
                        <a:ext cx="306388"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52" name="Object 8"/>
          <p:cNvGraphicFramePr>
            <a:graphicFrameLocks noChangeAspect="1"/>
          </p:cNvGraphicFramePr>
          <p:nvPr/>
        </p:nvGraphicFramePr>
        <p:xfrm>
          <a:off x="683568" y="3789040"/>
          <a:ext cx="1549400" cy="420687"/>
        </p:xfrm>
        <a:graphic>
          <a:graphicData uri="http://schemas.openxmlformats.org/presentationml/2006/ole">
            <mc:AlternateContent xmlns:mc="http://schemas.openxmlformats.org/markup-compatibility/2006">
              <mc:Choice xmlns:v="urn:schemas-microsoft-com:vml" Requires="v">
                <p:oleObj spid="_x0000_s236783" name="Equation" r:id="rId14" imgW="838200" imgH="190500" progId="Equation.DSMT4">
                  <p:embed/>
                </p:oleObj>
              </mc:Choice>
              <mc:Fallback>
                <p:oleObj name="Equation" r:id="rId14" imgW="838200" imgH="190500" progId="Equation.DSMT4">
                  <p:embed/>
                  <p:pic>
                    <p:nvPicPr>
                      <p:cNvPr id="0"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3568" y="3789040"/>
                        <a:ext cx="1549400"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3"/>
          <p:cNvSpPr txBox="1">
            <a:spLocks noChangeArrowheads="1"/>
          </p:cNvSpPr>
          <p:nvPr/>
        </p:nvSpPr>
        <p:spPr bwMode="auto">
          <a:xfrm>
            <a:off x="4443157" y="3298877"/>
            <a:ext cx="43634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6.10</a:t>
            </a:r>
            <a:r>
              <a:rPr lang="zh-CN" altLang="en-US" sz="2400" b="1" dirty="0">
                <a:solidFill>
                  <a:schemeClr val="tx2"/>
                </a:solidFill>
                <a:latin typeface="Times New Roman" panose="02020603050405020304" pitchFamily="18" charset="0"/>
                <a:cs typeface="Times New Roman" panose="02020603050405020304" pitchFamily="18" charset="0"/>
              </a:rPr>
              <a:t>采用</a:t>
            </a:r>
            <a:r>
              <a:rPr lang="en-US" altLang="zh-CN" sz="2400" b="1" dirty="0">
                <a:solidFill>
                  <a:schemeClr val="tx2"/>
                </a:solidFill>
                <a:latin typeface="Times New Roman" panose="02020603050405020304" pitchFamily="18" charset="0"/>
                <a:cs typeface="Times New Roman" panose="02020603050405020304" pitchFamily="18" charset="0"/>
              </a:rPr>
              <a:t>PD</a:t>
            </a:r>
            <a:r>
              <a:rPr lang="zh-CN" altLang="en-US" sz="2400" b="1" dirty="0">
                <a:solidFill>
                  <a:schemeClr val="tx2"/>
                </a:solidFill>
                <a:latin typeface="Times New Roman" panose="02020603050405020304" pitchFamily="18" charset="0"/>
                <a:cs typeface="Times New Roman" panose="02020603050405020304" pitchFamily="18" charset="0"/>
              </a:rPr>
              <a:t>校正的</a:t>
            </a:r>
            <a:r>
              <a:rPr lang="zh-CN" altLang="en-US" sz="2400" b="1" dirty="0">
                <a:solidFill>
                  <a:schemeClr val="tx2"/>
                </a:solidFill>
                <a:latin typeface="Times New Roman" panose="02020603050405020304" pitchFamily="18" charset="0"/>
              </a:rPr>
              <a:t>控制系统</a:t>
            </a:r>
            <a:endParaRPr lang="zh-CN" altLang="en-US" sz="2400" b="1" dirty="0">
              <a:solidFill>
                <a:schemeClr val="tx2"/>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236547"/>
                                        </p:tgtEl>
                                        <p:attrNameLst>
                                          <p:attrName>style.visibility</p:attrName>
                                        </p:attrNameLst>
                                      </p:cBhvr>
                                      <p:to>
                                        <p:strVal val="visible"/>
                                      </p:to>
                                    </p:set>
                                    <p:animEffect transition="in" filter="blinds(horizontal)">
                                      <p:cBhvr>
                                        <p:cTn id="18" dur="500"/>
                                        <p:tgtEl>
                                          <p:spTgt spid="236547"/>
                                        </p:tgtEl>
                                      </p:cBhvr>
                                    </p:animEffect>
                                  </p:childTnLst>
                                </p:cTn>
                              </p:par>
                              <p:par>
                                <p:cTn id="19" presetID="3" presetClass="entr" presetSubtype="10" fill="hold" nodeType="withEffect">
                                  <p:stCondLst>
                                    <p:cond delay="0"/>
                                  </p:stCondLst>
                                  <p:childTnLst>
                                    <p:set>
                                      <p:cBhvr>
                                        <p:cTn id="20" dur="1" fill="hold">
                                          <p:stCondLst>
                                            <p:cond delay="0"/>
                                          </p:stCondLst>
                                        </p:cTn>
                                        <p:tgtEl>
                                          <p:spTgt spid="236552"/>
                                        </p:tgtEl>
                                        <p:attrNameLst>
                                          <p:attrName>style.visibility</p:attrName>
                                        </p:attrNameLst>
                                      </p:cBhvr>
                                      <p:to>
                                        <p:strVal val="visible"/>
                                      </p:to>
                                    </p:set>
                                    <p:animEffect transition="in" filter="blinds(horizontal)">
                                      <p:cBhvr>
                                        <p:cTn id="21" dur="500"/>
                                        <p:tgtEl>
                                          <p:spTgt spid="23655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236548"/>
                                        </p:tgtEl>
                                        <p:attrNameLst>
                                          <p:attrName>style.visibility</p:attrName>
                                        </p:attrNameLst>
                                      </p:cBhvr>
                                      <p:to>
                                        <p:strVal val="visible"/>
                                      </p:to>
                                    </p:set>
                                    <p:animEffect transition="in" filter="blinds(horizontal)">
                                      <p:cBhvr>
                                        <p:cTn id="29" dur="500"/>
                                        <p:tgtEl>
                                          <p:spTgt spid="236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23528" y="548680"/>
            <a:ext cx="7813600" cy="720080"/>
            <a:chOff x="323528" y="548680"/>
            <a:chExt cx="7813600" cy="720080"/>
          </a:xfrm>
        </p:grpSpPr>
        <p:grpSp>
          <p:nvGrpSpPr>
            <p:cNvPr id="4" name="组合 3"/>
            <p:cNvGrpSpPr/>
            <p:nvPr/>
          </p:nvGrpSpPr>
          <p:grpSpPr>
            <a:xfrm>
              <a:off x="323528" y="620688"/>
              <a:ext cx="7416825" cy="533673"/>
              <a:chOff x="323528" y="620688"/>
              <a:chExt cx="4859299" cy="533673"/>
            </a:xfrm>
          </p:grpSpPr>
          <p:sp>
            <p:nvSpPr>
              <p:cNvPr id="2" name="Text Box 2"/>
              <p:cNvSpPr txBox="1">
                <a:spLocks noChangeArrowheads="1"/>
              </p:cNvSpPr>
              <p:nvPr/>
            </p:nvSpPr>
            <p:spPr bwMode="auto">
              <a:xfrm>
                <a:off x="323528" y="692696"/>
                <a:ext cx="48592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可以看出，满足               ，只有         ，计算得</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37570" name="Object 2"/>
              <p:cNvGraphicFramePr>
                <a:graphicFrameLocks noChangeAspect="1"/>
              </p:cNvGraphicFramePr>
              <p:nvPr/>
            </p:nvGraphicFramePr>
            <p:xfrm>
              <a:off x="1786035" y="620688"/>
              <a:ext cx="754842" cy="476250"/>
            </p:xfrm>
            <a:graphic>
              <a:graphicData uri="http://schemas.openxmlformats.org/presentationml/2006/ole">
                <mc:AlternateContent xmlns:mc="http://schemas.openxmlformats.org/markup-compatibility/2006">
                  <mc:Choice xmlns:v="urn:schemas-microsoft-com:vml" Requires="v">
                    <p:oleObj spid="_x0000_s237954" name="Equation" r:id="rId1" imgW="583565" imgH="215900" progId="Equation.DSMT4">
                      <p:embed/>
                    </p:oleObj>
                  </mc:Choice>
                  <mc:Fallback>
                    <p:oleObj name="Equation" r:id="rId1" imgW="583565" imgH="215900" progId="Equation.DSMT4">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035" y="620688"/>
                            <a:ext cx="754842"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 name="Object 2"/>
            <p:cNvGraphicFramePr>
              <a:graphicFrameLocks noChangeAspect="1"/>
            </p:cNvGraphicFramePr>
            <p:nvPr/>
          </p:nvGraphicFramePr>
          <p:xfrm>
            <a:off x="4644008" y="548680"/>
            <a:ext cx="642637" cy="720080"/>
          </p:xfrm>
          <a:graphic>
            <a:graphicData uri="http://schemas.openxmlformats.org/presentationml/2006/ole">
              <mc:AlternateContent xmlns:mc="http://schemas.openxmlformats.org/markup-compatibility/2006">
                <mc:Choice xmlns:v="urn:schemas-microsoft-com:vml" Requires="v">
                  <p:oleObj spid="_x0000_s237955" name="Equation" r:id="rId3" imgW="381000" imgH="381000" progId="Equation.DSMT4">
                    <p:embed/>
                  </p:oleObj>
                </mc:Choice>
                <mc:Fallback>
                  <p:oleObj name="Equation" r:id="rId3" imgW="381000" imgH="38100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548680"/>
                          <a:ext cx="642637" cy="72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7572" name="Object 4"/>
            <p:cNvGraphicFramePr>
              <a:graphicFrameLocks noChangeAspect="1"/>
            </p:cNvGraphicFramePr>
            <p:nvPr/>
          </p:nvGraphicFramePr>
          <p:xfrm>
            <a:off x="6516215" y="692374"/>
            <a:ext cx="1620913" cy="432370"/>
          </p:xfrm>
          <a:graphic>
            <a:graphicData uri="http://schemas.openxmlformats.org/presentationml/2006/ole">
              <mc:AlternateContent xmlns:mc="http://schemas.openxmlformats.org/markup-compatibility/2006">
                <mc:Choice xmlns:v="urn:schemas-microsoft-com:vml" Requires="v">
                  <p:oleObj spid="_x0000_s237956" name="Equation" r:id="rId5" imgW="799465" imgH="190500" progId="Equation.DSMT4">
                    <p:embed/>
                  </p:oleObj>
                </mc:Choice>
                <mc:Fallback>
                  <p:oleObj name="Equation" r:id="rId5" imgW="799465" imgH="19050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5" y="692374"/>
                          <a:ext cx="1620913" cy="4323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 name="Text Box 2"/>
          <p:cNvSpPr txBox="1">
            <a:spLocks noChangeArrowheads="1"/>
          </p:cNvSpPr>
          <p:nvPr/>
        </p:nvSpPr>
        <p:spPr bwMode="auto">
          <a:xfrm>
            <a:off x="323528" y="1268760"/>
            <a:ext cx="41044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对应的相位裕度为</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0" name="Object 2"/>
          <p:cNvGraphicFramePr>
            <a:graphicFrameLocks noChangeAspect="1"/>
          </p:cNvGraphicFramePr>
          <p:nvPr/>
        </p:nvGraphicFramePr>
        <p:xfrm>
          <a:off x="1115616" y="1844824"/>
          <a:ext cx="4835525" cy="419100"/>
        </p:xfrm>
        <a:graphic>
          <a:graphicData uri="http://schemas.openxmlformats.org/presentationml/2006/ole">
            <mc:AlternateContent xmlns:mc="http://schemas.openxmlformats.org/markup-compatibility/2006">
              <mc:Choice xmlns:v="urn:schemas-microsoft-com:vml" Requires="v">
                <p:oleObj spid="_x0000_s237957" name="Equation" r:id="rId7" imgW="2451100" imgH="190500" progId="Equation.DSMT4">
                  <p:embed/>
                </p:oleObj>
              </mc:Choice>
              <mc:Fallback>
                <p:oleObj name="Equation" r:id="rId7" imgW="2451100" imgH="19050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5616" y="1844824"/>
                        <a:ext cx="4835525"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2"/>
          <p:cNvSpPr txBox="1">
            <a:spLocks noChangeArrowheads="1"/>
          </p:cNvSpPr>
          <p:nvPr/>
        </p:nvSpPr>
        <p:spPr bwMode="auto">
          <a:xfrm>
            <a:off x="395536" y="2420888"/>
            <a:ext cx="66247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en-US" altLang="zh-CN"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a:t>
            </a: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由前分析，系统的开环传递函数为</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37574" name="Object 6"/>
          <p:cNvGraphicFramePr>
            <a:graphicFrameLocks noChangeAspect="1"/>
          </p:cNvGraphicFramePr>
          <p:nvPr/>
        </p:nvGraphicFramePr>
        <p:xfrm>
          <a:off x="1043608" y="2780928"/>
          <a:ext cx="3429000" cy="1230312"/>
        </p:xfrm>
        <a:graphic>
          <a:graphicData uri="http://schemas.openxmlformats.org/presentationml/2006/ole">
            <mc:AlternateContent xmlns:mc="http://schemas.openxmlformats.org/markup-compatibility/2006">
              <mc:Choice xmlns:v="urn:schemas-microsoft-com:vml" Requires="v">
                <p:oleObj spid="_x0000_s237958" name="Equation" r:id="rId9" imgW="1854200" imgH="558800" progId="Equation.DSMT4">
                  <p:embed/>
                </p:oleObj>
              </mc:Choice>
              <mc:Fallback>
                <p:oleObj name="Equation" r:id="rId9" imgW="1854200" imgH="55880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608" y="2780928"/>
                        <a:ext cx="3429000" cy="1230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组合 16"/>
          <p:cNvGrpSpPr/>
          <p:nvPr/>
        </p:nvGrpSpPr>
        <p:grpSpPr>
          <a:xfrm>
            <a:off x="683568" y="3924900"/>
            <a:ext cx="7128792" cy="847944"/>
            <a:chOff x="827584" y="3924900"/>
            <a:chExt cx="7128792" cy="847944"/>
          </a:xfrm>
        </p:grpSpPr>
        <p:sp>
          <p:nvSpPr>
            <p:cNvPr id="13" name="Text Box 2"/>
            <p:cNvSpPr txBox="1">
              <a:spLocks noChangeArrowheads="1"/>
            </p:cNvSpPr>
            <p:nvPr/>
          </p:nvSpPr>
          <p:spPr bwMode="auto">
            <a:xfrm>
              <a:off x="827584" y="4149080"/>
              <a:ext cx="7128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当                  ，可以得到                         ，所以</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Object 4"/>
            <p:cNvGraphicFramePr>
              <a:graphicFrameLocks noChangeAspect="1"/>
            </p:cNvGraphicFramePr>
            <p:nvPr/>
          </p:nvGraphicFramePr>
          <p:xfrm>
            <a:off x="1187624" y="4149080"/>
            <a:ext cx="1415204" cy="432370"/>
          </p:xfrm>
          <a:graphic>
            <a:graphicData uri="http://schemas.openxmlformats.org/presentationml/2006/ole">
              <mc:AlternateContent xmlns:mc="http://schemas.openxmlformats.org/markup-compatibility/2006">
                <mc:Choice xmlns:v="urn:schemas-microsoft-com:vml" Requires="v">
                  <p:oleObj spid="_x0000_s237959" name="Equation" r:id="rId11" imgW="698500" imgH="190500" progId="Equation.DSMT4">
                    <p:embed/>
                  </p:oleObj>
                </mc:Choice>
                <mc:Fallback>
                  <p:oleObj name="Equation" r:id="rId11" imgW="698500" imgH="190500" progId="Equation.DSMT4">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7624" y="4149080"/>
                          <a:ext cx="1415204" cy="4323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
            <p:cNvGraphicFramePr>
              <a:graphicFrameLocks noChangeAspect="1"/>
            </p:cNvGraphicFramePr>
            <p:nvPr/>
          </p:nvGraphicFramePr>
          <p:xfrm>
            <a:off x="4139952" y="3924900"/>
            <a:ext cx="1872208" cy="847944"/>
          </p:xfrm>
          <a:graphic>
            <a:graphicData uri="http://schemas.openxmlformats.org/presentationml/2006/ole">
              <mc:AlternateContent xmlns:mc="http://schemas.openxmlformats.org/markup-compatibility/2006">
                <mc:Choice xmlns:v="urn:schemas-microsoft-com:vml" Requires="v">
                  <p:oleObj spid="_x0000_s237960" name="Equation" r:id="rId13" imgW="939165" imgH="381000" progId="Equation.DSMT4">
                    <p:embed/>
                  </p:oleObj>
                </mc:Choice>
                <mc:Fallback>
                  <p:oleObj name="Equation" r:id="rId13" imgW="939165" imgH="381000" progId="Equation.DSMT4">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9952" y="3924900"/>
                          <a:ext cx="1872208" cy="8479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7577" name="Object 9"/>
            <p:cNvGraphicFramePr>
              <a:graphicFrameLocks noChangeAspect="1"/>
            </p:cNvGraphicFramePr>
            <p:nvPr/>
          </p:nvGraphicFramePr>
          <p:xfrm>
            <a:off x="6948264" y="4149080"/>
            <a:ext cx="935038" cy="423862"/>
          </p:xfrm>
          <a:graphic>
            <a:graphicData uri="http://schemas.openxmlformats.org/presentationml/2006/ole">
              <mc:AlternateContent xmlns:mc="http://schemas.openxmlformats.org/markup-compatibility/2006">
                <mc:Choice xmlns:v="urn:schemas-microsoft-com:vml" Requires="v">
                  <p:oleObj spid="_x0000_s237961" name="Equation" r:id="rId15" imgW="469900" imgH="190500" progId="Equation.DSMT4">
                    <p:embed/>
                  </p:oleObj>
                </mc:Choice>
                <mc:Fallback>
                  <p:oleObj name="Equation" r:id="rId15" imgW="469900" imgH="190500" progId="Equation.DSMT4">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48264" y="4149080"/>
                          <a:ext cx="935038"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 name="Text Box 2"/>
          <p:cNvSpPr txBox="1">
            <a:spLocks noChangeArrowheads="1"/>
          </p:cNvSpPr>
          <p:nvPr/>
        </p:nvSpPr>
        <p:spPr bwMode="auto">
          <a:xfrm>
            <a:off x="683568" y="4725144"/>
            <a:ext cx="41044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相位裕度为</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37578" name="Object 10"/>
          <p:cNvGraphicFramePr>
            <a:graphicFrameLocks noChangeAspect="1"/>
          </p:cNvGraphicFramePr>
          <p:nvPr/>
        </p:nvGraphicFramePr>
        <p:xfrm>
          <a:off x="1115616" y="5019675"/>
          <a:ext cx="4460875" cy="838200"/>
        </p:xfrm>
        <a:graphic>
          <a:graphicData uri="http://schemas.openxmlformats.org/presentationml/2006/ole">
            <mc:AlternateContent xmlns:mc="http://schemas.openxmlformats.org/markup-compatibility/2006">
              <mc:Choice xmlns:v="urn:schemas-microsoft-com:vml" Requires="v">
                <p:oleObj spid="_x0000_s237962" name="Equation" r:id="rId17" imgW="2260600" imgH="381000" progId="Equation.DSMT4">
                  <p:embed/>
                </p:oleObj>
              </mc:Choice>
              <mc:Fallback>
                <p:oleObj name="Equation" r:id="rId17" imgW="2260600" imgH="381000" progId="Equation.DSMT4">
                  <p:embed/>
                  <p:pic>
                    <p:nvPicPr>
                      <p:cNvPr id="0"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5616" y="5019675"/>
                        <a:ext cx="44608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 name="组合 21"/>
          <p:cNvGrpSpPr/>
          <p:nvPr/>
        </p:nvGrpSpPr>
        <p:grpSpPr>
          <a:xfrm>
            <a:off x="6084168" y="5157192"/>
            <a:ext cx="2880320" cy="461665"/>
            <a:chOff x="5868144" y="5157192"/>
            <a:chExt cx="3168352" cy="461665"/>
          </a:xfrm>
        </p:grpSpPr>
        <p:sp>
          <p:nvSpPr>
            <p:cNvPr id="20" name="Text Box 2"/>
            <p:cNvSpPr txBox="1">
              <a:spLocks noChangeArrowheads="1"/>
            </p:cNvSpPr>
            <p:nvPr/>
          </p:nvSpPr>
          <p:spPr bwMode="auto">
            <a:xfrm>
              <a:off x="5868144" y="5157192"/>
              <a:ext cx="31683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得</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1" name="Object 9"/>
            <p:cNvGraphicFramePr>
              <a:graphicFrameLocks noChangeAspect="1"/>
            </p:cNvGraphicFramePr>
            <p:nvPr/>
          </p:nvGraphicFramePr>
          <p:xfrm>
            <a:off x="6351588" y="5157788"/>
            <a:ext cx="833437" cy="423862"/>
          </p:xfrm>
          <a:graphic>
            <a:graphicData uri="http://schemas.openxmlformats.org/presentationml/2006/ole">
              <mc:AlternateContent xmlns:mc="http://schemas.openxmlformats.org/markup-compatibility/2006">
                <mc:Choice xmlns:v="urn:schemas-microsoft-com:vml" Requires="v">
                  <p:oleObj spid="_x0000_s237963" name="Equation" r:id="rId19" imgW="419100" imgH="190500" progId="Equation.DSMT4">
                    <p:embed/>
                  </p:oleObj>
                </mc:Choice>
                <mc:Fallback>
                  <p:oleObj name="Equation" r:id="rId19" imgW="419100" imgH="190500" progId="Equation.DSMT4">
                    <p:embed/>
                    <p:pic>
                      <p:nvPicPr>
                        <p:cNvPr id="0" name="Picture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51588" y="5157788"/>
                          <a:ext cx="833437"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组合 25"/>
          <p:cNvGrpSpPr/>
          <p:nvPr/>
        </p:nvGrpSpPr>
        <p:grpSpPr>
          <a:xfrm>
            <a:off x="755576" y="5847655"/>
            <a:ext cx="6624736" cy="461665"/>
            <a:chOff x="755576" y="5733256"/>
            <a:chExt cx="6624736" cy="461665"/>
          </a:xfrm>
        </p:grpSpPr>
        <p:sp>
          <p:nvSpPr>
            <p:cNvPr id="23" name="Text Box 2"/>
            <p:cNvSpPr txBox="1">
              <a:spLocks noChangeArrowheads="1"/>
            </p:cNvSpPr>
            <p:nvPr/>
          </p:nvSpPr>
          <p:spPr bwMode="auto">
            <a:xfrm>
              <a:off x="755576" y="5733256"/>
              <a:ext cx="66247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所以，当             ，        时，满足指标要求</a:t>
              </a:r>
              <a:endParaRPr lang="zh-CN" altLang="en-US" sz="24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4" name="Object 9"/>
            <p:cNvGraphicFramePr>
              <a:graphicFrameLocks noChangeAspect="1"/>
            </p:cNvGraphicFramePr>
            <p:nvPr/>
          </p:nvGraphicFramePr>
          <p:xfrm>
            <a:off x="2123728" y="5733256"/>
            <a:ext cx="935038" cy="423862"/>
          </p:xfrm>
          <a:graphic>
            <a:graphicData uri="http://schemas.openxmlformats.org/presentationml/2006/ole">
              <mc:AlternateContent xmlns:mc="http://schemas.openxmlformats.org/markup-compatibility/2006">
                <mc:Choice xmlns:v="urn:schemas-microsoft-com:vml" Requires="v">
                  <p:oleObj spid="_x0000_s237964" name="Equation" r:id="rId21" imgW="469900" imgH="190500" progId="Equation.DSMT4">
                    <p:embed/>
                  </p:oleObj>
                </mc:Choice>
                <mc:Fallback>
                  <p:oleObj name="Equation" r:id="rId21" imgW="469900" imgH="190500" progId="Equation.DSMT4">
                    <p:embed/>
                    <p:pic>
                      <p:nvPicPr>
                        <p:cNvPr id="0"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3728" y="5733256"/>
                          <a:ext cx="935038"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9"/>
            <p:cNvGraphicFramePr>
              <a:graphicFrameLocks noChangeAspect="1"/>
            </p:cNvGraphicFramePr>
            <p:nvPr/>
          </p:nvGraphicFramePr>
          <p:xfrm>
            <a:off x="3166258" y="5733256"/>
            <a:ext cx="757670" cy="423862"/>
          </p:xfrm>
          <a:graphic>
            <a:graphicData uri="http://schemas.openxmlformats.org/presentationml/2006/ole">
              <mc:AlternateContent xmlns:mc="http://schemas.openxmlformats.org/markup-compatibility/2006">
                <mc:Choice xmlns:v="urn:schemas-microsoft-com:vml" Requires="v">
                  <p:oleObj spid="_x0000_s237965" name="Equation" r:id="rId22" imgW="419100" imgH="190500" progId="Equation.DSMT4">
                    <p:embed/>
                  </p:oleObj>
                </mc:Choice>
                <mc:Fallback>
                  <p:oleObj name="Equation" r:id="rId22" imgW="419100" imgH="190500" progId="Equation.DSMT4">
                    <p:embed/>
                    <p:pic>
                      <p:nvPicPr>
                        <p:cNvPr id="0" name="Picture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66258" y="5733256"/>
                          <a:ext cx="757670"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7"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EB163FD0-9935-4C92-A040-46AAA6B4B842}" type="slidenum">
              <a:rPr lang="en-US" altLang="zh-CN" sz="1400"/>
            </a:fld>
            <a:endParaRPr lang="en-US" altLang="zh-CN" sz="1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237574"/>
                                        </p:tgtEl>
                                        <p:attrNameLst>
                                          <p:attrName>style.visibility</p:attrName>
                                        </p:attrNameLst>
                                      </p:cBhvr>
                                      <p:to>
                                        <p:strVal val="visible"/>
                                      </p:to>
                                    </p:set>
                                    <p:animEffect transition="in" filter="blinds(horizontal)">
                                      <p:cBhvr>
                                        <p:cTn id="23" dur="500"/>
                                        <p:tgtEl>
                                          <p:spTgt spid="23757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par>
                                <p:cTn id="34" presetID="3" presetClass="entr" presetSubtype="10" fill="hold" nodeType="withEffect">
                                  <p:stCondLst>
                                    <p:cond delay="0"/>
                                  </p:stCondLst>
                                  <p:childTnLst>
                                    <p:set>
                                      <p:cBhvr>
                                        <p:cTn id="35" dur="1" fill="hold">
                                          <p:stCondLst>
                                            <p:cond delay="0"/>
                                          </p:stCondLst>
                                        </p:cTn>
                                        <p:tgtEl>
                                          <p:spTgt spid="237578"/>
                                        </p:tgtEl>
                                        <p:attrNameLst>
                                          <p:attrName>style.visibility</p:attrName>
                                        </p:attrNameLst>
                                      </p:cBhvr>
                                      <p:to>
                                        <p:strVal val="visible"/>
                                      </p:to>
                                    </p:set>
                                    <p:animEffect transition="in" filter="blinds(horizontal)">
                                      <p:cBhvr>
                                        <p:cTn id="36" dur="500"/>
                                        <p:tgtEl>
                                          <p:spTgt spid="237578"/>
                                        </p:tgtEl>
                                      </p:cBhvr>
                                    </p:animEffect>
                                  </p:childTnLst>
                                </p:cTn>
                              </p:par>
                              <p:par>
                                <p:cTn id="37" presetID="3" presetClass="entr" presetSubtype="1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blinds(horizontal)">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1" grpId="0" autoUpdateAnimBg="0"/>
      <p:bldP spid="1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FDD4FBBA-2D41-4E4B-89A7-1F0521CA7A01}" type="slidenum">
              <a:rPr lang="en-US" altLang="zh-CN" sz="1800">
                <a:latin typeface="Times New Roman" panose="02020603050405020304" pitchFamily="18" charset="0"/>
              </a:rPr>
            </a:fld>
            <a:endParaRPr lang="en-US" altLang="zh-CN" sz="1800">
              <a:latin typeface="Times New Roman" panose="02020603050405020304" pitchFamily="18" charset="0"/>
            </a:endParaRPr>
          </a:p>
        </p:txBody>
      </p:sp>
      <p:sp>
        <p:nvSpPr>
          <p:cNvPr id="17411" name="Text Box 2"/>
          <p:cNvSpPr txBox="1">
            <a:spLocks noChangeArrowheads="1"/>
          </p:cNvSpPr>
          <p:nvPr/>
        </p:nvSpPr>
        <p:spPr bwMode="auto">
          <a:xfrm>
            <a:off x="323850" y="115888"/>
            <a:ext cx="784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defRPr/>
            </a:pPr>
            <a:r>
              <a:rPr lang="en-US" altLang="zh-CN" sz="2800" b="1" dirty="0">
                <a:solidFill>
                  <a:schemeClr val="tx2"/>
                </a:solidFill>
                <a:latin typeface="Times New Roman" panose="02020603050405020304" pitchFamily="18" charset="0"/>
                <a:ea typeface="+mn-ea"/>
                <a:cs typeface="Times New Roman" panose="02020603050405020304" pitchFamily="18" charset="0"/>
              </a:rPr>
              <a:t>b. </a:t>
            </a:r>
            <a:r>
              <a:rPr lang="zh-CN" altLang="en-US" sz="2800" b="1" dirty="0">
                <a:solidFill>
                  <a:schemeClr val="tx2"/>
                </a:solidFill>
                <a:latin typeface="Tahoma" panose="020B0604030504040204" pitchFamily="34" charset="0"/>
              </a:rPr>
              <a:t>比例</a:t>
            </a:r>
            <a:r>
              <a:rPr lang="en-US" altLang="zh-CN" sz="2800" b="1" dirty="0">
                <a:solidFill>
                  <a:schemeClr val="tx2"/>
                </a:solidFill>
                <a:latin typeface="Tahoma" panose="020B0604030504040204" pitchFamily="34" charset="0"/>
              </a:rPr>
              <a:t>-</a:t>
            </a:r>
            <a:r>
              <a:rPr lang="zh-CN" altLang="en-US" sz="2800" b="1" dirty="0">
                <a:solidFill>
                  <a:schemeClr val="tx2"/>
                </a:solidFill>
                <a:latin typeface="Tahoma" panose="020B0604030504040204" pitchFamily="34" charset="0"/>
              </a:rPr>
              <a:t>积分</a:t>
            </a:r>
            <a:r>
              <a:rPr lang="en-US" altLang="zh-CN" sz="2800" dirty="0">
                <a:solidFill>
                  <a:schemeClr val="tx2"/>
                </a:solidFill>
                <a:latin typeface="Times New Roman" panose="02020603050405020304" pitchFamily="18" charset="0"/>
                <a:cs typeface="Times New Roman" panose="02020603050405020304" pitchFamily="18" charset="0"/>
              </a:rPr>
              <a:t>(</a:t>
            </a:r>
            <a:r>
              <a:rPr lang="en-US" altLang="zh-CN" sz="2800" b="1" dirty="0">
                <a:solidFill>
                  <a:schemeClr val="tx2"/>
                </a:solidFill>
                <a:latin typeface="Times New Roman" panose="02020603050405020304" pitchFamily="18" charset="0"/>
                <a:cs typeface="Times New Roman" panose="02020603050405020304" pitchFamily="18" charset="0"/>
              </a:rPr>
              <a:t>PI</a:t>
            </a:r>
            <a:r>
              <a:rPr lang="en-US" altLang="zh-CN" sz="2800" dirty="0">
                <a:solidFill>
                  <a:schemeClr val="tx2"/>
                </a:solidFill>
                <a:latin typeface="Times New Roman" panose="02020603050405020304" pitchFamily="18" charset="0"/>
                <a:cs typeface="Times New Roman" panose="02020603050405020304" pitchFamily="18" charset="0"/>
              </a:rPr>
              <a:t>)</a:t>
            </a:r>
            <a:r>
              <a:rPr lang="zh-CN" altLang="en-US" sz="2800" b="1" dirty="0">
                <a:solidFill>
                  <a:schemeClr val="tx2"/>
                </a:solidFill>
                <a:latin typeface="Tahoma" panose="020B0604030504040204" pitchFamily="34" charset="0"/>
              </a:rPr>
              <a:t>调节器  </a:t>
            </a:r>
            <a:r>
              <a:rPr lang="en-US" altLang="zh-CN" sz="2800" dirty="0">
                <a:solidFill>
                  <a:schemeClr val="tx2"/>
                </a:solidFill>
                <a:latin typeface="Times New Roman" panose="02020603050405020304" pitchFamily="18" charset="0"/>
                <a:cs typeface="Times New Roman" panose="02020603050405020304" pitchFamily="18" charset="0"/>
              </a:rPr>
              <a:t>(</a:t>
            </a:r>
            <a:r>
              <a:rPr lang="en-US" altLang="zh-CN" sz="2800" b="1" dirty="0">
                <a:solidFill>
                  <a:schemeClr val="tx2"/>
                </a:solidFill>
                <a:latin typeface="Times New Roman" panose="02020603050405020304" pitchFamily="18" charset="0"/>
                <a:cs typeface="Times New Roman" panose="02020603050405020304" pitchFamily="18" charset="0"/>
              </a:rPr>
              <a:t>PI</a:t>
            </a:r>
            <a:r>
              <a:rPr lang="en-US" altLang="zh-CN" sz="2800" dirty="0">
                <a:solidFill>
                  <a:schemeClr val="tx2"/>
                </a:solidFill>
                <a:latin typeface="Times New Roman" panose="02020603050405020304" pitchFamily="18" charset="0"/>
                <a:cs typeface="Times New Roman" panose="02020603050405020304" pitchFamily="18" charset="0"/>
              </a:rPr>
              <a:t>-regulator)</a:t>
            </a:r>
            <a:endParaRPr lang="zh-CN" altLang="en-US" sz="2800" dirty="0">
              <a:solidFill>
                <a:schemeClr val="tx2"/>
              </a:solidFill>
              <a:latin typeface="Times New Roman" panose="02020603050405020304" pitchFamily="18" charset="0"/>
              <a:cs typeface="Times New Roman" panose="02020603050405020304" pitchFamily="18" charset="0"/>
            </a:endParaRPr>
          </a:p>
        </p:txBody>
      </p:sp>
      <p:sp>
        <p:nvSpPr>
          <p:cNvPr id="17413" name="Text Box 4"/>
          <p:cNvSpPr txBox="1">
            <a:spLocks noChangeArrowheads="1"/>
          </p:cNvSpPr>
          <p:nvPr/>
        </p:nvSpPr>
        <p:spPr bwMode="auto">
          <a:xfrm>
            <a:off x="3022600" y="4237038"/>
            <a:ext cx="3203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6.11  PI</a:t>
            </a:r>
            <a:r>
              <a:rPr lang="zh-CN" altLang="en-US" sz="2400" b="1" dirty="0">
                <a:solidFill>
                  <a:schemeClr val="tx2"/>
                </a:solidFill>
                <a:latin typeface="Times New Roman" panose="02020603050405020304" pitchFamily="18" charset="0"/>
              </a:rPr>
              <a:t>调节器</a:t>
            </a:r>
            <a:endParaRPr lang="zh-CN" altLang="en-US" sz="2400" b="1" dirty="0">
              <a:solidFill>
                <a:schemeClr val="tx2"/>
              </a:solidFill>
              <a:latin typeface="Times New Roman" panose="02020603050405020304" pitchFamily="18" charset="0"/>
            </a:endParaRPr>
          </a:p>
        </p:txBody>
      </p:sp>
      <p:sp>
        <p:nvSpPr>
          <p:cNvPr id="17416" name="Text Box 9"/>
          <p:cNvSpPr txBox="1">
            <a:spLocks noChangeArrowheads="1"/>
          </p:cNvSpPr>
          <p:nvPr/>
        </p:nvSpPr>
        <p:spPr bwMode="auto">
          <a:xfrm>
            <a:off x="130175" y="4699000"/>
            <a:ext cx="87852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50000"/>
              </a:spcBef>
              <a:buClrTx/>
              <a:buSzTx/>
              <a:buFont typeface="Arial" panose="020B0604020202020204" pitchFamily="34" charset="0"/>
              <a:buNone/>
            </a:pPr>
            <a:r>
              <a:rPr lang="en-US" altLang="zh-CN" sz="2800" b="1" i="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PI</a:t>
            </a:r>
            <a:r>
              <a:rPr lang="zh-CN" altLang="en-US" sz="2800" b="1" dirty="0">
                <a:solidFill>
                  <a:schemeClr val="tx2"/>
                </a:solidFill>
                <a:latin typeface="Times New Roman" panose="02020603050405020304" pitchFamily="18" charset="0"/>
              </a:rPr>
              <a:t>控制使系统增加一个位于原点的开环极点，同时增加一个位于</a:t>
            </a:r>
            <a:r>
              <a:rPr lang="en-US" altLang="zh-CN" sz="2800" b="1" i="1" dirty="0">
                <a:solidFill>
                  <a:schemeClr val="tx2"/>
                </a:solidFill>
                <a:latin typeface="Times New Roman" panose="02020603050405020304" pitchFamily="18" charset="0"/>
              </a:rPr>
              <a:t>S</a:t>
            </a:r>
            <a:r>
              <a:rPr lang="zh-CN" altLang="en-US" sz="2800" b="1" dirty="0">
                <a:solidFill>
                  <a:schemeClr val="tx2"/>
                </a:solidFill>
                <a:latin typeface="Times New Roman" panose="02020603050405020304" pitchFamily="18" charset="0"/>
              </a:rPr>
              <a:t>左半平面的开环零点              。</a:t>
            </a:r>
            <a:endParaRPr lang="en-US" altLang="zh-CN" sz="2800" b="1" dirty="0">
              <a:solidFill>
                <a:schemeClr val="tx2"/>
              </a:solidFill>
              <a:latin typeface="Times New Roman" panose="02020603050405020304" pitchFamily="18" charset="0"/>
            </a:endParaRPr>
          </a:p>
          <a:p>
            <a:pPr algn="just" eaLnBrk="1" hangingPunct="1">
              <a:lnSpc>
                <a:spcPct val="125000"/>
              </a:lnSpc>
              <a:spcBef>
                <a:spcPts val="600"/>
              </a:spcBef>
              <a:buClrTx/>
              <a:buSzTx/>
              <a:buFont typeface="Arial" panose="020B0604020202020204" pitchFamily="34" charset="0"/>
              <a:buNone/>
            </a:pPr>
            <a:r>
              <a:rPr lang="en-US" altLang="zh-CN" sz="2800" b="1" i="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PI</a:t>
            </a:r>
            <a:r>
              <a:rPr lang="zh-CN" altLang="en-US" sz="2800" b="1" dirty="0">
                <a:solidFill>
                  <a:schemeClr val="tx2"/>
                </a:solidFill>
                <a:latin typeface="Times New Roman" panose="02020603050405020304" pitchFamily="18" charset="0"/>
              </a:rPr>
              <a:t>调节器主要用来改善稳态性能。</a:t>
            </a:r>
            <a:endParaRPr lang="zh-CN" altLang="en-US" sz="2800" b="1" dirty="0">
              <a:solidFill>
                <a:schemeClr val="tx2"/>
              </a:solidFill>
              <a:latin typeface="Times New Roman" panose="02020603050405020304" pitchFamily="18" charset="0"/>
            </a:endParaRPr>
          </a:p>
        </p:txBody>
      </p:sp>
      <p:graphicFrame>
        <p:nvGraphicFramePr>
          <p:cNvPr id="17417" name="Object 9"/>
          <p:cNvGraphicFramePr>
            <a:graphicFrameLocks noChangeAspect="1"/>
          </p:cNvGraphicFramePr>
          <p:nvPr/>
        </p:nvGraphicFramePr>
        <p:xfrm>
          <a:off x="5802883" y="5157192"/>
          <a:ext cx="1073373" cy="945062"/>
        </p:xfrm>
        <a:graphic>
          <a:graphicData uri="http://schemas.openxmlformats.org/presentationml/2006/ole">
            <mc:AlternateContent xmlns:mc="http://schemas.openxmlformats.org/markup-compatibility/2006">
              <mc:Choice xmlns:v="urn:schemas-microsoft-com:vml" Requires="v">
                <p:oleObj spid="_x0000_s77105" name="Equation" r:id="rId1" imgW="508000" imgH="393700" progId="Equation.DSMT4">
                  <p:embed/>
                </p:oleObj>
              </mc:Choice>
              <mc:Fallback>
                <p:oleObj name="Equation" r:id="rId1" imgW="508000" imgH="393700" progId="Equation.DSMT4">
                  <p:embed/>
                  <p:pic>
                    <p:nvPicPr>
                      <p:cNvPr id="0" name="Picture 1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883" y="5157192"/>
                        <a:ext cx="1073373" cy="945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p:cNvGrpSpPr/>
          <p:nvPr/>
        </p:nvGrpSpPr>
        <p:grpSpPr bwMode="auto">
          <a:xfrm>
            <a:off x="1411288" y="2754313"/>
            <a:ext cx="5743575" cy="1470025"/>
            <a:chOff x="1420524" y="2473061"/>
            <a:chExt cx="5743764" cy="1469939"/>
          </a:xfrm>
        </p:grpSpPr>
        <p:grpSp>
          <p:nvGrpSpPr>
            <p:cNvPr id="76812" name="Group 18"/>
            <p:cNvGrpSpPr/>
            <p:nvPr/>
          </p:nvGrpSpPr>
          <p:grpSpPr bwMode="auto">
            <a:xfrm>
              <a:off x="1420524" y="2473061"/>
              <a:ext cx="5743764" cy="1469939"/>
              <a:chOff x="1392" y="2448"/>
              <a:chExt cx="3422" cy="814"/>
            </a:xfrm>
          </p:grpSpPr>
          <p:sp>
            <p:nvSpPr>
              <p:cNvPr id="14" name="Line 19"/>
              <p:cNvSpPr>
                <a:spLocks noChangeShapeType="1"/>
              </p:cNvSpPr>
              <p:nvPr/>
            </p:nvSpPr>
            <p:spPr bwMode="auto">
              <a:xfrm>
                <a:off x="1392" y="2736"/>
                <a:ext cx="624"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5" name="AutoShape 20"/>
              <p:cNvSpPr>
                <a:spLocks noChangeArrowheads="1"/>
              </p:cNvSpPr>
              <p:nvPr/>
            </p:nvSpPr>
            <p:spPr bwMode="auto">
              <a:xfrm>
                <a:off x="2016" y="2640"/>
                <a:ext cx="183" cy="187"/>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6" name="Line 21"/>
              <p:cNvSpPr>
                <a:spLocks noChangeShapeType="1"/>
              </p:cNvSpPr>
              <p:nvPr/>
            </p:nvSpPr>
            <p:spPr bwMode="auto">
              <a:xfrm>
                <a:off x="2208" y="2736"/>
                <a:ext cx="576"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7" name="Rectangle 22"/>
              <p:cNvSpPr>
                <a:spLocks noChangeArrowheads="1"/>
              </p:cNvSpPr>
              <p:nvPr/>
            </p:nvSpPr>
            <p:spPr bwMode="auto">
              <a:xfrm>
                <a:off x="2784" y="2496"/>
                <a:ext cx="912" cy="480"/>
              </a:xfrm>
              <a:prstGeom prst="rect">
                <a:avLst/>
              </a:prstGeom>
              <a:noFill/>
              <a:ln w="2540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8" name="Line 23"/>
              <p:cNvSpPr>
                <a:spLocks noChangeShapeType="1"/>
              </p:cNvSpPr>
              <p:nvPr/>
            </p:nvSpPr>
            <p:spPr bwMode="auto">
              <a:xfrm flipV="1">
                <a:off x="3696" y="2733"/>
                <a:ext cx="1118" cy="4"/>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9" name="Text Box 24"/>
              <p:cNvSpPr txBox="1">
                <a:spLocks noChangeArrowheads="1"/>
              </p:cNvSpPr>
              <p:nvPr/>
            </p:nvSpPr>
            <p:spPr bwMode="auto">
              <a:xfrm>
                <a:off x="2256" y="2448"/>
                <a:ext cx="43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E</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0" name="Line 26"/>
              <p:cNvSpPr>
                <a:spLocks noChangeShapeType="1"/>
              </p:cNvSpPr>
              <p:nvPr/>
            </p:nvSpPr>
            <p:spPr bwMode="auto">
              <a:xfrm flipV="1">
                <a:off x="2112" y="2832"/>
                <a:ext cx="0" cy="43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21" name="Text Box 27"/>
              <p:cNvSpPr txBox="1">
                <a:spLocks noChangeArrowheads="1"/>
              </p:cNvSpPr>
              <p:nvPr/>
            </p:nvSpPr>
            <p:spPr bwMode="auto">
              <a:xfrm>
                <a:off x="1440" y="2448"/>
                <a:ext cx="428"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R</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2" name="Text Box 28"/>
              <p:cNvSpPr txBox="1">
                <a:spLocks noChangeArrowheads="1"/>
              </p:cNvSpPr>
              <p:nvPr/>
            </p:nvSpPr>
            <p:spPr bwMode="auto">
              <a:xfrm>
                <a:off x="2160" y="3006"/>
                <a:ext cx="43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3" name="Text Box 29"/>
              <p:cNvSpPr txBox="1">
                <a:spLocks noChangeArrowheads="1"/>
              </p:cNvSpPr>
              <p:nvPr/>
            </p:nvSpPr>
            <p:spPr bwMode="auto">
              <a:xfrm>
                <a:off x="2160" y="2784"/>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400" kern="0">
                    <a:solidFill>
                      <a:sysClr val="windowText" lastClr="000000"/>
                    </a:solidFill>
                    <a:latin typeface="Times New Roman" panose="02020603050405020304" pitchFamily="18" charset="0"/>
                    <a:cs typeface="Times New Roman" panose="02020603050405020304" pitchFamily="18" charset="0"/>
                  </a:rPr>
                  <a:t>-</a:t>
                </a:r>
                <a:endParaRPr lang="zh-CN" altLang="en-US" sz="2400" kern="0">
                  <a:solidFill>
                    <a:sysClr val="windowText" lastClr="000000"/>
                  </a:solidFill>
                  <a:latin typeface="Times New Roman" panose="02020603050405020304" pitchFamily="18" charset="0"/>
                  <a:cs typeface="Times New Roman" panose="02020603050405020304" pitchFamily="18" charset="0"/>
                </a:endParaRPr>
              </a:p>
            </p:txBody>
          </p:sp>
          <p:sp>
            <p:nvSpPr>
              <p:cNvPr id="28" name="Text Box 28"/>
              <p:cNvSpPr txBox="1">
                <a:spLocks noChangeArrowheads="1"/>
              </p:cNvSpPr>
              <p:nvPr/>
            </p:nvSpPr>
            <p:spPr bwMode="auto">
              <a:xfrm>
                <a:off x="3858" y="2448"/>
                <a:ext cx="43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U</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pSp>
        <p:graphicFrame>
          <p:nvGraphicFramePr>
            <p:cNvPr id="76813" name="Object 30"/>
            <p:cNvGraphicFramePr>
              <a:graphicFrameLocks noChangeAspect="1"/>
            </p:cNvGraphicFramePr>
            <p:nvPr/>
          </p:nvGraphicFramePr>
          <p:xfrm>
            <a:off x="4070148" y="2663550"/>
            <a:ext cx="962057" cy="657187"/>
          </p:xfrm>
          <a:graphic>
            <a:graphicData uri="http://schemas.openxmlformats.org/presentationml/2006/ole">
              <mc:AlternateContent xmlns:mc="http://schemas.openxmlformats.org/markup-compatibility/2006">
                <mc:Choice xmlns:v="urn:schemas-microsoft-com:vml" Requires="v">
                  <p:oleObj spid="_x0000_s77106" name="Equation" r:id="rId3" imgW="520700" imgH="355600" progId="Equation.DSMT4">
                    <p:embed/>
                  </p:oleObj>
                </mc:Choice>
                <mc:Fallback>
                  <p:oleObj name="Equation" r:id="rId3" imgW="520700" imgH="355600" progId="Equation.DSMT4">
                    <p:embed/>
                    <p:pic>
                      <p:nvPicPr>
                        <p:cNvPr id="0" name="Picture 1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148" y="2663550"/>
                          <a:ext cx="962057" cy="6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组合 2"/>
          <p:cNvGrpSpPr/>
          <p:nvPr/>
        </p:nvGrpSpPr>
        <p:grpSpPr bwMode="auto">
          <a:xfrm>
            <a:off x="236538" y="709613"/>
            <a:ext cx="8567737" cy="1811337"/>
            <a:chOff x="236538" y="709613"/>
            <a:chExt cx="8567738" cy="1811337"/>
          </a:xfrm>
        </p:grpSpPr>
        <p:sp>
          <p:nvSpPr>
            <p:cNvPr id="76809" name="Text Box 3"/>
            <p:cNvSpPr txBox="1">
              <a:spLocks noChangeArrowheads="1"/>
            </p:cNvSpPr>
            <p:nvPr/>
          </p:nvSpPr>
          <p:spPr bwMode="auto">
            <a:xfrm>
              <a:off x="236538" y="709613"/>
              <a:ext cx="8567738"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       具有比例</a:t>
              </a:r>
              <a:r>
                <a:rPr lang="en-US" altLang="zh-CN" sz="2800" b="1">
                  <a:solidFill>
                    <a:schemeClr val="tx2"/>
                  </a:solidFill>
                  <a:latin typeface="Times New Roman" panose="02020603050405020304" pitchFamily="18" charset="0"/>
                </a:rPr>
                <a:t>-</a:t>
              </a:r>
              <a:r>
                <a:rPr lang="zh-CN" altLang="en-US" sz="2800" b="1">
                  <a:solidFill>
                    <a:schemeClr val="tx2"/>
                  </a:solidFill>
                  <a:latin typeface="Times New Roman" panose="02020603050405020304" pitchFamily="18" charset="0"/>
                </a:rPr>
                <a:t>积分控制规律的控制器称为</a:t>
              </a:r>
              <a:r>
                <a:rPr lang="en-US" altLang="zh-CN" sz="2800" b="1">
                  <a:solidFill>
                    <a:schemeClr val="tx2"/>
                  </a:solidFill>
                  <a:latin typeface="Times New Roman" panose="02020603050405020304" pitchFamily="18" charset="0"/>
                </a:rPr>
                <a:t>PI</a:t>
              </a:r>
              <a:r>
                <a:rPr lang="zh-CN" altLang="en-US" sz="2800" b="1">
                  <a:solidFill>
                    <a:schemeClr val="tx2"/>
                  </a:solidFill>
                  <a:latin typeface="Times New Roman" panose="02020603050405020304" pitchFamily="18" charset="0"/>
                </a:rPr>
                <a:t>调节器，如图所示，输入输出关系为：</a:t>
              </a:r>
              <a:endParaRPr lang="en-US" altLang="zh-CN" sz="2800" b="1">
                <a:solidFill>
                  <a:schemeClr val="tx2"/>
                </a:solidFill>
                <a:latin typeface="Times New Roman" panose="02020603050405020304" pitchFamily="18" charset="0"/>
              </a:endParaRPr>
            </a:p>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传递函数为：</a:t>
              </a:r>
              <a:endParaRPr lang="zh-CN" altLang="en-US" sz="2800" b="1">
                <a:solidFill>
                  <a:schemeClr val="tx2"/>
                </a:solidFill>
                <a:latin typeface="Times New Roman" panose="02020603050405020304" pitchFamily="18" charset="0"/>
              </a:endParaRPr>
            </a:p>
          </p:txBody>
        </p:sp>
        <p:graphicFrame>
          <p:nvGraphicFramePr>
            <p:cNvPr id="76810" name="Object 6"/>
            <p:cNvGraphicFramePr>
              <a:graphicFrameLocks noChangeAspect="1"/>
            </p:cNvGraphicFramePr>
            <p:nvPr/>
          </p:nvGraphicFramePr>
          <p:xfrm>
            <a:off x="4900614" y="1136650"/>
            <a:ext cx="3521075" cy="731838"/>
          </p:xfrm>
          <a:graphic>
            <a:graphicData uri="http://schemas.openxmlformats.org/presentationml/2006/ole">
              <mc:AlternateContent xmlns:mc="http://schemas.openxmlformats.org/markup-compatibility/2006">
                <mc:Choice xmlns:v="urn:schemas-microsoft-com:vml" Requires="v">
                  <p:oleObj spid="_x0000_s77107" name="Equation" r:id="rId5" imgW="1384300" imgH="279400" progId="Equation.DSMT4">
                    <p:embed/>
                  </p:oleObj>
                </mc:Choice>
                <mc:Fallback>
                  <p:oleObj name="Equation" r:id="rId5" imgW="1384300" imgH="279400" progId="Equation.DSMT4">
                    <p:embed/>
                    <p:pic>
                      <p:nvPicPr>
                        <p:cNvPr id="0" name="Picture 1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0614" y="1136650"/>
                          <a:ext cx="3521075"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11" name="对象 2"/>
            <p:cNvGraphicFramePr>
              <a:graphicFrameLocks noChangeAspect="1"/>
            </p:cNvGraphicFramePr>
            <p:nvPr/>
          </p:nvGraphicFramePr>
          <p:xfrm>
            <a:off x="2305645" y="1653740"/>
            <a:ext cx="5002660" cy="867210"/>
          </p:xfrm>
          <a:graphic>
            <a:graphicData uri="http://schemas.openxmlformats.org/presentationml/2006/ole">
              <mc:AlternateContent xmlns:mc="http://schemas.openxmlformats.org/markup-compatibility/2006">
                <mc:Choice xmlns:v="urn:schemas-microsoft-com:vml" Requires="v">
                  <p:oleObj spid="_x0000_s77108" name="Equation" r:id="rId7" imgW="2705100" imgH="393700" progId="Equation.DSMT4">
                    <p:embed/>
                  </p:oleObj>
                </mc:Choice>
                <mc:Fallback>
                  <p:oleObj name="Equation" r:id="rId7" imgW="2705100" imgH="393700" progId="Equation.DSMT4">
                    <p:embed/>
                    <p:pic>
                      <p:nvPicPr>
                        <p:cNvPr id="0" name="Picture 1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5645" y="1653740"/>
                          <a:ext cx="5002660" cy="867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p:cTn id="7" dur="500" fill="hold"/>
                                        <p:tgtEl>
                                          <p:spTgt spid="17411"/>
                                        </p:tgtEl>
                                        <p:attrNameLst>
                                          <p:attrName>ppt_w</p:attrName>
                                        </p:attrNameLst>
                                      </p:cBhvr>
                                      <p:tavLst>
                                        <p:tav tm="0">
                                          <p:val>
                                            <p:fltVal val="0"/>
                                          </p:val>
                                        </p:tav>
                                        <p:tav tm="100000">
                                          <p:val>
                                            <p:strVal val="#ppt_w"/>
                                          </p:val>
                                        </p:tav>
                                      </p:tavLst>
                                    </p:anim>
                                    <p:anim calcmode="lin" valueType="num">
                                      <p:cBhvr>
                                        <p:cTn id="8" dur="500" fill="hold"/>
                                        <p:tgtEl>
                                          <p:spTgt spid="17411"/>
                                        </p:tgtEl>
                                        <p:attrNameLst>
                                          <p:attrName>ppt_h</p:attrName>
                                        </p:attrNameLst>
                                      </p:cBhvr>
                                      <p:tavLst>
                                        <p:tav tm="0">
                                          <p:val>
                                            <p:fltVal val="0"/>
                                          </p:val>
                                        </p:tav>
                                        <p:tav tm="100000">
                                          <p:val>
                                            <p:strVal val="#ppt_h"/>
                                          </p:val>
                                        </p:tav>
                                      </p:tavLst>
                                    </p:anim>
                                    <p:animEffect transition="in" filter="fade">
                                      <p:cBhvr>
                                        <p:cTn id="9" dur="500"/>
                                        <p:tgtEl>
                                          <p:spTgt spid="174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413"/>
                                        </p:tgtEl>
                                        <p:attrNameLst>
                                          <p:attrName>style.visibility</p:attrName>
                                        </p:attrNameLst>
                                      </p:cBhvr>
                                      <p:to>
                                        <p:strVal val="visible"/>
                                      </p:to>
                                    </p:set>
                                    <p:anim calcmode="lin" valueType="num">
                                      <p:cBhvr additive="base">
                                        <p:cTn id="21" dur="500" fill="hold"/>
                                        <p:tgtEl>
                                          <p:spTgt spid="17413"/>
                                        </p:tgtEl>
                                        <p:attrNameLst>
                                          <p:attrName>ppt_x</p:attrName>
                                        </p:attrNameLst>
                                      </p:cBhvr>
                                      <p:tavLst>
                                        <p:tav tm="0">
                                          <p:val>
                                            <p:strVal val="#ppt_x"/>
                                          </p:val>
                                        </p:tav>
                                        <p:tav tm="100000">
                                          <p:val>
                                            <p:strVal val="#ppt_x"/>
                                          </p:val>
                                        </p:tav>
                                      </p:tavLst>
                                    </p:anim>
                                    <p:anim calcmode="lin" valueType="num">
                                      <p:cBhvr additive="base">
                                        <p:cTn id="22" dur="500" fill="hold"/>
                                        <p:tgtEl>
                                          <p:spTgt spid="174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7417"/>
                                        </p:tgtEl>
                                        <p:attrNameLst>
                                          <p:attrName>style.visibility</p:attrName>
                                        </p:attrNameLst>
                                      </p:cBhvr>
                                      <p:to>
                                        <p:strVal val="visible"/>
                                      </p:to>
                                    </p:set>
                                    <p:animEffect transition="in" filter="box(in)">
                                      <p:cBhvr>
                                        <p:cTn id="31" dur="500"/>
                                        <p:tgtEl>
                                          <p:spTgt spid="17417"/>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7416"/>
                                        </p:tgtEl>
                                        <p:attrNameLst>
                                          <p:attrName>style.visibility</p:attrName>
                                        </p:attrNameLst>
                                      </p:cBhvr>
                                      <p:to>
                                        <p:strVal val="visible"/>
                                      </p:to>
                                    </p:set>
                                    <p:animEffect transition="in" filter="box(in)">
                                      <p:cBhvr>
                                        <p:cTn id="34" dur="500"/>
                                        <p:tgtEl>
                                          <p:spTgt spid="1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P spid="17413" grpId="0"/>
      <p:bldP spid="1741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8FBDF936-A3FE-4959-A59D-25D080010D83}" type="slidenum">
              <a:rPr lang="en-US" altLang="zh-CN" sz="1400"/>
            </a:fld>
            <a:endParaRPr lang="en-US" altLang="zh-CN" sz="1400"/>
          </a:p>
        </p:txBody>
      </p:sp>
      <p:sp>
        <p:nvSpPr>
          <p:cNvPr id="77827" name="Rectangle 2"/>
          <p:cNvSpPr>
            <a:spLocks noChangeArrowheads="1"/>
          </p:cNvSpPr>
          <p:nvPr/>
        </p:nvSpPr>
        <p:spPr bwMode="auto">
          <a:xfrm>
            <a:off x="4367213" y="2957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77828" name="Rectangle 4"/>
          <p:cNvSpPr>
            <a:spLocks noChangeArrowheads="1"/>
          </p:cNvSpPr>
          <p:nvPr/>
        </p:nvSpPr>
        <p:spPr bwMode="auto">
          <a:xfrm>
            <a:off x="107950" y="549275"/>
            <a:ext cx="8532813"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50000"/>
              </a:spcBef>
              <a:buClrTx/>
              <a:buSzTx/>
              <a:buFont typeface="Arial" panose="020B0604020202020204" pitchFamily="34" charset="0"/>
              <a:buNone/>
            </a:pPr>
            <a:r>
              <a:rPr lang="zh-CN" altLang="en-US" sz="2800" b="1" dirty="0">
                <a:solidFill>
                  <a:schemeClr val="tx2"/>
                </a:solidFill>
                <a:latin typeface="宋体" panose="02010600030101010101" pitchFamily="2" charset="-122"/>
              </a:rPr>
              <a:t>例</a:t>
            </a:r>
            <a:r>
              <a:rPr lang="en-US" altLang="zh-CN" sz="2800" b="1" dirty="0">
                <a:solidFill>
                  <a:schemeClr val="tx2"/>
                </a:solidFill>
                <a:latin typeface="Times New Roman" panose="02020603050405020304" pitchFamily="18" charset="0"/>
                <a:cs typeface="Times New Roman" panose="02020603050405020304" pitchFamily="18" charset="0"/>
              </a:rPr>
              <a:t>6.3</a:t>
            </a:r>
            <a:r>
              <a:rPr lang="en-US" altLang="zh-CN" sz="2800" b="1" dirty="0">
                <a:solidFill>
                  <a:schemeClr val="tx2"/>
                </a:solidFill>
                <a:latin typeface="宋体" panose="02010600030101010101" pitchFamily="2" charset="-122"/>
              </a:rPr>
              <a:t> </a:t>
            </a:r>
            <a:r>
              <a:rPr lang="zh-CN" altLang="en-US" sz="2800" b="1" dirty="0">
                <a:solidFill>
                  <a:schemeClr val="tx2"/>
                </a:solidFill>
                <a:latin typeface="宋体" panose="02010600030101010101" pitchFamily="2" charset="-122"/>
              </a:rPr>
              <a:t>设单位反馈系统的开环传递函为     </a:t>
            </a:r>
            <a:r>
              <a:rPr lang="zh-CN" altLang="en-US" sz="2800" b="1" dirty="0">
                <a:solidFill>
                  <a:schemeClr val="tx2"/>
                </a:solidFill>
                <a:latin typeface="宋体" panose="02010600030101010101" pitchFamily="2" charset="-122"/>
                <a:cs typeface="Times New Roman" panose="02020603050405020304" pitchFamily="18" charset="0"/>
              </a:rPr>
              <a:t>      </a:t>
            </a:r>
            <a:r>
              <a:rPr lang="zh-CN" altLang="en-US" sz="2800" b="1" dirty="0">
                <a:solidFill>
                  <a:schemeClr val="tx2"/>
                </a:solidFill>
                <a:latin typeface="宋体" panose="02010600030101010101" pitchFamily="2" charset="-122"/>
              </a:rPr>
              <a:t>，为改善系统的性能，在前向通道中加入</a:t>
            </a:r>
            <a:r>
              <a:rPr lang="en-US" altLang="zh-CN" sz="2800" b="1" dirty="0">
                <a:solidFill>
                  <a:schemeClr val="tx2"/>
                </a:solidFill>
                <a:latin typeface="Times New Roman" panose="02020603050405020304" pitchFamily="18" charset="0"/>
              </a:rPr>
              <a:t>PI</a:t>
            </a:r>
            <a:r>
              <a:rPr lang="zh-CN" altLang="en-US" sz="2800" b="1" dirty="0">
                <a:solidFill>
                  <a:schemeClr val="tx2"/>
                </a:solidFill>
                <a:latin typeface="Times New Roman" panose="02020603050405020304" pitchFamily="18" charset="0"/>
              </a:rPr>
              <a:t>调节</a:t>
            </a:r>
            <a:r>
              <a:rPr lang="zh-CN" altLang="en-US" sz="2800" b="1" dirty="0">
                <a:solidFill>
                  <a:schemeClr val="tx2"/>
                </a:solidFill>
                <a:latin typeface="宋体" panose="02010600030101010101" pitchFamily="2" charset="-122"/>
              </a:rPr>
              <a:t>器，如下图所示。试分析</a:t>
            </a:r>
            <a:r>
              <a:rPr lang="en-US" altLang="zh-CN" sz="2800" b="1" dirty="0">
                <a:solidFill>
                  <a:schemeClr val="tx2"/>
                </a:solidFill>
                <a:latin typeface="Times New Roman" panose="02020603050405020304" pitchFamily="18" charset="0"/>
              </a:rPr>
              <a:t>PI</a:t>
            </a:r>
            <a:r>
              <a:rPr lang="zh-CN" altLang="en-US" sz="2800" b="1" dirty="0">
                <a:solidFill>
                  <a:schemeClr val="tx2"/>
                </a:solidFill>
                <a:latin typeface="Times New Roman" panose="02020603050405020304" pitchFamily="18" charset="0"/>
              </a:rPr>
              <a:t>调节</a:t>
            </a:r>
            <a:r>
              <a:rPr lang="zh-CN" altLang="en-US" sz="2800" b="1" dirty="0">
                <a:solidFill>
                  <a:schemeClr val="tx2"/>
                </a:solidFill>
                <a:latin typeface="宋体" panose="02010600030101010101" pitchFamily="2" charset="-122"/>
              </a:rPr>
              <a:t>器在改善系统性能方面起的作用。</a:t>
            </a:r>
            <a:r>
              <a:rPr lang="zh-CN" altLang="en-US" sz="2800" dirty="0">
                <a:latin typeface="Times New Roman" panose="02020603050405020304" pitchFamily="18" charset="0"/>
                <a:ea typeface="幼圆" panose="02010509060101010101" pitchFamily="49" charset="-122"/>
              </a:rPr>
              <a:t>               </a:t>
            </a:r>
            <a:endParaRPr lang="zh-CN" altLang="en-US" sz="2800" dirty="0">
              <a:latin typeface="Times New Roman" panose="02020603050405020304" pitchFamily="18" charset="0"/>
              <a:ea typeface="幼圆" panose="02010509060101010101" pitchFamily="49" charset="-122"/>
            </a:endParaRPr>
          </a:p>
        </p:txBody>
      </p:sp>
      <p:graphicFrame>
        <p:nvGraphicFramePr>
          <p:cNvPr id="77829" name="Object 5"/>
          <p:cNvGraphicFramePr>
            <a:graphicFrameLocks noChangeAspect="1"/>
          </p:cNvGraphicFramePr>
          <p:nvPr/>
        </p:nvGraphicFramePr>
        <p:xfrm>
          <a:off x="6295218" y="516398"/>
          <a:ext cx="1665313" cy="709678"/>
        </p:xfrm>
        <a:graphic>
          <a:graphicData uri="http://schemas.openxmlformats.org/presentationml/2006/ole">
            <mc:AlternateContent xmlns:mc="http://schemas.openxmlformats.org/markup-compatibility/2006">
              <mc:Choice xmlns:v="urn:schemas-microsoft-com:vml" Requires="v">
                <p:oleObj spid="_x0000_s78060" name="Equation" r:id="rId1" imgW="1435100" imgH="520700" progId="Equation.DSMT4">
                  <p:embed/>
                </p:oleObj>
              </mc:Choice>
              <mc:Fallback>
                <p:oleObj name="Equation" r:id="rId1" imgW="1435100" imgH="520700" progId="Equation.DSMT4">
                  <p:embed/>
                  <p:pic>
                    <p:nvPicPr>
                      <p:cNvPr id="0" name="Picture 1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5218" y="516398"/>
                        <a:ext cx="1665313" cy="709678"/>
                      </a:xfrm>
                      <a:prstGeom prst="rect">
                        <a:avLst/>
                      </a:prstGeom>
                      <a:noFill/>
                    </p:spPr>
                  </p:pic>
                </p:oleObj>
              </mc:Fallback>
            </mc:AlternateContent>
          </a:graphicData>
        </a:graphic>
      </p:graphicFrame>
      <p:sp>
        <p:nvSpPr>
          <p:cNvPr id="18438" name="Text Box 6"/>
          <p:cNvSpPr txBox="1">
            <a:spLocks noChangeArrowheads="1"/>
          </p:cNvSpPr>
          <p:nvPr/>
        </p:nvSpPr>
        <p:spPr bwMode="auto">
          <a:xfrm>
            <a:off x="2771775" y="5373688"/>
            <a:ext cx="432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6.12 </a:t>
            </a:r>
            <a:r>
              <a:rPr lang="zh-CN" altLang="en-US" sz="2400" b="1" dirty="0">
                <a:solidFill>
                  <a:schemeClr val="tx2"/>
                </a:solidFill>
                <a:latin typeface="Times New Roman" panose="02020603050405020304" pitchFamily="18" charset="0"/>
              </a:rPr>
              <a:t>比例</a:t>
            </a:r>
            <a:r>
              <a:rPr lang="en-US" altLang="zh-CN" sz="2400" b="1" dirty="0">
                <a:solidFill>
                  <a:schemeClr val="tx2"/>
                </a:solidFill>
                <a:latin typeface="Times New Roman" panose="02020603050405020304" pitchFamily="18" charset="0"/>
              </a:rPr>
              <a:t>-</a:t>
            </a:r>
            <a:r>
              <a:rPr lang="zh-CN" altLang="en-US" sz="2400" b="1" dirty="0">
                <a:solidFill>
                  <a:schemeClr val="tx2"/>
                </a:solidFill>
                <a:latin typeface="Times New Roman" panose="02020603050405020304" pitchFamily="18" charset="0"/>
              </a:rPr>
              <a:t>积分控制系统</a:t>
            </a:r>
            <a:endParaRPr lang="zh-CN" altLang="en-US" sz="2400" b="1" dirty="0">
              <a:solidFill>
                <a:schemeClr val="tx2"/>
              </a:solidFill>
              <a:latin typeface="Times New Roman" panose="02020603050405020304" pitchFamily="18" charset="0"/>
            </a:endParaRPr>
          </a:p>
        </p:txBody>
      </p:sp>
      <p:grpSp>
        <p:nvGrpSpPr>
          <p:cNvPr id="2" name="组合 1"/>
          <p:cNvGrpSpPr/>
          <p:nvPr/>
        </p:nvGrpSpPr>
        <p:grpSpPr bwMode="auto">
          <a:xfrm>
            <a:off x="1381125" y="2935288"/>
            <a:ext cx="6656388" cy="2206625"/>
            <a:chOff x="1381342" y="2935404"/>
            <a:chExt cx="6656388" cy="2206625"/>
          </a:xfrm>
        </p:grpSpPr>
        <p:sp>
          <p:nvSpPr>
            <p:cNvPr id="12" name="Line 19"/>
            <p:cNvSpPr>
              <a:spLocks noChangeShapeType="1"/>
            </p:cNvSpPr>
            <p:nvPr/>
          </p:nvSpPr>
          <p:spPr bwMode="auto">
            <a:xfrm>
              <a:off x="1381342" y="3456104"/>
              <a:ext cx="1047750" cy="0"/>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3" name="AutoShape 20"/>
            <p:cNvSpPr>
              <a:spLocks noChangeArrowheads="1"/>
            </p:cNvSpPr>
            <p:nvPr/>
          </p:nvSpPr>
          <p:spPr bwMode="auto">
            <a:xfrm>
              <a:off x="2429092" y="3281479"/>
              <a:ext cx="306388" cy="338137"/>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4" name="Line 21"/>
            <p:cNvSpPr>
              <a:spLocks noChangeShapeType="1"/>
            </p:cNvSpPr>
            <p:nvPr/>
          </p:nvSpPr>
          <p:spPr bwMode="auto">
            <a:xfrm>
              <a:off x="2751355" y="3456104"/>
              <a:ext cx="966787" cy="0"/>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5" name="Rectangle 22"/>
            <p:cNvSpPr>
              <a:spLocks noChangeArrowheads="1"/>
            </p:cNvSpPr>
            <p:nvPr/>
          </p:nvSpPr>
          <p:spPr bwMode="auto">
            <a:xfrm>
              <a:off x="3718142" y="3022716"/>
              <a:ext cx="1530350" cy="866775"/>
            </a:xfrm>
            <a:prstGeom prst="rect">
              <a:avLst/>
            </a:prstGeom>
            <a:noFill/>
            <a:ln w="2540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6" name="Line 23"/>
            <p:cNvSpPr>
              <a:spLocks noChangeShapeType="1"/>
            </p:cNvSpPr>
            <p:nvPr/>
          </p:nvSpPr>
          <p:spPr bwMode="auto">
            <a:xfrm flipV="1">
              <a:off x="6847105" y="3456104"/>
              <a:ext cx="1190625" cy="0"/>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7" name="Text Box 24"/>
            <p:cNvSpPr txBox="1">
              <a:spLocks noChangeArrowheads="1"/>
            </p:cNvSpPr>
            <p:nvPr/>
          </p:nvSpPr>
          <p:spPr bwMode="auto">
            <a:xfrm>
              <a:off x="2832317" y="2935404"/>
              <a:ext cx="72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E</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8" name="Line 26"/>
            <p:cNvSpPr>
              <a:spLocks noChangeShapeType="1"/>
            </p:cNvSpPr>
            <p:nvPr/>
          </p:nvSpPr>
          <p:spPr bwMode="auto">
            <a:xfrm flipV="1">
              <a:off x="2581492" y="3629141"/>
              <a:ext cx="7938" cy="1512888"/>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9" name="Text Box 27"/>
            <p:cNvSpPr txBox="1">
              <a:spLocks noChangeArrowheads="1"/>
            </p:cNvSpPr>
            <p:nvPr/>
          </p:nvSpPr>
          <p:spPr bwMode="auto">
            <a:xfrm>
              <a:off x="1462305" y="2935404"/>
              <a:ext cx="725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R</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0" name="Text Box 28"/>
            <p:cNvSpPr txBox="1">
              <a:spLocks noChangeArrowheads="1"/>
            </p:cNvSpPr>
            <p:nvPr/>
          </p:nvSpPr>
          <p:spPr bwMode="auto">
            <a:xfrm>
              <a:off x="2670392" y="4062529"/>
              <a:ext cx="72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1" name="Text Box 29"/>
            <p:cNvSpPr txBox="1">
              <a:spLocks noChangeArrowheads="1"/>
            </p:cNvSpPr>
            <p:nvPr/>
          </p:nvSpPr>
          <p:spPr bwMode="auto">
            <a:xfrm>
              <a:off x="2670392" y="3541829"/>
              <a:ext cx="322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400" i="1" kern="0">
                  <a:solidFill>
                    <a:sysClr val="windowText" lastClr="000000"/>
                  </a:solidFill>
                  <a:latin typeface="Times New Roman" panose="02020603050405020304" pitchFamily="18" charset="0"/>
                  <a:cs typeface="Times New Roman" panose="02020603050405020304" pitchFamily="18" charset="0"/>
                </a:rPr>
                <a:t>-</a:t>
              </a:r>
              <a:endParaRPr lang="zh-CN" altLang="en-US" sz="2400" i="1" kern="0">
                <a:solidFill>
                  <a:sysClr val="windowText" lastClr="000000"/>
                </a:solidFill>
                <a:latin typeface="Times New Roman" panose="02020603050405020304" pitchFamily="18" charset="0"/>
                <a:cs typeface="Times New Roman" panose="02020603050405020304" pitchFamily="18" charset="0"/>
              </a:endParaRPr>
            </a:p>
          </p:txBody>
        </p:sp>
        <p:graphicFrame>
          <p:nvGraphicFramePr>
            <p:cNvPr id="77843" name="Object 30"/>
            <p:cNvGraphicFramePr>
              <a:graphicFrameLocks noChangeAspect="1"/>
            </p:cNvGraphicFramePr>
            <p:nvPr/>
          </p:nvGraphicFramePr>
          <p:xfrm>
            <a:off x="5932532" y="3045555"/>
            <a:ext cx="943478" cy="799947"/>
          </p:xfrm>
          <a:graphic>
            <a:graphicData uri="http://schemas.openxmlformats.org/presentationml/2006/ole">
              <mc:AlternateContent xmlns:mc="http://schemas.openxmlformats.org/markup-compatibility/2006">
                <mc:Choice xmlns:v="urn:schemas-microsoft-com:vml" Requires="v">
                  <p:oleObj spid="_x0000_s78061" name="Equation" r:id="rId3" imgW="482600" imgH="381000" progId="Equation.DSMT4">
                    <p:embed/>
                  </p:oleObj>
                </mc:Choice>
                <mc:Fallback>
                  <p:oleObj name="Equation" r:id="rId3" imgW="482600" imgH="381000" progId="Equation.DSMT4">
                    <p:embed/>
                    <p:pic>
                      <p:nvPicPr>
                        <p:cNvPr id="0" name="Picture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532" y="3045555"/>
                          <a:ext cx="943478" cy="7999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Line 23"/>
            <p:cNvSpPr>
              <a:spLocks noChangeShapeType="1"/>
            </p:cNvSpPr>
            <p:nvPr/>
          </p:nvSpPr>
          <p:spPr bwMode="auto">
            <a:xfrm>
              <a:off x="5248492" y="3446579"/>
              <a:ext cx="669925" cy="9525"/>
            </a:xfrm>
            <a:prstGeom prst="line">
              <a:avLst/>
            </a:prstGeom>
            <a:noFill/>
            <a:ln w="254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4" name="Line 21"/>
            <p:cNvSpPr>
              <a:spLocks noChangeShapeType="1"/>
            </p:cNvSpPr>
            <p:nvPr/>
          </p:nvSpPr>
          <p:spPr bwMode="auto">
            <a:xfrm>
              <a:off x="2589430" y="5142029"/>
              <a:ext cx="4538662" cy="0"/>
            </a:xfrm>
            <a:prstGeom prst="line">
              <a:avLst/>
            </a:prstGeom>
            <a:noFill/>
            <a:ln w="25400" cap="sq">
              <a:solidFill>
                <a:srgbClr val="000000"/>
              </a:solidFill>
              <a:miter lim="800000"/>
              <a:headEnd type="none"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5" name="Line 26"/>
            <p:cNvSpPr>
              <a:spLocks noChangeShapeType="1"/>
            </p:cNvSpPr>
            <p:nvPr/>
          </p:nvSpPr>
          <p:spPr bwMode="auto">
            <a:xfrm flipV="1">
              <a:off x="7116980" y="3451341"/>
              <a:ext cx="11112" cy="1690688"/>
            </a:xfrm>
            <a:prstGeom prst="line">
              <a:avLst/>
            </a:prstGeom>
            <a:noFill/>
            <a:ln w="25400" cap="sq">
              <a:solidFill>
                <a:srgbClr val="000000"/>
              </a:solidFill>
              <a:miter lim="800000"/>
              <a:headEnd type="none"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6" name="Text Box 28"/>
            <p:cNvSpPr txBox="1">
              <a:spLocks noChangeArrowheads="1"/>
            </p:cNvSpPr>
            <p:nvPr/>
          </p:nvSpPr>
          <p:spPr bwMode="auto">
            <a:xfrm>
              <a:off x="6847105" y="2951279"/>
              <a:ext cx="725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aphicFrame>
          <p:nvGraphicFramePr>
            <p:cNvPr id="77848" name="Object 30"/>
            <p:cNvGraphicFramePr>
              <a:graphicFrameLocks noChangeAspect="1"/>
            </p:cNvGraphicFramePr>
            <p:nvPr/>
          </p:nvGraphicFramePr>
          <p:xfrm>
            <a:off x="3849158" y="3061217"/>
            <a:ext cx="1190260" cy="799947"/>
          </p:xfrm>
          <a:graphic>
            <a:graphicData uri="http://schemas.openxmlformats.org/presentationml/2006/ole">
              <mc:AlternateContent xmlns:mc="http://schemas.openxmlformats.org/markup-compatibility/2006">
                <mc:Choice xmlns:v="urn:schemas-microsoft-com:vml" Requires="v">
                  <p:oleObj spid="_x0000_s78062" name="Equation" r:id="rId5" imgW="609600" imgH="381000" progId="Equation.DSMT4">
                    <p:embed/>
                  </p:oleObj>
                </mc:Choice>
                <mc:Fallback>
                  <p:oleObj name="Equation" r:id="rId5" imgW="609600" imgH="381000" progId="Equation.DSMT4">
                    <p:embed/>
                    <p:pic>
                      <p:nvPicPr>
                        <p:cNvPr id="0" name="Picture 1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9158" y="3061217"/>
                          <a:ext cx="1190260" cy="7999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28"/>
            <p:cNvSpPr txBox="1">
              <a:spLocks noChangeArrowheads="1"/>
            </p:cNvSpPr>
            <p:nvPr/>
          </p:nvSpPr>
          <p:spPr bwMode="auto">
            <a:xfrm>
              <a:off x="5248492" y="2935404"/>
              <a:ext cx="72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M</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pSp>
      <p:sp>
        <p:nvSpPr>
          <p:cNvPr id="10" name="Rectangle 22"/>
          <p:cNvSpPr>
            <a:spLocks noChangeArrowheads="1"/>
          </p:cNvSpPr>
          <p:nvPr/>
        </p:nvSpPr>
        <p:spPr bwMode="auto">
          <a:xfrm>
            <a:off x="5918200" y="3011488"/>
            <a:ext cx="949325" cy="866775"/>
          </a:xfrm>
          <a:prstGeom prst="rect">
            <a:avLst/>
          </a:prstGeom>
          <a:noFill/>
          <a:ln w="2540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fade">
                                      <p:cBhvr>
                                        <p:cTn id="7" dur="500"/>
                                        <p:tgtEl>
                                          <p:spTgt spid="1843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C5D14480-FD7F-44AB-8937-3943251FFC1A}" type="slidenum">
              <a:rPr lang="en-US" altLang="zh-CN" sz="1400"/>
            </a:fld>
            <a:endParaRPr lang="en-US" altLang="zh-CN" sz="1400"/>
          </a:p>
        </p:txBody>
      </p:sp>
      <p:grpSp>
        <p:nvGrpSpPr>
          <p:cNvPr id="19459" name="Group 3"/>
          <p:cNvGrpSpPr/>
          <p:nvPr/>
        </p:nvGrpSpPr>
        <p:grpSpPr bwMode="auto">
          <a:xfrm>
            <a:off x="87313" y="446088"/>
            <a:ext cx="8664575" cy="2903537"/>
            <a:chOff x="0" y="-74"/>
            <a:chExt cx="5319" cy="1829"/>
          </a:xfrm>
        </p:grpSpPr>
        <p:sp>
          <p:nvSpPr>
            <p:cNvPr id="78856" name="Text Box 3"/>
            <p:cNvSpPr txBox="1">
              <a:spLocks noChangeArrowheads="1"/>
            </p:cNvSpPr>
            <p:nvPr/>
          </p:nvSpPr>
          <p:spPr bwMode="auto">
            <a:xfrm>
              <a:off x="0" y="0"/>
              <a:ext cx="5216" cy="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 typeface="Arial" panose="020B0604020202020204" pitchFamily="34" charset="0"/>
                <a:buNone/>
              </a:pPr>
              <a:r>
                <a:rPr lang="zh-CN" altLang="en-US" sz="2800" b="1">
                  <a:solidFill>
                    <a:schemeClr val="tx2"/>
                  </a:solidFill>
                  <a:latin typeface="Tahoma" panose="020B0604030504040204" pitchFamily="34" charset="0"/>
                </a:rPr>
                <a:t>解：加入</a:t>
              </a:r>
              <a:r>
                <a:rPr lang="en-US" altLang="zh-CN" sz="2800" b="1">
                  <a:solidFill>
                    <a:schemeClr val="tx2"/>
                  </a:solidFill>
                  <a:latin typeface="Times New Roman" panose="02020603050405020304" pitchFamily="18" charset="0"/>
                </a:rPr>
                <a:t>PI</a:t>
              </a:r>
              <a:r>
                <a:rPr lang="zh-CN" altLang="en-US" sz="2800" b="1">
                  <a:solidFill>
                    <a:schemeClr val="tx2"/>
                  </a:solidFill>
                  <a:latin typeface="Tahoma" panose="020B0604030504040204" pitchFamily="34" charset="0"/>
                </a:rPr>
                <a:t>调节器后，系统的开环传递函数为</a:t>
              </a:r>
              <a:endParaRPr lang="en-US" altLang="zh-CN" sz="2800" b="1">
                <a:solidFill>
                  <a:schemeClr val="tx2"/>
                </a:solidFill>
                <a:latin typeface="Tahoma" panose="020B0604030504040204" pitchFamily="34" charset="0"/>
              </a:endParaRPr>
            </a:p>
            <a:p>
              <a:pPr eaLnBrk="1" hangingPunct="1">
                <a:lnSpc>
                  <a:spcPct val="125000"/>
                </a:lnSpc>
                <a:spcBef>
                  <a:spcPct val="0"/>
                </a:spcBef>
                <a:buClrTx/>
                <a:buSzTx/>
                <a:buFont typeface="Arial" panose="020B0604020202020204" pitchFamily="34" charset="0"/>
                <a:buNone/>
              </a:pPr>
              <a:r>
                <a:rPr lang="zh-CN" altLang="en-US" sz="2800" b="1">
                  <a:solidFill>
                    <a:schemeClr val="tx2"/>
                  </a:solidFill>
                  <a:latin typeface="Tahoma" panose="020B0604030504040204" pitchFamily="34" charset="0"/>
                </a:rPr>
                <a:t>对于斜坡函数输入信号</a:t>
              </a:r>
              <a:r>
                <a:rPr lang="en-US" altLang="zh-CN" sz="2800" i="1">
                  <a:solidFill>
                    <a:schemeClr val="tx2"/>
                  </a:solidFill>
                  <a:latin typeface="Times New Roman" panose="02020603050405020304" pitchFamily="18" charset="0"/>
                </a:rPr>
                <a:t>r</a:t>
              </a:r>
              <a:r>
                <a:rPr lang="en-US" altLang="zh-CN" sz="2800">
                  <a:solidFill>
                    <a:schemeClr val="tx2"/>
                  </a:solidFill>
                  <a:latin typeface="Times New Roman" panose="02020603050405020304" pitchFamily="18" charset="0"/>
                </a:rPr>
                <a:t>(</a:t>
              </a:r>
              <a:r>
                <a:rPr lang="en-US" altLang="zh-CN" sz="2800" i="1">
                  <a:solidFill>
                    <a:schemeClr val="tx2"/>
                  </a:solidFill>
                  <a:latin typeface="Times New Roman" panose="02020603050405020304" pitchFamily="18" charset="0"/>
                </a:rPr>
                <a:t>t</a:t>
              </a:r>
              <a:r>
                <a:rPr lang="en-US" altLang="zh-CN" sz="2800">
                  <a:solidFill>
                    <a:schemeClr val="tx2"/>
                  </a:solidFill>
                  <a:latin typeface="Times New Roman" panose="02020603050405020304" pitchFamily="18" charset="0"/>
                </a:rPr>
                <a:t>)</a:t>
              </a:r>
              <a:r>
                <a:rPr lang="en-US" altLang="zh-CN" sz="2800">
                  <a:solidFill>
                    <a:schemeClr val="tx2"/>
                  </a:solidFill>
                  <a:latin typeface="Tahoma" panose="020B0604030504040204" pitchFamily="34" charset="0"/>
                </a:rPr>
                <a:t>=</a:t>
              </a:r>
              <a:r>
                <a:rPr lang="en-US" altLang="zh-CN" sz="2800" b="1">
                  <a:solidFill>
                    <a:schemeClr val="tx2"/>
                  </a:solidFill>
                  <a:latin typeface="Tahoma" panose="020B0604030504040204" pitchFamily="34" charset="0"/>
                </a:rPr>
                <a:t>    </a:t>
              </a:r>
              <a:r>
                <a:rPr lang="zh-CN" altLang="en-US" sz="2800" b="1">
                  <a:solidFill>
                    <a:schemeClr val="tx2"/>
                  </a:solidFill>
                  <a:latin typeface="Tahoma" panose="020B0604030504040204" pitchFamily="34" charset="0"/>
                </a:rPr>
                <a:t>，原系统的稳态误差为        ，加入</a:t>
              </a:r>
              <a:r>
                <a:rPr lang="en-US" altLang="zh-CN" sz="2800" b="1">
                  <a:solidFill>
                    <a:schemeClr val="tx2"/>
                  </a:solidFill>
                  <a:latin typeface="Times New Roman" panose="02020603050405020304" pitchFamily="18" charset="0"/>
                </a:rPr>
                <a:t>PI</a:t>
              </a:r>
              <a:r>
                <a:rPr lang="zh-CN" altLang="en-US" sz="2800" b="1">
                  <a:solidFill>
                    <a:schemeClr val="tx2"/>
                  </a:solidFill>
                  <a:latin typeface="Tahoma" panose="020B0604030504040204" pitchFamily="34" charset="0"/>
                </a:rPr>
                <a:t>调节器后，稳态误差为零。可见，</a:t>
              </a:r>
              <a:r>
                <a:rPr lang="en-US" altLang="zh-CN" sz="2800" b="1">
                  <a:solidFill>
                    <a:schemeClr val="tx2"/>
                  </a:solidFill>
                  <a:latin typeface="Times New Roman" panose="02020603050405020304" pitchFamily="18" charset="0"/>
                </a:rPr>
                <a:t>PI</a:t>
              </a:r>
              <a:r>
                <a:rPr lang="zh-CN" altLang="en-US" sz="2800" b="1">
                  <a:solidFill>
                    <a:schemeClr val="tx2"/>
                  </a:solidFill>
                  <a:latin typeface="Tahoma" panose="020B0604030504040204" pitchFamily="34" charset="0"/>
                </a:rPr>
                <a:t>调节器提高了系统的控制精度，改善了系统的稳态性能。</a:t>
              </a:r>
              <a:endParaRPr lang="zh-CN" altLang="en-US" sz="2800">
                <a:solidFill>
                  <a:schemeClr val="tx2"/>
                </a:solidFill>
                <a:latin typeface="Tahoma" panose="020B0604030504040204" pitchFamily="34" charset="0"/>
              </a:endParaRPr>
            </a:p>
          </p:txBody>
        </p:sp>
        <p:graphicFrame>
          <p:nvGraphicFramePr>
            <p:cNvPr id="78857" name="Object 5"/>
            <p:cNvGraphicFramePr>
              <a:graphicFrameLocks noChangeAspect="1"/>
            </p:cNvGraphicFramePr>
            <p:nvPr/>
          </p:nvGraphicFramePr>
          <p:xfrm>
            <a:off x="4477" y="-74"/>
            <a:ext cx="842" cy="518"/>
          </p:xfrm>
          <a:graphic>
            <a:graphicData uri="http://schemas.openxmlformats.org/presentationml/2006/ole">
              <mc:AlternateContent xmlns:mc="http://schemas.openxmlformats.org/markup-compatibility/2006">
                <mc:Choice xmlns:v="urn:schemas-microsoft-com:vml" Requires="v">
                  <p:oleObj spid="_x0000_s79195" name="Equation" r:id="rId1" imgW="876300" imgH="393700" progId="Equation.DSMT4">
                    <p:embed/>
                  </p:oleObj>
                </mc:Choice>
                <mc:Fallback>
                  <p:oleObj name="Equation" r:id="rId1" imgW="876300" imgH="393700" progId="Equation.DSMT4">
                    <p:embed/>
                    <p:pic>
                      <p:nvPicPr>
                        <p:cNvPr id="0" name="Picture 1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 y="-74"/>
                          <a:ext cx="842" cy="5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8" name="Object 6"/>
            <p:cNvGraphicFramePr>
              <a:graphicFrameLocks noChangeAspect="1"/>
            </p:cNvGraphicFramePr>
            <p:nvPr/>
          </p:nvGraphicFramePr>
          <p:xfrm>
            <a:off x="278" y="716"/>
            <a:ext cx="459" cy="318"/>
          </p:xfrm>
          <a:graphic>
            <a:graphicData uri="http://schemas.openxmlformats.org/presentationml/2006/ole">
              <mc:AlternateContent xmlns:mc="http://schemas.openxmlformats.org/markup-compatibility/2006">
                <mc:Choice xmlns:v="urn:schemas-microsoft-com:vml" Requires="v">
                  <p:oleObj spid="_x0000_s79196" name="Equation" r:id="rId3" imgW="342900" imgH="127000" progId="Equation.DSMT4">
                    <p:embed/>
                  </p:oleObj>
                </mc:Choice>
                <mc:Fallback>
                  <p:oleObj name="Equation" r:id="rId3" imgW="342900" imgH="127000" progId="Equation.DSMT4">
                    <p:embed/>
                    <p:pic>
                      <p:nvPicPr>
                        <p:cNvPr id="0" name="Picture 1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 y="716"/>
                          <a:ext cx="459"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9" name="Object 7"/>
            <p:cNvGraphicFramePr>
              <a:graphicFrameLocks noChangeAspect="1"/>
            </p:cNvGraphicFramePr>
            <p:nvPr/>
          </p:nvGraphicFramePr>
          <p:xfrm>
            <a:off x="2709" y="415"/>
            <a:ext cx="266" cy="256"/>
          </p:xfrm>
          <a:graphic>
            <a:graphicData uri="http://schemas.openxmlformats.org/presentationml/2006/ole">
              <mc:AlternateContent xmlns:mc="http://schemas.openxmlformats.org/markup-compatibility/2006">
                <mc:Choice xmlns:v="urn:schemas-microsoft-com:vml" Requires="v">
                  <p:oleObj spid="_x0000_s79197" name="Equation" r:id="rId5" imgW="114300" imgH="76200" progId="Equation.DSMT4">
                    <p:embed/>
                  </p:oleObj>
                </mc:Choice>
                <mc:Fallback>
                  <p:oleObj name="Equation" r:id="rId5" imgW="114300" imgH="76200" progId="Equation.DSMT4">
                    <p:embed/>
                    <p:pic>
                      <p:nvPicPr>
                        <p:cNvPr id="0" name="Picture 1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 y="415"/>
                          <a:ext cx="266"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464" name="Group 8"/>
          <p:cNvGrpSpPr/>
          <p:nvPr/>
        </p:nvGrpSpPr>
        <p:grpSpPr bwMode="auto">
          <a:xfrm>
            <a:off x="755650" y="3716338"/>
            <a:ext cx="7705725" cy="1816100"/>
            <a:chOff x="0" y="0"/>
            <a:chExt cx="4854" cy="1144"/>
          </a:xfrm>
        </p:grpSpPr>
        <p:sp>
          <p:nvSpPr>
            <p:cNvPr id="78853" name="Text Box 8"/>
            <p:cNvSpPr txBox="1">
              <a:spLocks noChangeArrowheads="1"/>
            </p:cNvSpPr>
            <p:nvPr/>
          </p:nvSpPr>
          <p:spPr bwMode="auto">
            <a:xfrm>
              <a:off x="0" y="0"/>
              <a:ext cx="4854"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ahoma" panose="020B0604030504040204" pitchFamily="34" charset="0"/>
                </a:rPr>
                <a:t>事实上，采用</a:t>
              </a:r>
              <a:r>
                <a:rPr lang="en-US" altLang="zh-CN" sz="2800" b="1">
                  <a:solidFill>
                    <a:schemeClr val="tx2"/>
                  </a:solidFill>
                  <a:latin typeface="Times New Roman" panose="02020603050405020304" pitchFamily="18" charset="0"/>
                </a:rPr>
                <a:t>PI</a:t>
              </a:r>
              <a:r>
                <a:rPr lang="zh-CN" altLang="en-US" sz="2800" b="1">
                  <a:solidFill>
                    <a:schemeClr val="tx2"/>
                  </a:solidFill>
                  <a:latin typeface="Tahoma" panose="020B0604030504040204" pitchFamily="34" charset="0"/>
                </a:rPr>
                <a:t>控制后，系统的特征方程为：</a:t>
              </a:r>
              <a:endParaRPr lang="zh-CN" altLang="en-US" sz="2800" b="1">
                <a:solidFill>
                  <a:schemeClr val="tx2"/>
                </a:solidFill>
                <a:latin typeface="Tahoma" panose="020B0604030504040204" pitchFamily="34" charset="0"/>
              </a:endParaRPr>
            </a:p>
            <a:p>
              <a:pPr eaLnBrk="1" hangingPunct="1">
                <a:spcBef>
                  <a:spcPct val="50000"/>
                </a:spcBef>
                <a:buClrTx/>
                <a:buSzTx/>
                <a:buFont typeface="Arial" panose="020B0604020202020204" pitchFamily="34" charset="0"/>
                <a:buNone/>
              </a:pPr>
              <a:endParaRPr lang="zh-CN" altLang="en-US" sz="2800">
                <a:solidFill>
                  <a:schemeClr val="tx2"/>
                </a:solidFill>
                <a:latin typeface="Times New Roman" panose="02020603050405020304" pitchFamily="18" charset="0"/>
              </a:endParaRPr>
            </a:p>
            <a:p>
              <a:pPr eaLnBrk="1" hangingPunct="1">
                <a:spcBef>
                  <a:spcPct val="50000"/>
                </a:spcBef>
                <a:buClrTx/>
                <a:buSzTx/>
                <a:buFont typeface="Arial" panose="020B0604020202020204" pitchFamily="34" charset="0"/>
                <a:buNone/>
              </a:pPr>
              <a:r>
                <a:rPr lang="zh-CN" altLang="en-US" sz="2800" b="1">
                  <a:solidFill>
                    <a:schemeClr val="tx2"/>
                  </a:solidFill>
                  <a:latin typeface="Tahoma" panose="020B0604030504040204" pitchFamily="34" charset="0"/>
                </a:rPr>
                <a:t>满足	      ，就可满足系统稳定的条件。</a:t>
              </a:r>
              <a:endParaRPr lang="zh-CN" altLang="en-US" sz="2800">
                <a:latin typeface="Tahoma" panose="020B0604030504040204" pitchFamily="34" charset="0"/>
              </a:endParaRPr>
            </a:p>
          </p:txBody>
        </p:sp>
        <p:graphicFrame>
          <p:nvGraphicFramePr>
            <p:cNvPr id="78854" name="Object 10"/>
            <p:cNvGraphicFramePr>
              <a:graphicFrameLocks noChangeAspect="1"/>
            </p:cNvGraphicFramePr>
            <p:nvPr/>
          </p:nvGraphicFramePr>
          <p:xfrm>
            <a:off x="953" y="399"/>
            <a:ext cx="2795" cy="345"/>
          </p:xfrm>
          <a:graphic>
            <a:graphicData uri="http://schemas.openxmlformats.org/presentationml/2006/ole">
              <mc:AlternateContent xmlns:mc="http://schemas.openxmlformats.org/markup-compatibility/2006">
                <mc:Choice xmlns:v="urn:schemas-microsoft-com:vml" Requires="v">
                  <p:oleObj spid="_x0000_s79198" name="Equation" r:id="rId7" imgW="2222500" imgH="165100" progId="Equation.DSMT4">
                    <p:embed/>
                  </p:oleObj>
                </mc:Choice>
                <mc:Fallback>
                  <p:oleObj name="Equation" r:id="rId7" imgW="2222500" imgH="165100" progId="Equation.DSMT4">
                    <p:embed/>
                    <p:pic>
                      <p:nvPicPr>
                        <p:cNvPr id="0" name="Picture 1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 y="399"/>
                          <a:ext cx="2795" cy="3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5" name="Object 11"/>
            <p:cNvGraphicFramePr>
              <a:graphicFrameLocks noChangeAspect="1"/>
            </p:cNvGraphicFramePr>
            <p:nvPr/>
          </p:nvGraphicFramePr>
          <p:xfrm>
            <a:off x="544" y="852"/>
            <a:ext cx="447" cy="281"/>
          </p:xfrm>
          <a:graphic>
            <a:graphicData uri="http://schemas.openxmlformats.org/presentationml/2006/ole">
              <mc:AlternateContent xmlns:mc="http://schemas.openxmlformats.org/markup-compatibility/2006">
                <mc:Choice xmlns:v="urn:schemas-microsoft-com:vml" Requires="v">
                  <p:oleObj spid="_x0000_s79199" name="Equation" r:id="rId9" imgW="342900" imgH="127000" progId="Equation.DSMT4">
                    <p:embed/>
                  </p:oleObj>
                </mc:Choice>
                <mc:Fallback>
                  <p:oleObj name="Equation" r:id="rId9" imgW="342900" imgH="127000" progId="Equation.DSMT4">
                    <p:embed/>
                    <p:pic>
                      <p:nvPicPr>
                        <p:cNvPr id="0" name="Picture 1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 y="852"/>
                          <a:ext cx="447" cy="2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p:cTn id="7" dur="1000" fill="hold"/>
                                        <p:tgtEl>
                                          <p:spTgt spid="19459"/>
                                        </p:tgtEl>
                                        <p:attrNameLst>
                                          <p:attrName>ppt_w</p:attrName>
                                        </p:attrNameLst>
                                      </p:cBhvr>
                                      <p:tavLst>
                                        <p:tav tm="0">
                                          <p:val>
                                            <p:strVal val="#ppt_w*0.70"/>
                                          </p:val>
                                        </p:tav>
                                        <p:tav tm="100000">
                                          <p:val>
                                            <p:strVal val="#ppt_w"/>
                                          </p:val>
                                        </p:tav>
                                      </p:tavLst>
                                    </p:anim>
                                    <p:anim calcmode="lin" valueType="num">
                                      <p:cBhvr>
                                        <p:cTn id="8" dur="1000" fill="hold"/>
                                        <p:tgtEl>
                                          <p:spTgt spid="19459"/>
                                        </p:tgtEl>
                                        <p:attrNameLst>
                                          <p:attrName>ppt_h</p:attrName>
                                        </p:attrNameLst>
                                      </p:cBhvr>
                                      <p:tavLst>
                                        <p:tav tm="0">
                                          <p:val>
                                            <p:strVal val="#ppt_h"/>
                                          </p:val>
                                        </p:tav>
                                        <p:tav tm="100000">
                                          <p:val>
                                            <p:strVal val="#ppt_h"/>
                                          </p:val>
                                        </p:tav>
                                      </p:tavLst>
                                    </p:anim>
                                    <p:animEffect transition="in" filter="fade">
                                      <p:cBhvr>
                                        <p:cTn id="9" dur="1000"/>
                                        <p:tgtEl>
                                          <p:spTgt spid="1945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9464"/>
                                        </p:tgtEl>
                                        <p:attrNameLst>
                                          <p:attrName>style.visibility</p:attrName>
                                        </p:attrNameLst>
                                      </p:cBhvr>
                                      <p:to>
                                        <p:strVal val="visible"/>
                                      </p:to>
                                    </p:set>
                                    <p:anim calcmode="lin" valueType="num">
                                      <p:cBhvr>
                                        <p:cTn id="14" dur="1000" fill="hold"/>
                                        <p:tgtEl>
                                          <p:spTgt spid="19464"/>
                                        </p:tgtEl>
                                        <p:attrNameLst>
                                          <p:attrName>ppt_w</p:attrName>
                                        </p:attrNameLst>
                                      </p:cBhvr>
                                      <p:tavLst>
                                        <p:tav tm="0">
                                          <p:val>
                                            <p:strVal val="#ppt_w*0.70"/>
                                          </p:val>
                                        </p:tav>
                                        <p:tav tm="100000">
                                          <p:val>
                                            <p:strVal val="#ppt_w"/>
                                          </p:val>
                                        </p:tav>
                                      </p:tavLst>
                                    </p:anim>
                                    <p:anim calcmode="lin" valueType="num">
                                      <p:cBhvr>
                                        <p:cTn id="15" dur="1000" fill="hold"/>
                                        <p:tgtEl>
                                          <p:spTgt spid="19464"/>
                                        </p:tgtEl>
                                        <p:attrNameLst>
                                          <p:attrName>ppt_h</p:attrName>
                                        </p:attrNameLst>
                                      </p:cBhvr>
                                      <p:tavLst>
                                        <p:tav tm="0">
                                          <p:val>
                                            <p:strVal val="#ppt_h"/>
                                          </p:val>
                                        </p:tav>
                                        <p:tav tm="100000">
                                          <p:val>
                                            <p:strVal val="#ppt_h"/>
                                          </p:val>
                                        </p:tav>
                                      </p:tavLst>
                                    </p:anim>
                                    <p:animEffect transition="in" filter="fade">
                                      <p:cBhvr>
                                        <p:cTn id="16" dur="10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4"/>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45126D00-3792-4564-B254-87E0B5862417}" type="slidenum">
              <a:rPr lang="en-US" altLang="zh-CN" sz="1400"/>
            </a:fld>
            <a:endParaRPr lang="en-US" altLang="zh-CN" sz="1400"/>
          </a:p>
        </p:txBody>
      </p:sp>
      <p:sp>
        <p:nvSpPr>
          <p:cNvPr id="20483" name="Text Box 2"/>
          <p:cNvSpPr txBox="1">
            <a:spLocks noChangeArrowheads="1"/>
          </p:cNvSpPr>
          <p:nvPr/>
        </p:nvSpPr>
        <p:spPr bwMode="auto">
          <a:xfrm>
            <a:off x="185738" y="333375"/>
            <a:ext cx="8785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a:solidFill>
                  <a:schemeClr val="tx2"/>
                </a:solidFill>
                <a:latin typeface="Times New Roman" panose="02020603050405020304" pitchFamily="18" charset="0"/>
                <a:cs typeface="Times New Roman" panose="02020603050405020304" pitchFamily="18" charset="0"/>
              </a:rPr>
              <a:t>c. </a:t>
            </a:r>
            <a:r>
              <a:rPr lang="zh-CN" altLang="en-US" sz="2800" b="1">
                <a:solidFill>
                  <a:schemeClr val="tx2"/>
                </a:solidFill>
                <a:latin typeface="Tahoma" panose="020B0604030504040204" pitchFamily="34" charset="0"/>
              </a:rPr>
              <a:t>比例</a:t>
            </a:r>
            <a:r>
              <a:rPr lang="en-US" altLang="zh-CN" sz="2800" b="1">
                <a:solidFill>
                  <a:schemeClr val="tx2"/>
                </a:solidFill>
                <a:latin typeface="Tahoma" panose="020B0604030504040204" pitchFamily="34" charset="0"/>
              </a:rPr>
              <a:t>-</a:t>
            </a:r>
            <a:r>
              <a:rPr lang="zh-CN" altLang="en-US" sz="2800" b="1">
                <a:solidFill>
                  <a:schemeClr val="tx2"/>
                </a:solidFill>
                <a:latin typeface="Tahoma" panose="020B0604030504040204" pitchFamily="34" charset="0"/>
              </a:rPr>
              <a:t>积分</a:t>
            </a:r>
            <a:r>
              <a:rPr lang="en-US" altLang="zh-CN" sz="2800" b="1">
                <a:solidFill>
                  <a:schemeClr val="tx2"/>
                </a:solidFill>
                <a:latin typeface="Tahoma" panose="020B0604030504040204" pitchFamily="34" charset="0"/>
              </a:rPr>
              <a:t>-</a:t>
            </a:r>
            <a:r>
              <a:rPr lang="zh-CN" altLang="en-US" sz="2800" b="1">
                <a:solidFill>
                  <a:schemeClr val="tx2"/>
                </a:solidFill>
                <a:latin typeface="Tahoma" panose="020B0604030504040204" pitchFamily="34" charset="0"/>
              </a:rPr>
              <a:t>微分 </a:t>
            </a:r>
            <a:r>
              <a:rPr lang="en-US" altLang="zh-CN" sz="2800">
                <a:solidFill>
                  <a:schemeClr val="tx2"/>
                </a:solidFill>
                <a:latin typeface="Times New Roman" panose="02020603050405020304" pitchFamily="18" charset="0"/>
                <a:cs typeface="Times New Roman" panose="02020603050405020304" pitchFamily="18" charset="0"/>
              </a:rPr>
              <a:t>(</a:t>
            </a:r>
            <a:r>
              <a:rPr lang="en-US" altLang="zh-CN" sz="2800" b="1">
                <a:solidFill>
                  <a:schemeClr val="tx2"/>
                </a:solidFill>
                <a:latin typeface="Times New Roman" panose="02020603050405020304" pitchFamily="18" charset="0"/>
              </a:rPr>
              <a:t>PID</a:t>
            </a:r>
            <a:r>
              <a:rPr lang="en-US" altLang="zh-CN" sz="2800">
                <a:solidFill>
                  <a:schemeClr val="tx2"/>
                </a:solidFill>
                <a:latin typeface="Times New Roman" panose="02020603050405020304" pitchFamily="18" charset="0"/>
                <a:cs typeface="Times New Roman" panose="02020603050405020304" pitchFamily="18" charset="0"/>
              </a:rPr>
              <a:t>)</a:t>
            </a:r>
            <a:r>
              <a:rPr lang="en-US" altLang="zh-CN" sz="2800">
                <a:solidFill>
                  <a:schemeClr val="tx2"/>
                </a:solidFill>
                <a:latin typeface="Tahoma" panose="020B0604030504040204" pitchFamily="34" charset="0"/>
              </a:rPr>
              <a:t> </a:t>
            </a:r>
            <a:r>
              <a:rPr lang="zh-CN" altLang="en-US" sz="2800" b="1">
                <a:solidFill>
                  <a:schemeClr val="tx2"/>
                </a:solidFill>
                <a:latin typeface="Tahoma" panose="020B0604030504040204" pitchFamily="34" charset="0"/>
              </a:rPr>
              <a:t>调节器</a:t>
            </a:r>
            <a:r>
              <a:rPr lang="en-US" altLang="zh-CN" sz="2800">
                <a:solidFill>
                  <a:schemeClr val="tx2"/>
                </a:solidFill>
                <a:latin typeface="Times New Roman" panose="02020603050405020304" pitchFamily="18" charset="0"/>
                <a:cs typeface="Times New Roman" panose="02020603050405020304" pitchFamily="18" charset="0"/>
              </a:rPr>
              <a:t>(</a:t>
            </a:r>
            <a:r>
              <a:rPr lang="en-US" altLang="zh-CN" sz="2800" b="1">
                <a:solidFill>
                  <a:schemeClr val="tx2"/>
                </a:solidFill>
                <a:latin typeface="Times New Roman" panose="02020603050405020304" pitchFamily="18" charset="0"/>
                <a:cs typeface="Times New Roman" panose="02020603050405020304" pitchFamily="18" charset="0"/>
              </a:rPr>
              <a:t>PID</a:t>
            </a:r>
            <a:r>
              <a:rPr lang="en-US" altLang="zh-CN" sz="2800">
                <a:solidFill>
                  <a:schemeClr val="tx2"/>
                </a:solidFill>
                <a:latin typeface="Times New Roman" panose="02020603050405020304" pitchFamily="18" charset="0"/>
                <a:cs typeface="Times New Roman" panose="02020603050405020304" pitchFamily="18" charset="0"/>
              </a:rPr>
              <a:t>-regulator)</a:t>
            </a:r>
            <a:endParaRPr lang="zh-CN" altLang="en-US" sz="2800">
              <a:solidFill>
                <a:schemeClr val="tx2"/>
              </a:solidFill>
              <a:latin typeface="Times New Roman" panose="02020603050405020304" pitchFamily="18" charset="0"/>
              <a:cs typeface="Times New Roman" panose="02020603050405020304" pitchFamily="18" charset="0"/>
            </a:endParaRPr>
          </a:p>
        </p:txBody>
      </p:sp>
      <p:sp>
        <p:nvSpPr>
          <p:cNvPr id="20484" name="Text Box 3"/>
          <p:cNvSpPr txBox="1">
            <a:spLocks noChangeArrowheads="1"/>
          </p:cNvSpPr>
          <p:nvPr/>
        </p:nvSpPr>
        <p:spPr bwMode="auto">
          <a:xfrm>
            <a:off x="385763" y="836613"/>
            <a:ext cx="79930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ahoma" panose="020B0604030504040204" pitchFamily="34" charset="0"/>
              </a:rPr>
              <a:t>       具有比例</a:t>
            </a:r>
            <a:r>
              <a:rPr lang="en-US" altLang="zh-CN" sz="2800" b="1">
                <a:solidFill>
                  <a:schemeClr val="tx2"/>
                </a:solidFill>
                <a:latin typeface="Tahoma" panose="020B0604030504040204" pitchFamily="34" charset="0"/>
              </a:rPr>
              <a:t>-</a:t>
            </a:r>
            <a:r>
              <a:rPr lang="zh-CN" altLang="en-US" sz="2800" b="1">
                <a:solidFill>
                  <a:schemeClr val="tx2"/>
                </a:solidFill>
                <a:latin typeface="Tahoma" panose="020B0604030504040204" pitchFamily="34" charset="0"/>
              </a:rPr>
              <a:t>积分</a:t>
            </a:r>
            <a:r>
              <a:rPr lang="en-US" altLang="zh-CN" sz="2800" b="1">
                <a:solidFill>
                  <a:schemeClr val="tx2"/>
                </a:solidFill>
                <a:latin typeface="Tahoma" panose="020B0604030504040204" pitchFamily="34" charset="0"/>
              </a:rPr>
              <a:t>-</a:t>
            </a:r>
            <a:r>
              <a:rPr lang="zh-CN" altLang="en-US" sz="2800" b="1">
                <a:solidFill>
                  <a:schemeClr val="tx2"/>
                </a:solidFill>
                <a:latin typeface="Tahoma" panose="020B0604030504040204" pitchFamily="34" charset="0"/>
              </a:rPr>
              <a:t>微分控制规律的调节器称</a:t>
            </a:r>
            <a:r>
              <a:rPr lang="en-US" altLang="zh-CN" sz="2800" b="1">
                <a:solidFill>
                  <a:schemeClr val="tx2"/>
                </a:solidFill>
                <a:latin typeface="Times New Roman" panose="02020603050405020304" pitchFamily="18" charset="0"/>
              </a:rPr>
              <a:t>PID</a:t>
            </a:r>
            <a:r>
              <a:rPr lang="zh-CN" altLang="en-US" sz="2800" b="1">
                <a:solidFill>
                  <a:schemeClr val="tx2"/>
                </a:solidFill>
                <a:latin typeface="Tahoma" panose="020B0604030504040204" pitchFamily="34" charset="0"/>
              </a:rPr>
              <a:t>调节器，如下图所示，输入输出关系为：</a:t>
            </a:r>
            <a:endParaRPr lang="zh-CN" altLang="en-US" sz="2800" b="1">
              <a:solidFill>
                <a:schemeClr val="tx2"/>
              </a:solidFill>
              <a:latin typeface="Tahoma" panose="020B0604030504040204" pitchFamily="34" charset="0"/>
            </a:endParaRPr>
          </a:p>
        </p:txBody>
      </p:sp>
      <p:graphicFrame>
        <p:nvGraphicFramePr>
          <p:cNvPr id="20485" name="Object 5"/>
          <p:cNvGraphicFramePr>
            <a:graphicFrameLocks noChangeAspect="1"/>
          </p:cNvGraphicFramePr>
          <p:nvPr/>
        </p:nvGraphicFramePr>
        <p:xfrm>
          <a:off x="1585913" y="1689100"/>
          <a:ext cx="5180012" cy="965200"/>
        </p:xfrm>
        <a:graphic>
          <a:graphicData uri="http://schemas.openxmlformats.org/presentationml/2006/ole">
            <mc:AlternateContent xmlns:mc="http://schemas.openxmlformats.org/markup-compatibility/2006">
              <mc:Choice xmlns:v="urn:schemas-microsoft-com:vml" Requires="v">
                <p:oleObj spid="_x0000_s80104" name="Equation" r:id="rId1" imgW="1955165" imgH="355600" progId="Equation.DSMT4">
                  <p:embed/>
                </p:oleObj>
              </mc:Choice>
              <mc:Fallback>
                <p:oleObj name="Equation" r:id="rId1" imgW="1955165" imgH="355600" progId="Equation.DSMT4">
                  <p:embed/>
                  <p:pic>
                    <p:nvPicPr>
                      <p:cNvPr id="0" name="Picture 1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1689100"/>
                        <a:ext cx="51800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7" name="Text Box 10"/>
          <p:cNvSpPr txBox="1">
            <a:spLocks noChangeArrowheads="1"/>
          </p:cNvSpPr>
          <p:nvPr/>
        </p:nvSpPr>
        <p:spPr bwMode="auto">
          <a:xfrm>
            <a:off x="2786063" y="4102100"/>
            <a:ext cx="3097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6.13  PID</a:t>
            </a:r>
            <a:r>
              <a:rPr lang="zh-CN" altLang="en-US" sz="2400" b="1" dirty="0">
                <a:solidFill>
                  <a:schemeClr val="tx2"/>
                </a:solidFill>
                <a:latin typeface="Times New Roman" panose="02020603050405020304" pitchFamily="18" charset="0"/>
              </a:rPr>
              <a:t>调节器</a:t>
            </a:r>
            <a:endParaRPr lang="zh-CN" altLang="en-US" sz="2400" b="1" dirty="0">
              <a:solidFill>
                <a:schemeClr val="tx2"/>
              </a:solidFill>
              <a:latin typeface="Times New Roman" panose="02020603050405020304" pitchFamily="18" charset="0"/>
            </a:endParaRPr>
          </a:p>
        </p:txBody>
      </p:sp>
      <p:grpSp>
        <p:nvGrpSpPr>
          <p:cNvPr id="2" name="组合 1"/>
          <p:cNvGrpSpPr/>
          <p:nvPr/>
        </p:nvGrpSpPr>
        <p:grpSpPr bwMode="auto">
          <a:xfrm>
            <a:off x="1331913" y="2597150"/>
            <a:ext cx="5856287" cy="1536700"/>
            <a:chOff x="1637769" y="3543326"/>
            <a:chExt cx="5743764" cy="1450075"/>
          </a:xfrm>
        </p:grpSpPr>
        <p:grpSp>
          <p:nvGrpSpPr>
            <p:cNvPr id="79884" name="Group 18"/>
            <p:cNvGrpSpPr/>
            <p:nvPr/>
          </p:nvGrpSpPr>
          <p:grpSpPr bwMode="auto">
            <a:xfrm>
              <a:off x="1637769" y="3543326"/>
              <a:ext cx="5743764" cy="1450075"/>
              <a:chOff x="1392" y="2448"/>
              <a:chExt cx="3422" cy="803"/>
            </a:xfrm>
          </p:grpSpPr>
          <p:sp>
            <p:nvSpPr>
              <p:cNvPr id="11" name="Line 19"/>
              <p:cNvSpPr>
                <a:spLocks noChangeShapeType="1"/>
              </p:cNvSpPr>
              <p:nvPr/>
            </p:nvSpPr>
            <p:spPr bwMode="auto">
              <a:xfrm>
                <a:off x="1392" y="2736"/>
                <a:ext cx="624"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2" name="AutoShape 20"/>
              <p:cNvSpPr>
                <a:spLocks noChangeArrowheads="1"/>
              </p:cNvSpPr>
              <p:nvPr/>
            </p:nvSpPr>
            <p:spPr bwMode="auto">
              <a:xfrm>
                <a:off x="2016" y="2640"/>
                <a:ext cx="183" cy="187"/>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3" name="Line 21"/>
              <p:cNvSpPr>
                <a:spLocks noChangeShapeType="1"/>
              </p:cNvSpPr>
              <p:nvPr/>
            </p:nvSpPr>
            <p:spPr bwMode="auto">
              <a:xfrm>
                <a:off x="2208" y="2736"/>
                <a:ext cx="576"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4" name="Rectangle 22"/>
              <p:cNvSpPr>
                <a:spLocks noChangeArrowheads="1"/>
              </p:cNvSpPr>
              <p:nvPr/>
            </p:nvSpPr>
            <p:spPr bwMode="auto">
              <a:xfrm>
                <a:off x="2784" y="2496"/>
                <a:ext cx="1121" cy="479"/>
              </a:xfrm>
              <a:prstGeom prst="rect">
                <a:avLst/>
              </a:prstGeom>
              <a:noFill/>
              <a:ln w="2540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5" name="Line 23"/>
              <p:cNvSpPr>
                <a:spLocks noChangeShapeType="1"/>
              </p:cNvSpPr>
              <p:nvPr/>
            </p:nvSpPr>
            <p:spPr bwMode="auto">
              <a:xfrm flipV="1">
                <a:off x="3912" y="2733"/>
                <a:ext cx="902" cy="2"/>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6" name="Text Box 24"/>
              <p:cNvSpPr txBox="1">
                <a:spLocks noChangeArrowheads="1"/>
              </p:cNvSpPr>
              <p:nvPr/>
            </p:nvSpPr>
            <p:spPr bwMode="auto">
              <a:xfrm>
                <a:off x="2256" y="2448"/>
                <a:ext cx="43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E</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7" name="Line 26"/>
              <p:cNvSpPr>
                <a:spLocks noChangeShapeType="1"/>
              </p:cNvSpPr>
              <p:nvPr/>
            </p:nvSpPr>
            <p:spPr bwMode="auto">
              <a:xfrm flipV="1">
                <a:off x="2107" y="2832"/>
                <a:ext cx="5" cy="419"/>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8" name="Text Box 27"/>
              <p:cNvSpPr txBox="1">
                <a:spLocks noChangeArrowheads="1"/>
              </p:cNvSpPr>
              <p:nvPr/>
            </p:nvSpPr>
            <p:spPr bwMode="auto">
              <a:xfrm>
                <a:off x="1440" y="2448"/>
                <a:ext cx="42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R</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9" name="Text Box 28"/>
              <p:cNvSpPr txBox="1">
                <a:spLocks noChangeArrowheads="1"/>
              </p:cNvSpPr>
              <p:nvPr/>
            </p:nvSpPr>
            <p:spPr bwMode="auto">
              <a:xfrm>
                <a:off x="2160" y="2995"/>
                <a:ext cx="432"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0" name="Text Box 29"/>
              <p:cNvSpPr txBox="1">
                <a:spLocks noChangeArrowheads="1"/>
              </p:cNvSpPr>
              <p:nvPr/>
            </p:nvSpPr>
            <p:spPr bwMode="auto">
              <a:xfrm>
                <a:off x="2160" y="2784"/>
                <a:ext cx="19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400" kern="0">
                    <a:solidFill>
                      <a:sysClr val="windowText" lastClr="000000"/>
                    </a:solidFill>
                    <a:latin typeface="Times New Roman" panose="02020603050405020304" pitchFamily="18" charset="0"/>
                    <a:cs typeface="Times New Roman" panose="02020603050405020304" pitchFamily="18" charset="0"/>
                  </a:rPr>
                  <a:t>-</a:t>
                </a:r>
                <a:endParaRPr lang="zh-CN" altLang="en-US" sz="2400" kern="0">
                  <a:solidFill>
                    <a:sysClr val="windowText" lastClr="000000"/>
                  </a:solidFill>
                  <a:latin typeface="Times New Roman" panose="02020603050405020304" pitchFamily="18" charset="0"/>
                  <a:cs typeface="Times New Roman" panose="02020603050405020304" pitchFamily="18" charset="0"/>
                </a:endParaRPr>
              </a:p>
            </p:txBody>
          </p:sp>
          <p:sp>
            <p:nvSpPr>
              <p:cNvPr id="21" name="Text Box 28"/>
              <p:cNvSpPr txBox="1">
                <a:spLocks noChangeArrowheads="1"/>
              </p:cNvSpPr>
              <p:nvPr/>
            </p:nvSpPr>
            <p:spPr bwMode="auto">
              <a:xfrm>
                <a:off x="3995" y="2488"/>
                <a:ext cx="43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U</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pSp>
        <p:graphicFrame>
          <p:nvGraphicFramePr>
            <p:cNvPr id="79885" name="Object 15"/>
            <p:cNvGraphicFramePr>
              <a:graphicFrameLocks noChangeAspect="1"/>
            </p:cNvGraphicFramePr>
            <p:nvPr/>
          </p:nvGraphicFramePr>
          <p:xfrm>
            <a:off x="4062014" y="3766530"/>
            <a:ext cx="1723597" cy="657627"/>
          </p:xfrm>
          <a:graphic>
            <a:graphicData uri="http://schemas.openxmlformats.org/presentationml/2006/ole">
              <mc:AlternateContent xmlns:mc="http://schemas.openxmlformats.org/markup-compatibility/2006">
                <mc:Choice xmlns:v="urn:schemas-microsoft-com:vml" Requires="v">
                  <p:oleObj spid="_x0000_s80105" name="Equation" r:id="rId3" imgW="875665" imgH="355600" progId="Equation.DSMT4">
                    <p:embed/>
                  </p:oleObj>
                </mc:Choice>
                <mc:Fallback>
                  <p:oleObj name="Equation" r:id="rId3" imgW="875665" imgH="355600" progId="Equation.DSMT4">
                    <p:embed/>
                    <p:pic>
                      <p:nvPicPr>
                        <p:cNvPr id="0"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014" y="3766530"/>
                          <a:ext cx="1723597" cy="6576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Group 3"/>
          <p:cNvGrpSpPr/>
          <p:nvPr/>
        </p:nvGrpSpPr>
        <p:grpSpPr bwMode="auto">
          <a:xfrm>
            <a:off x="395288" y="4508500"/>
            <a:ext cx="7200903" cy="1416050"/>
            <a:chOff x="0" y="0"/>
            <a:chExt cx="4536" cy="892"/>
          </a:xfrm>
        </p:grpSpPr>
        <p:sp>
          <p:nvSpPr>
            <p:cNvPr id="79882" name="Text Box 5"/>
            <p:cNvSpPr txBox="1">
              <a:spLocks noChangeArrowheads="1"/>
            </p:cNvSpPr>
            <p:nvPr/>
          </p:nvSpPr>
          <p:spPr bwMode="auto">
            <a:xfrm>
              <a:off x="0" y="0"/>
              <a:ext cx="2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相应的传递函数为：</a:t>
              </a:r>
              <a:endParaRPr lang="zh-CN" altLang="en-US" sz="2800" b="1">
                <a:solidFill>
                  <a:schemeClr val="tx2"/>
                </a:solidFill>
                <a:latin typeface="Times New Roman" panose="02020603050405020304" pitchFamily="18" charset="0"/>
              </a:endParaRPr>
            </a:p>
          </p:txBody>
        </p:sp>
        <p:graphicFrame>
          <p:nvGraphicFramePr>
            <p:cNvPr id="79883" name="Object 5"/>
            <p:cNvGraphicFramePr>
              <a:graphicFrameLocks noChangeAspect="1"/>
            </p:cNvGraphicFramePr>
            <p:nvPr/>
          </p:nvGraphicFramePr>
          <p:xfrm>
            <a:off x="858" y="241"/>
            <a:ext cx="3678" cy="651"/>
          </p:xfrm>
          <a:graphic>
            <a:graphicData uri="http://schemas.openxmlformats.org/presentationml/2006/ole">
              <mc:AlternateContent xmlns:mc="http://schemas.openxmlformats.org/markup-compatibility/2006">
                <mc:Choice xmlns:v="urn:schemas-microsoft-com:vml" Requires="v">
                  <p:oleObj spid="_x0000_s80106" name="Equation" r:id="rId5" imgW="2641600" imgH="419100" progId="Equation.DSMT4">
                    <p:embed/>
                  </p:oleObj>
                </mc:Choice>
                <mc:Fallback>
                  <p:oleObj name="Equation" r:id="rId5" imgW="2641600" imgH="419100" progId="Equation.DSMT4">
                    <p:embed/>
                    <p:pic>
                      <p:nvPicPr>
                        <p:cNvPr id="0" name="Picture 1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 y="241"/>
                          <a:ext cx="3678" cy="6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slide(fromLeft)">
                                      <p:cBhvr>
                                        <p:cTn id="7" dur="500"/>
                                        <p:tgtEl>
                                          <p:spTgt spid="2048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fade">
                                      <p:cBhvr>
                                        <p:cTn id="12" dur="1000"/>
                                        <p:tgtEl>
                                          <p:spTgt spid="20484"/>
                                        </p:tgtEl>
                                      </p:cBhvr>
                                    </p:animEffect>
                                    <p:anim calcmode="lin" valueType="num">
                                      <p:cBhvr>
                                        <p:cTn id="13" dur="1000" fill="hold"/>
                                        <p:tgtEl>
                                          <p:spTgt spid="20484"/>
                                        </p:tgtEl>
                                        <p:attrNameLst>
                                          <p:attrName>ppt_x</p:attrName>
                                        </p:attrNameLst>
                                      </p:cBhvr>
                                      <p:tavLst>
                                        <p:tav tm="0">
                                          <p:val>
                                            <p:strVal val="#ppt_x"/>
                                          </p:val>
                                        </p:tav>
                                        <p:tav tm="100000">
                                          <p:val>
                                            <p:strVal val="#ppt_x"/>
                                          </p:val>
                                        </p:tav>
                                      </p:tavLst>
                                    </p:anim>
                                    <p:anim calcmode="lin" valueType="num">
                                      <p:cBhvr>
                                        <p:cTn id="14" dur="1000" fill="hold"/>
                                        <p:tgtEl>
                                          <p:spTgt spid="2048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85"/>
                                        </p:tgtEl>
                                        <p:attrNameLst>
                                          <p:attrName>style.visibility</p:attrName>
                                        </p:attrNameLst>
                                      </p:cBhvr>
                                      <p:to>
                                        <p:strVal val="visible"/>
                                      </p:to>
                                    </p:set>
                                    <p:anim calcmode="lin" valueType="num">
                                      <p:cBhvr additive="base">
                                        <p:cTn id="19" dur="500" fill="hold"/>
                                        <p:tgtEl>
                                          <p:spTgt spid="20485"/>
                                        </p:tgtEl>
                                        <p:attrNameLst>
                                          <p:attrName>ppt_x</p:attrName>
                                        </p:attrNameLst>
                                      </p:cBhvr>
                                      <p:tavLst>
                                        <p:tav tm="0">
                                          <p:val>
                                            <p:strVal val="#ppt_x"/>
                                          </p:val>
                                        </p:tav>
                                        <p:tav tm="100000">
                                          <p:val>
                                            <p:strVal val="#ppt_x"/>
                                          </p:val>
                                        </p:tav>
                                      </p:tavLst>
                                    </p:anim>
                                    <p:anim calcmode="lin" valueType="num">
                                      <p:cBhvr additive="base">
                                        <p:cTn id="20" dur="500" fill="hold"/>
                                        <p:tgtEl>
                                          <p:spTgt spid="2048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487"/>
                                        </p:tgtEl>
                                        <p:attrNameLst>
                                          <p:attrName>style.visibility</p:attrName>
                                        </p:attrNameLst>
                                      </p:cBhvr>
                                      <p:to>
                                        <p:strVal val="visible"/>
                                      </p:to>
                                    </p:set>
                                    <p:anim calcmode="lin" valueType="num">
                                      <p:cBhvr additive="base">
                                        <p:cTn id="27" dur="500" fill="hold"/>
                                        <p:tgtEl>
                                          <p:spTgt spid="20487"/>
                                        </p:tgtEl>
                                        <p:attrNameLst>
                                          <p:attrName>ppt_x</p:attrName>
                                        </p:attrNameLst>
                                      </p:cBhvr>
                                      <p:tavLst>
                                        <p:tav tm="0">
                                          <p:val>
                                            <p:strVal val="#ppt_x"/>
                                          </p:val>
                                        </p:tav>
                                        <p:tav tm="100000">
                                          <p:val>
                                            <p:strVal val="#ppt_x"/>
                                          </p:val>
                                        </p:tav>
                                      </p:tavLst>
                                    </p:anim>
                                    <p:anim calcmode="lin" valueType="num">
                                      <p:cBhvr additive="base">
                                        <p:cTn id="28"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autoUpdateAnimBg="0"/>
      <p:bldP spid="20484" grpId="0" autoUpdateAnimBg="0"/>
      <p:bldP spid="204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712A8CAC-E7C0-4BED-A3D5-ED86C8A6F9C6}" type="slidenum">
              <a:rPr lang="en-US" altLang="zh-CN" sz="1400"/>
            </a:fld>
            <a:endParaRPr lang="en-US" altLang="zh-CN" sz="1400"/>
          </a:p>
        </p:txBody>
      </p:sp>
      <p:sp>
        <p:nvSpPr>
          <p:cNvPr id="80900" name="Text Box 7"/>
          <p:cNvSpPr txBox="1">
            <a:spLocks noChangeArrowheads="1"/>
          </p:cNvSpPr>
          <p:nvPr/>
        </p:nvSpPr>
        <p:spPr bwMode="auto">
          <a:xfrm>
            <a:off x="250825" y="765175"/>
            <a:ext cx="842486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dirty="0">
                <a:solidFill>
                  <a:schemeClr val="tx2"/>
                </a:solidFill>
              </a:rPr>
              <a:t>        </a:t>
            </a:r>
            <a:r>
              <a:rPr lang="en-US" altLang="zh-CN" sz="2800" b="1" dirty="0">
                <a:solidFill>
                  <a:schemeClr val="tx2"/>
                </a:solidFill>
                <a:latin typeface="Times New Roman" panose="02020603050405020304" pitchFamily="18" charset="0"/>
                <a:cs typeface="Times New Roman" panose="02020603050405020304" pitchFamily="18" charset="0"/>
              </a:rPr>
              <a:t>PI</a:t>
            </a:r>
            <a:r>
              <a:rPr lang="zh-CN" altLang="en-US" sz="2800" b="1" dirty="0">
                <a:solidFill>
                  <a:schemeClr val="tx2"/>
                </a:solidFill>
              </a:rPr>
              <a:t>调节器、</a:t>
            </a:r>
            <a:r>
              <a:rPr lang="en-US" altLang="zh-CN" sz="2800" b="1" dirty="0">
                <a:solidFill>
                  <a:schemeClr val="tx2"/>
                </a:solidFill>
                <a:latin typeface="Times New Roman" panose="02020603050405020304" pitchFamily="18" charset="0"/>
                <a:cs typeface="Times New Roman" panose="02020603050405020304" pitchFamily="18" charset="0"/>
              </a:rPr>
              <a:t>PD</a:t>
            </a:r>
            <a:r>
              <a:rPr lang="zh-CN" altLang="en-US" sz="2800" b="1" dirty="0">
                <a:solidFill>
                  <a:schemeClr val="tx2"/>
                </a:solidFill>
              </a:rPr>
              <a:t>调</a:t>
            </a:r>
            <a:r>
              <a:rPr lang="zh-CN" altLang="en-US" sz="2800" b="1" dirty="0">
                <a:solidFill>
                  <a:srgbClr val="003399"/>
                </a:solidFill>
              </a:rPr>
              <a:t>节</a:t>
            </a:r>
            <a:r>
              <a:rPr lang="zh-CN" altLang="en-US" sz="2800" b="1" dirty="0">
                <a:solidFill>
                  <a:schemeClr val="tx2"/>
                </a:solidFill>
              </a:rPr>
              <a:t>器以及</a:t>
            </a:r>
            <a:r>
              <a:rPr lang="en-US" altLang="zh-CN" sz="2800" b="1" dirty="0" err="1">
                <a:solidFill>
                  <a:schemeClr val="tx2"/>
                </a:solidFill>
                <a:latin typeface="Times New Roman" panose="02020603050405020304" pitchFamily="18" charset="0"/>
                <a:cs typeface="Times New Roman" panose="02020603050405020304" pitchFamily="18" charset="0"/>
              </a:rPr>
              <a:t>PID</a:t>
            </a:r>
            <a:r>
              <a:rPr lang="zh-CN" altLang="en-US" sz="2800" b="1" dirty="0">
                <a:solidFill>
                  <a:schemeClr val="tx2"/>
                </a:solidFill>
              </a:rPr>
              <a:t>调节器从实质上看和滞后网络校正、超前</a:t>
            </a:r>
            <a:r>
              <a:rPr lang="zh-CN" altLang="en-US" sz="2800" b="1" dirty="0">
                <a:solidFill>
                  <a:srgbClr val="003399"/>
                </a:solidFill>
              </a:rPr>
              <a:t>网络</a:t>
            </a:r>
            <a:r>
              <a:rPr lang="zh-CN" altLang="en-US" sz="2800" b="1" dirty="0">
                <a:solidFill>
                  <a:schemeClr val="tx2"/>
                </a:solidFill>
              </a:rPr>
              <a:t>校正以及滞后</a:t>
            </a:r>
            <a:r>
              <a:rPr lang="en-US" altLang="zh-CN" sz="2800" b="1" dirty="0">
                <a:solidFill>
                  <a:schemeClr val="tx2"/>
                </a:solidFill>
              </a:rPr>
              <a:t>-</a:t>
            </a:r>
            <a:r>
              <a:rPr lang="zh-CN" altLang="en-US" sz="2800" b="1" dirty="0">
                <a:solidFill>
                  <a:schemeClr val="tx2"/>
                </a:solidFill>
              </a:rPr>
              <a:t>超前网络校正是相同的。但是我们也可以从另一个角度来看</a:t>
            </a:r>
            <a:r>
              <a:rPr lang="en-US" altLang="zh-CN" sz="2800" b="1" dirty="0" err="1">
                <a:solidFill>
                  <a:schemeClr val="tx2"/>
                </a:solidFill>
                <a:latin typeface="Times New Roman" panose="02020603050405020304" pitchFamily="18" charset="0"/>
                <a:cs typeface="Times New Roman" panose="02020603050405020304" pitchFamily="18" charset="0"/>
              </a:rPr>
              <a:t>PID</a:t>
            </a:r>
            <a:r>
              <a:rPr lang="zh-CN" altLang="en-US" sz="2800" b="1" dirty="0">
                <a:solidFill>
                  <a:schemeClr val="tx2"/>
                </a:solidFill>
              </a:rPr>
              <a:t>的校正作用。考虑</a:t>
            </a:r>
            <a:r>
              <a:rPr lang="en-US" altLang="zh-CN" sz="2800" b="1" dirty="0" err="1">
                <a:solidFill>
                  <a:schemeClr val="tx2"/>
                </a:solidFill>
                <a:latin typeface="Times New Roman" panose="02020603050405020304" pitchFamily="18" charset="0"/>
                <a:cs typeface="Times New Roman" panose="02020603050405020304" pitchFamily="18" charset="0"/>
              </a:rPr>
              <a:t>PID</a:t>
            </a:r>
            <a:r>
              <a:rPr lang="zh-CN" altLang="en-US" sz="2800" b="1" dirty="0">
                <a:solidFill>
                  <a:schemeClr val="tx2"/>
                </a:solidFill>
                <a:latin typeface="Times New Roman" panose="02020603050405020304" pitchFamily="18" charset="0"/>
                <a:cs typeface="Times New Roman" panose="02020603050405020304" pitchFamily="18" charset="0"/>
              </a:rPr>
              <a:t>调节器的输入与输出关系</a:t>
            </a:r>
            <a:endParaRPr lang="zh-CN" altLang="en-US" sz="28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2" name="对象 1"/>
          <p:cNvGraphicFramePr>
            <a:graphicFrameLocks noChangeAspect="1"/>
          </p:cNvGraphicFramePr>
          <p:nvPr/>
        </p:nvGraphicFramePr>
        <p:xfrm>
          <a:off x="2024435" y="2537822"/>
          <a:ext cx="5067845" cy="1053956"/>
        </p:xfrm>
        <a:graphic>
          <a:graphicData uri="http://schemas.openxmlformats.org/presentationml/2006/ole">
            <mc:AlternateContent xmlns:mc="http://schemas.openxmlformats.org/markup-compatibility/2006">
              <mc:Choice xmlns:v="urn:schemas-microsoft-com:vml" Requires="v">
                <p:oleObj spid="_x0000_s80973" name="Equation" r:id="rId1" imgW="1955165" imgH="355600" progId="Equation.DSMT4">
                  <p:embed/>
                </p:oleObj>
              </mc:Choice>
              <mc:Fallback>
                <p:oleObj name="Equation" r:id="rId1" imgW="1955165" imgH="355600" progId="Equation.DSMT4">
                  <p:embed/>
                  <p:pic>
                    <p:nvPicPr>
                      <p:cNvPr id="0"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435" y="2537822"/>
                        <a:ext cx="5067845" cy="10539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4" name="TextBox 2"/>
          <p:cNvSpPr txBox="1">
            <a:spLocks noChangeArrowheads="1"/>
          </p:cNvSpPr>
          <p:nvPr/>
        </p:nvSpPr>
        <p:spPr bwMode="auto">
          <a:xfrm>
            <a:off x="301625" y="3644900"/>
            <a:ext cx="8447088" cy="222726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rgbClr val="003399"/>
                </a:solidFill>
              </a:rPr>
              <a:t>其中，比例项产生一个和当前误差直接相关的信号；积分项取决于以往所有的误差，这使输出带有惯性；微分项由误差的变化率确定，可以看出是对系统未来状态的预测。总之，</a:t>
            </a:r>
            <a:r>
              <a:rPr lang="en-US" altLang="zh-CN" sz="2800" b="1">
                <a:solidFill>
                  <a:srgbClr val="003399"/>
                </a:solidFill>
                <a:latin typeface="Times New Roman" panose="02020603050405020304" pitchFamily="18" charset="0"/>
                <a:cs typeface="Times New Roman" panose="02020603050405020304" pitchFamily="18" charset="0"/>
              </a:rPr>
              <a:t>PID</a:t>
            </a:r>
            <a:r>
              <a:rPr lang="zh-CN" altLang="en-US" sz="2800" b="1">
                <a:solidFill>
                  <a:srgbClr val="003399"/>
                </a:solidFill>
              </a:rPr>
              <a:t>调节器产生的控制作用可以看成是过去、现在和未来（预测的）状态的函数。</a:t>
            </a:r>
            <a:endParaRPr lang="zh-CN" altLang="en-US" sz="2800" b="1">
              <a:solidFill>
                <a:srgbClr val="0033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8854"/>
                                        </p:tgtEl>
                                        <p:attrNameLst>
                                          <p:attrName>style.visibility</p:attrName>
                                        </p:attrNameLst>
                                      </p:cBhvr>
                                      <p:to>
                                        <p:strVal val="visible"/>
                                      </p:to>
                                    </p:set>
                                    <p:animEffect transition="in" filter="fade">
                                      <p:cBhvr>
                                        <p:cTn id="13" dur="1000"/>
                                        <p:tgtEl>
                                          <p:spTgt spid="78854"/>
                                        </p:tgtEl>
                                      </p:cBhvr>
                                    </p:animEffect>
                                    <p:anim calcmode="lin" valueType="num">
                                      <p:cBhvr>
                                        <p:cTn id="14" dur="1000" fill="hold"/>
                                        <p:tgtEl>
                                          <p:spTgt spid="78854"/>
                                        </p:tgtEl>
                                        <p:attrNameLst>
                                          <p:attrName>ppt_x</p:attrName>
                                        </p:attrNameLst>
                                      </p:cBhvr>
                                      <p:tavLst>
                                        <p:tav tm="0">
                                          <p:val>
                                            <p:strVal val="#ppt_x"/>
                                          </p:val>
                                        </p:tav>
                                        <p:tav tm="100000">
                                          <p:val>
                                            <p:strVal val="#ppt_x"/>
                                          </p:val>
                                        </p:tav>
                                      </p:tavLst>
                                    </p:anim>
                                    <p:anim calcmode="lin" valueType="num">
                                      <p:cBhvr>
                                        <p:cTn id="15" dur="1000" fill="hold"/>
                                        <p:tgtEl>
                                          <p:spTgt spid="788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8"/>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EDC11E12-126B-4967-A344-AA65810D5CF0}" type="slidenum">
              <a:rPr lang="en-US" altLang="zh-CN" sz="1400"/>
            </a:fld>
            <a:endParaRPr lang="en-US" altLang="zh-CN" sz="1400"/>
          </a:p>
        </p:txBody>
      </p:sp>
      <p:sp>
        <p:nvSpPr>
          <p:cNvPr id="62467" name="Rectangle 2"/>
          <p:cNvSpPr>
            <a:spLocks noGrp="1" noRot="1" noChangeArrowheads="1"/>
          </p:cNvSpPr>
          <p:nvPr>
            <p:ph type="title" sz="quarter" idx="4294967295"/>
          </p:nvPr>
        </p:nvSpPr>
        <p:spPr>
          <a:xfrm>
            <a:off x="254272" y="356321"/>
            <a:ext cx="8540750" cy="1143000"/>
          </a:xfrm>
        </p:spPr>
        <p:txBody>
          <a:bodyPr/>
          <a:lstStyle/>
          <a:p>
            <a:pPr algn="l" eaLnBrk="1" hangingPunct="1"/>
            <a:r>
              <a:rPr lang="en-US" altLang="zh-CN" sz="2800" b="1" kern="1200" dirty="0">
                <a:latin typeface="宋体" panose="02010600030101010101" pitchFamily="2" charset="-122"/>
                <a:ea typeface="宋体" panose="02010600030101010101" pitchFamily="2" charset="-122"/>
                <a:cs typeface="+mn-cs"/>
              </a:rPr>
              <a:t>(2)</a:t>
            </a:r>
            <a:r>
              <a:rPr lang="zh-CN" altLang="en-US" sz="2800" b="1" kern="1200" dirty="0">
                <a:latin typeface="宋体" panose="02010600030101010101" pitchFamily="2" charset="-122"/>
                <a:ea typeface="宋体" panose="02010600030101010101" pitchFamily="2" charset="-122"/>
                <a:cs typeface="+mn-cs"/>
              </a:rPr>
              <a:t>无源校正装置</a:t>
            </a:r>
            <a:r>
              <a:rPr lang="en-US" altLang="zh-CN" sz="2800" b="1" kern="1200" dirty="0">
                <a:latin typeface="宋体" panose="02010600030101010101" pitchFamily="2" charset="-122"/>
                <a:ea typeface="宋体" panose="02010600030101010101" pitchFamily="2" charset="-122"/>
                <a:cs typeface="+mn-cs"/>
              </a:rPr>
              <a:t>(</a:t>
            </a:r>
            <a:r>
              <a:rPr lang="zh-CN" altLang="en-US" sz="2800" b="1" kern="12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2800" b="1" kern="1200" dirty="0" err="1">
                <a:latin typeface="Times New Roman" panose="02020603050405020304" pitchFamily="18" charset="0"/>
                <a:ea typeface="宋体" panose="02010600030101010101" pitchFamily="2" charset="-122"/>
                <a:cs typeface="Times New Roman" panose="02020603050405020304" pitchFamily="18" charset="0"/>
              </a:rPr>
              <a:t>assive</a:t>
            </a:r>
            <a:r>
              <a:rPr lang="en-US" altLang="zh-CN" sz="2800" b="1" kern="1200" dirty="0">
                <a:latin typeface="Times New Roman" panose="02020603050405020304" pitchFamily="18" charset="0"/>
                <a:ea typeface="宋体" panose="02010600030101010101" pitchFamily="2" charset="-122"/>
                <a:cs typeface="Times New Roman" panose="02020603050405020304" pitchFamily="18" charset="0"/>
              </a:rPr>
              <a:t> correction</a:t>
            </a:r>
            <a:r>
              <a:rPr lang="en-US" altLang="zh-CN" sz="2800" b="1" kern="1200" dirty="0">
                <a:latin typeface="宋体" panose="02010600030101010101" pitchFamily="2" charset="-122"/>
                <a:ea typeface="宋体" panose="02010600030101010101" pitchFamily="2" charset="-122"/>
                <a:cs typeface="+mn-cs"/>
              </a:rPr>
              <a:t>)</a:t>
            </a:r>
            <a:br>
              <a:rPr lang="zh-CN" altLang="en-US" sz="2800" b="1" kern="1200" dirty="0">
                <a:latin typeface="宋体" panose="02010600030101010101" pitchFamily="2" charset="-122"/>
                <a:ea typeface="宋体" panose="02010600030101010101" pitchFamily="2" charset="-122"/>
                <a:cs typeface="+mn-cs"/>
              </a:rPr>
            </a:br>
            <a:r>
              <a:rPr lang="zh-CN" altLang="en-US" sz="2400" b="1" dirty="0">
                <a:latin typeface="Times New Roman" panose="02020603050405020304" pitchFamily="18" charset="0"/>
                <a:cs typeface="Times New Roman" panose="02020603050405020304" pitchFamily="18" charset="0"/>
              </a:rPr>
              <a:t>常用的无源校正装置一般包括：无源超前校正装置、无源滞后校正装置、无源滞后</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超前校正装置</a:t>
            </a:r>
            <a:br>
              <a:rPr lang="zh-CN" altLang="en-US" sz="3200" dirty="0">
                <a:solidFill>
                  <a:schemeClr val="hlink"/>
                </a:solidFill>
                <a:latin typeface="Times New Roman" panose="02020603050405020304" pitchFamily="18" charset="0"/>
                <a:cs typeface="Times New Roman" panose="02020603050405020304" pitchFamily="18" charset="0"/>
              </a:rPr>
            </a:br>
            <a:endParaRPr lang="zh-CN" altLang="en-US" sz="3200" dirty="0">
              <a:solidFill>
                <a:schemeClr val="hlink"/>
              </a:solidFill>
              <a:latin typeface="Times New Roman" panose="02020603050405020304" pitchFamily="18" charset="0"/>
              <a:cs typeface="Times New Roman" panose="02020603050405020304" pitchFamily="18" charset="0"/>
            </a:endParaRPr>
          </a:p>
        </p:txBody>
      </p:sp>
      <p:sp>
        <p:nvSpPr>
          <p:cNvPr id="23558" name="Rectangle 4"/>
          <p:cNvSpPr>
            <a:spLocks noChangeArrowheads="1"/>
          </p:cNvSpPr>
          <p:nvPr/>
        </p:nvSpPr>
        <p:spPr bwMode="auto">
          <a:xfrm>
            <a:off x="468313" y="1992214"/>
            <a:ext cx="40322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
                <a:schemeClr val="tx2"/>
              </a:buClr>
              <a:buSzPct val="90000"/>
              <a:buFont typeface="Symbol" panose="05050102010706020507" pitchFamily="18" charset="2"/>
              <a:buNone/>
            </a:pPr>
            <a:r>
              <a:rPr lang="zh-CN" altLang="en-US" sz="2800" b="1" dirty="0">
                <a:solidFill>
                  <a:schemeClr val="tx2"/>
                </a:solidFill>
                <a:latin typeface="Times New Roman" panose="02020603050405020304" pitchFamily="18" charset="0"/>
              </a:rPr>
              <a:t>如图所示，复阻抗为：</a:t>
            </a:r>
            <a:r>
              <a:rPr lang="zh-CN" altLang="en-US" sz="2800" b="1" dirty="0">
                <a:latin typeface="Times New Roman" panose="02020603050405020304" pitchFamily="18" charset="0"/>
              </a:rPr>
              <a:t> </a:t>
            </a:r>
            <a:endParaRPr lang="zh-CN" altLang="en-US" sz="2800" baseline="-25000" dirty="0">
              <a:latin typeface="Times New Roman" panose="02020603050405020304" pitchFamily="18" charset="0"/>
            </a:endParaRPr>
          </a:p>
        </p:txBody>
      </p:sp>
      <p:sp>
        <p:nvSpPr>
          <p:cNvPr id="23559" name="Text Box 3"/>
          <p:cNvSpPr txBox="1">
            <a:spLocks noChangeArrowheads="1"/>
          </p:cNvSpPr>
          <p:nvPr/>
        </p:nvSpPr>
        <p:spPr bwMode="auto">
          <a:xfrm>
            <a:off x="5076825" y="5298307"/>
            <a:ext cx="3549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6.14  </a:t>
            </a:r>
            <a:r>
              <a:rPr lang="zh-CN" altLang="en-US" sz="2400" b="1" dirty="0">
                <a:solidFill>
                  <a:schemeClr val="tx2"/>
                </a:solidFill>
                <a:latin typeface="Times New Roman" panose="02020603050405020304" pitchFamily="18" charset="0"/>
              </a:rPr>
              <a:t>无源超前网络</a:t>
            </a:r>
            <a:endParaRPr lang="zh-CN" altLang="en-US" sz="2400" b="1" dirty="0">
              <a:solidFill>
                <a:schemeClr val="tx2"/>
              </a:solidFill>
              <a:latin typeface="Times New Roman" panose="02020603050405020304" pitchFamily="18" charset="0"/>
            </a:endParaRPr>
          </a:p>
        </p:txBody>
      </p:sp>
      <p:sp>
        <p:nvSpPr>
          <p:cNvPr id="23561" name="Text Box 9"/>
          <p:cNvSpPr txBox="1">
            <a:spLocks noChangeArrowheads="1"/>
          </p:cNvSpPr>
          <p:nvPr/>
        </p:nvSpPr>
        <p:spPr bwMode="auto">
          <a:xfrm>
            <a:off x="468313" y="3719414"/>
            <a:ext cx="4249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rPr>
              <a:t>装置的传递函数为：</a:t>
            </a:r>
            <a:r>
              <a:rPr lang="zh-CN" altLang="en-US" sz="2800">
                <a:latin typeface="Times New Roman" panose="02020603050405020304" pitchFamily="18" charset="0"/>
              </a:rPr>
              <a:t> </a:t>
            </a:r>
            <a:endParaRPr lang="zh-CN" altLang="en-US" sz="2800">
              <a:latin typeface="Times New Roman" panose="02020603050405020304" pitchFamily="18" charset="0"/>
            </a:endParaRPr>
          </a:p>
        </p:txBody>
      </p:sp>
      <p:sp>
        <p:nvSpPr>
          <p:cNvPr id="62472" name="Text Box 11"/>
          <p:cNvSpPr txBox="1">
            <a:spLocks noChangeArrowheads="1"/>
          </p:cNvSpPr>
          <p:nvPr/>
        </p:nvSpPr>
        <p:spPr bwMode="auto">
          <a:xfrm>
            <a:off x="468313" y="1412776"/>
            <a:ext cx="5975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dirty="0">
                <a:solidFill>
                  <a:schemeClr val="tx2"/>
                </a:solidFill>
                <a:latin typeface="Times New Roman" panose="02020603050405020304" pitchFamily="18" charset="0"/>
              </a:rPr>
              <a:t>a.</a:t>
            </a:r>
            <a:r>
              <a:rPr lang="zh-CN" altLang="en-US" sz="2800" b="1" dirty="0">
                <a:solidFill>
                  <a:schemeClr val="tx2"/>
                </a:solidFill>
                <a:latin typeface="Times New Roman" panose="02020603050405020304" pitchFamily="18" charset="0"/>
              </a:rPr>
              <a:t>超前装置 </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L</a:t>
            </a:r>
            <a:r>
              <a:rPr lang="en-US" altLang="zh-CN" sz="2800" dirty="0" err="1">
                <a:solidFill>
                  <a:schemeClr val="tx2"/>
                </a:solidFill>
                <a:latin typeface="Times New Roman" panose="02020603050405020304" pitchFamily="18" charset="0"/>
              </a:rPr>
              <a:t>ead</a:t>
            </a:r>
            <a:r>
              <a:rPr lang="en-US" altLang="zh-CN" sz="2800" dirty="0">
                <a:solidFill>
                  <a:schemeClr val="tx2"/>
                </a:solidFill>
                <a:latin typeface="Times New Roman" panose="02020603050405020304" pitchFamily="18" charset="0"/>
              </a:rPr>
              <a:t> compensation)</a:t>
            </a:r>
            <a:endParaRPr lang="en-US" altLang="zh-CN" sz="2800" dirty="0">
              <a:solidFill>
                <a:schemeClr val="tx2"/>
              </a:solidFill>
              <a:latin typeface="Times New Roman" panose="02020603050405020304" pitchFamily="18" charset="0"/>
            </a:endParaRPr>
          </a:p>
        </p:txBody>
      </p:sp>
      <p:sp>
        <p:nvSpPr>
          <p:cNvPr id="14" name="Text Box 8"/>
          <p:cNvSpPr txBox="1">
            <a:spLocks noChangeArrowheads="1"/>
          </p:cNvSpPr>
          <p:nvPr/>
        </p:nvSpPr>
        <p:spPr bwMode="auto">
          <a:xfrm>
            <a:off x="485775" y="6074595"/>
            <a:ext cx="1728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rPr>
              <a:t>时间常数</a:t>
            </a:r>
            <a:endParaRPr lang="zh-CN" altLang="en-US" sz="2800">
              <a:solidFill>
                <a:schemeClr val="tx2"/>
              </a:solidFill>
              <a:latin typeface="Times New Roman" panose="02020603050405020304" pitchFamily="18" charset="0"/>
            </a:endParaRPr>
          </a:p>
        </p:txBody>
      </p:sp>
      <p:sp>
        <p:nvSpPr>
          <p:cNvPr id="15" name="Text Box 8"/>
          <p:cNvSpPr txBox="1">
            <a:spLocks noChangeArrowheads="1"/>
          </p:cNvSpPr>
          <p:nvPr/>
        </p:nvSpPr>
        <p:spPr bwMode="auto">
          <a:xfrm>
            <a:off x="3995738" y="6061895"/>
            <a:ext cx="2160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rPr>
              <a:t>  分度系数</a:t>
            </a:r>
            <a:endParaRPr lang="zh-CN" altLang="en-US" sz="2800">
              <a:solidFill>
                <a:schemeClr val="tx2"/>
              </a:solidFill>
              <a:latin typeface="Times New Roman" panose="02020603050405020304" pitchFamily="18"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35100" y="2425049"/>
            <a:ext cx="1558925"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5869807"/>
            <a:ext cx="18081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188" y="5944420"/>
            <a:ext cx="19018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9" name="图片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4213" y="2298601"/>
            <a:ext cx="42291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a:xfrm>
            <a:off x="1350169" y="4207812"/>
            <a:ext cx="1949450" cy="1716088"/>
            <a:chOff x="1350169" y="4207812"/>
            <a:chExt cx="1949450" cy="1716088"/>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0169" y="4207812"/>
              <a:ext cx="1949450"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75656" y="4571836"/>
              <a:ext cx="144016" cy="307777"/>
            </a:xfrm>
            <a:prstGeom prst="rect">
              <a:avLst/>
            </a:prstGeom>
            <a:noFill/>
          </p:spPr>
          <p:txBody>
            <a:bodyPr wrap="square" rtlCol="0">
              <a:spAutoFit/>
            </a:bodyPr>
            <a:lstStyle/>
            <a:p>
              <a:r>
                <a:rPr lang="en-US" altLang="zh-CN" sz="1400" dirty="0">
                  <a:solidFill>
                    <a:schemeClr val="tx2"/>
                  </a:solidFill>
                  <a:latin typeface="Times New Roman" panose="02020603050405020304" pitchFamily="18" charset="0"/>
                  <a:cs typeface="Times New Roman" panose="02020603050405020304" pitchFamily="18" charset="0"/>
                </a:rPr>
                <a:t>c</a:t>
              </a:r>
              <a:endParaRPr lang="zh-CN" altLang="en-US" sz="1400" dirty="0">
                <a:solidFill>
                  <a:schemeClr val="tx2"/>
                </a:solidFill>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blinds(horizontal)">
                                      <p:cBhvr>
                                        <p:cTn id="7" dur="500"/>
                                        <p:tgtEl>
                                          <p:spTgt spid="235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558"/>
                                        </p:tgtEl>
                                        <p:attrNameLst>
                                          <p:attrName>style.visibility</p:attrName>
                                        </p:attrNameLst>
                                      </p:cBhvr>
                                      <p:to>
                                        <p:strVal val="visible"/>
                                      </p:to>
                                    </p:set>
                                    <p:animEffect transition="in" filter="dissolve">
                                      <p:cBhvr>
                                        <p:cTn id="12" dur="500"/>
                                        <p:tgtEl>
                                          <p:spTgt spid="23558"/>
                                        </p:tgtEl>
                                      </p:cBhvr>
                                    </p:animEffect>
                                  </p:childTnLst>
                                </p:cTn>
                              </p:par>
                              <p:par>
                                <p:cTn id="13" presetID="9"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23561"/>
                                        </p:tgtEl>
                                        <p:attrNameLst>
                                          <p:attrName>style.visibility</p:attrName>
                                        </p:attrNameLst>
                                      </p:cBhvr>
                                      <p:to>
                                        <p:strVal val="visible"/>
                                      </p:to>
                                    </p:set>
                                    <p:animEffect transition="in" filter="slide(fromLeft)">
                                      <p:cBhvr>
                                        <p:cTn id="20" dur="500"/>
                                        <p:tgtEl>
                                          <p:spTgt spid="23561"/>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par>
                          <p:cTn id="29" fill="hold">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9"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par>
                                <p:cTn id="36" presetID="9"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utoUpdateAnimBg="0"/>
      <p:bldP spid="23559" grpId="0" autoUpdateAnimBg="0"/>
      <p:bldP spid="23561" grpId="0" autoUpdateAnimBg="0"/>
      <p:bldP spid="14" grpId="0" autoUpdateAnimBg="0"/>
      <p:bldP spid="1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1106D194-EFDD-49C7-968B-4B712AA1981A}" type="slidenum">
              <a:rPr lang="en-US" altLang="zh-CN" sz="1400"/>
            </a:fld>
            <a:endParaRPr lang="en-US" altLang="zh-CN" sz="1400"/>
          </a:p>
        </p:txBody>
      </p:sp>
      <p:sp>
        <p:nvSpPr>
          <p:cNvPr id="56323" name="Rectangle 2"/>
          <p:cNvSpPr>
            <a:spLocks noGrp="1" noRot="1" noChangeArrowheads="1"/>
          </p:cNvSpPr>
          <p:nvPr>
            <p:ph type="title" idx="4294967295"/>
          </p:nvPr>
        </p:nvSpPr>
        <p:spPr>
          <a:xfrm>
            <a:off x="323850" y="404813"/>
            <a:ext cx="8424863" cy="1295400"/>
          </a:xfrm>
        </p:spPr>
        <p:txBody>
          <a:bodyPr/>
          <a:lstStyle/>
          <a:p>
            <a:pPr eaLnBrk="1" hangingPunct="1"/>
            <a:r>
              <a:rPr lang="en-US" altLang="zh-CN" b="1">
                <a:latin typeface="宋体" panose="02010600030101010101" pitchFamily="2" charset="-122"/>
              </a:rPr>
              <a:t>§</a:t>
            </a:r>
            <a:r>
              <a:rPr lang="en-US" altLang="zh-CN" sz="4000" b="1">
                <a:latin typeface="宋体" panose="02010600030101010101" pitchFamily="2" charset="-122"/>
              </a:rPr>
              <a:t>6.1  </a:t>
            </a:r>
            <a:r>
              <a:rPr lang="zh-CN" altLang="en-US" sz="4000" b="1">
                <a:latin typeface="宋体" panose="02010600030101010101" pitchFamily="2" charset="-122"/>
              </a:rPr>
              <a:t>综合与校正的概念</a:t>
            </a:r>
            <a:br>
              <a:rPr lang="en-US" altLang="zh-CN" sz="4000" b="1">
                <a:latin typeface="宋体" panose="02010600030101010101" pitchFamily="2" charset="-122"/>
              </a:rPr>
            </a:br>
            <a:r>
              <a:rPr lang="en-US" altLang="zh-CN" sz="3600">
                <a:latin typeface="Times New Roman" panose="02020603050405020304" pitchFamily="18" charset="0"/>
                <a:cs typeface="Times New Roman" panose="02020603050405020304" pitchFamily="18" charset="0"/>
              </a:rPr>
              <a:t>(</a:t>
            </a:r>
            <a:r>
              <a:rPr lang="zh-CN" altLang="en-US" sz="3600">
                <a:latin typeface="Times New Roman" panose="02020603050405020304" pitchFamily="18" charset="0"/>
              </a:rPr>
              <a:t>C</a:t>
            </a:r>
            <a:r>
              <a:rPr lang="en-US" altLang="zh-CN" sz="3600">
                <a:latin typeface="Times New Roman" panose="02020603050405020304" pitchFamily="18" charset="0"/>
                <a:cs typeface="Times New Roman" panose="02020603050405020304" pitchFamily="18" charset="0"/>
              </a:rPr>
              <a:t>oncept</a:t>
            </a:r>
            <a:r>
              <a:rPr lang="zh-CN" altLang="en-US" sz="3600">
                <a:latin typeface="Times New Roman" panose="02020603050405020304" pitchFamily="18" charset="0"/>
              </a:rPr>
              <a:t>s</a:t>
            </a:r>
            <a:r>
              <a:rPr lang="en-US" altLang="zh-CN" sz="3600">
                <a:latin typeface="Times New Roman" panose="02020603050405020304" pitchFamily="18" charset="0"/>
                <a:cs typeface="Times New Roman" panose="02020603050405020304" pitchFamily="18" charset="0"/>
              </a:rPr>
              <a:t> of synthesis and correction)</a:t>
            </a:r>
            <a:endParaRPr lang="zh-CN" altLang="en-US" sz="3600" b="1">
              <a:latin typeface="宋体" panose="02010600030101010101" pitchFamily="2" charset="-122"/>
            </a:endParaRPr>
          </a:p>
        </p:txBody>
      </p:sp>
      <p:sp>
        <p:nvSpPr>
          <p:cNvPr id="7172" name="Rectangle 3"/>
          <p:cNvSpPr>
            <a:spLocks noGrp="1" noRot="1" noChangeArrowheads="1"/>
          </p:cNvSpPr>
          <p:nvPr>
            <p:ph type="body" idx="4294967295"/>
          </p:nvPr>
        </p:nvSpPr>
        <p:spPr>
          <a:xfrm>
            <a:off x="395288" y="1844675"/>
            <a:ext cx="8353425" cy="4876800"/>
          </a:xfrm>
        </p:spPr>
        <p:txBody>
          <a:bodyPr/>
          <a:lstStyle/>
          <a:p>
            <a:pPr eaLnBrk="1" hangingPunct="1">
              <a:lnSpc>
                <a:spcPct val="80000"/>
              </a:lnSpc>
              <a:buFont typeface="Wingdings" panose="05000000000000000000" pitchFamily="2" charset="2"/>
              <a:buNone/>
              <a:defRPr/>
            </a:pPr>
            <a:r>
              <a:rPr lang="zh-CN" altLang="en-US" sz="2800" b="1" dirty="0">
                <a:solidFill>
                  <a:schemeClr val="tx2"/>
                </a:solidFill>
                <a:latin typeface="宋体" panose="02010600030101010101" pitchFamily="2" charset="-122"/>
              </a:rPr>
              <a:t>设计自动控制系统一般经过以下三步</a:t>
            </a:r>
            <a:r>
              <a:rPr lang="en-US" altLang="zh-CN" sz="2800" b="1" dirty="0">
                <a:solidFill>
                  <a:schemeClr val="tx2"/>
                </a:solidFill>
                <a:latin typeface="宋体" panose="02010600030101010101" pitchFamily="2" charset="-122"/>
              </a:rPr>
              <a:t>:</a:t>
            </a:r>
            <a:endParaRPr lang="en-US" altLang="zh-CN" sz="2800" b="1" dirty="0">
              <a:solidFill>
                <a:schemeClr val="tx2"/>
              </a:solidFill>
              <a:latin typeface="宋体" panose="02010600030101010101" pitchFamily="2" charset="-122"/>
            </a:endParaRPr>
          </a:p>
          <a:p>
            <a:pPr marL="514350" indent="-514350" eaLnBrk="1" hangingPunct="1">
              <a:lnSpc>
                <a:spcPct val="120000"/>
              </a:lnSpc>
              <a:buFont typeface="+mj-ea"/>
              <a:buAutoNum type="circleNumDbPlain"/>
              <a:defRPr/>
            </a:pPr>
            <a:r>
              <a:rPr lang="zh-CN" altLang="en-US" sz="2800" b="1" dirty="0">
                <a:solidFill>
                  <a:schemeClr val="tx2"/>
                </a:solidFill>
                <a:latin typeface="宋体" panose="02010600030101010101" pitchFamily="2" charset="-122"/>
              </a:rPr>
              <a:t>根据任务要求，选定控制对象；</a:t>
            </a:r>
            <a:endParaRPr lang="zh-CN" altLang="en-US" sz="2800" b="1" dirty="0">
              <a:solidFill>
                <a:schemeClr val="tx2"/>
              </a:solidFill>
              <a:latin typeface="宋体" panose="02010600030101010101" pitchFamily="2" charset="-122"/>
            </a:endParaRPr>
          </a:p>
          <a:p>
            <a:pPr marL="514350" indent="-514350" eaLnBrk="1" hangingPunct="1">
              <a:lnSpc>
                <a:spcPct val="120000"/>
              </a:lnSpc>
              <a:buFont typeface="+mj-ea"/>
              <a:buAutoNum type="circleNumDbPlain"/>
              <a:defRPr/>
            </a:pPr>
            <a:r>
              <a:rPr lang="zh-CN" altLang="en-US" sz="2800" b="1" dirty="0">
                <a:solidFill>
                  <a:schemeClr val="tx2"/>
                </a:solidFill>
                <a:latin typeface="宋体" panose="02010600030101010101" pitchFamily="2" charset="-122"/>
              </a:rPr>
              <a:t>根据性能指标要求，确定系统控制规律，并设计满足控制规律的控制器，初步选定构成控制器的元器件；</a:t>
            </a:r>
            <a:endParaRPr lang="zh-CN" altLang="en-US" sz="2800" b="1" dirty="0">
              <a:solidFill>
                <a:schemeClr val="tx2"/>
              </a:solidFill>
              <a:latin typeface="宋体" panose="02010600030101010101" pitchFamily="2" charset="-122"/>
            </a:endParaRPr>
          </a:p>
          <a:p>
            <a:pPr marL="514350" indent="-514350" eaLnBrk="1" hangingPunct="1">
              <a:lnSpc>
                <a:spcPct val="120000"/>
              </a:lnSpc>
              <a:buFont typeface="+mj-ea"/>
              <a:buAutoNum type="circleNumDbPlain"/>
              <a:defRPr/>
            </a:pPr>
            <a:r>
              <a:rPr lang="zh-CN" altLang="en-US" sz="2800" b="1" dirty="0">
                <a:solidFill>
                  <a:schemeClr val="tx2"/>
                </a:solidFill>
                <a:latin typeface="宋体" panose="02010600030101010101" pitchFamily="2" charset="-122"/>
              </a:rPr>
              <a:t>将选定的控制对象和控制器组成控制系统，如果构成的系统不能满足要求的性能指标，需增加合适的元件，按一定的方式连接到原系统中使重新组合起来的系统满足设计要求。   </a:t>
            </a:r>
            <a:endParaRPr lang="zh-CN" altLang="en-US" sz="2800" b="1" dirty="0">
              <a:solidFill>
                <a:schemeClr val="tx2"/>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animEffect transition="in" filter="blinds(horizontal)">
                                      <p:cBhvr>
                                        <p:cTn id="7" dur="500"/>
                                        <p:tgtEl>
                                          <p:spTgt spid="71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2">
                                            <p:txEl>
                                              <p:pRg st="1" end="1"/>
                                            </p:txEl>
                                          </p:spTgt>
                                        </p:tgtEl>
                                        <p:attrNameLst>
                                          <p:attrName>style.visibility</p:attrName>
                                        </p:attrNameLst>
                                      </p:cBhvr>
                                      <p:to>
                                        <p:strVal val="visible"/>
                                      </p:to>
                                    </p:set>
                                    <p:animEffect transition="in" filter="blinds(horizontal)">
                                      <p:cBhvr>
                                        <p:cTn id="12" dur="500"/>
                                        <p:tgtEl>
                                          <p:spTgt spid="71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2">
                                            <p:txEl>
                                              <p:pRg st="2" end="2"/>
                                            </p:txEl>
                                          </p:spTgt>
                                        </p:tgtEl>
                                        <p:attrNameLst>
                                          <p:attrName>style.visibility</p:attrName>
                                        </p:attrNameLst>
                                      </p:cBhvr>
                                      <p:to>
                                        <p:strVal val="visible"/>
                                      </p:to>
                                    </p:set>
                                    <p:animEffect transition="in" filter="blinds(horizontal)">
                                      <p:cBhvr>
                                        <p:cTn id="17" dur="500"/>
                                        <p:tgtEl>
                                          <p:spTgt spid="71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2">
                                            <p:txEl>
                                              <p:pRg st="3" end="3"/>
                                            </p:txEl>
                                          </p:spTgt>
                                        </p:tgtEl>
                                        <p:attrNameLst>
                                          <p:attrName>style.visibility</p:attrName>
                                        </p:attrNameLst>
                                      </p:cBhvr>
                                      <p:to>
                                        <p:strVal val="visible"/>
                                      </p:to>
                                    </p:set>
                                    <p:animEffect transition="in" filter="blinds(horizontal)">
                                      <p:cBhvr>
                                        <p:cTn id="22" dur="500"/>
                                        <p:tgtEl>
                                          <p:spTgt spid="71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utoUpdateAnimBg="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Rot="1" noChangeArrowheads="1"/>
          </p:cNvSpPr>
          <p:nvPr>
            <p:ph type="body" idx="1"/>
          </p:nvPr>
        </p:nvSpPr>
        <p:spPr>
          <a:xfrm>
            <a:off x="250825" y="1196975"/>
            <a:ext cx="8540750" cy="4194175"/>
          </a:xfrm>
        </p:spPr>
        <p:txBody>
          <a:bodyPr/>
          <a:lstStyle/>
          <a:p>
            <a:pPr>
              <a:buFont typeface="Wingdings" panose="05000000000000000000" pitchFamily="2" charset="2"/>
              <a:buNone/>
            </a:pPr>
            <a:r>
              <a:rPr lang="zh-CN" altLang="en-US" sz="2800" b="1">
                <a:solidFill>
                  <a:srgbClr val="003399"/>
                </a:solidFill>
                <a:latin typeface="Times New Roman" panose="02020603050405020304" pitchFamily="18" charset="0"/>
              </a:rPr>
              <a:t>   实际设计时，</a:t>
            </a:r>
            <a:r>
              <a:rPr lang="en-US" altLang="zh-CN" sz="2800" b="1" i="1">
                <a:solidFill>
                  <a:srgbClr val="003399"/>
                </a:solidFill>
                <a:latin typeface="Times New Roman" panose="02020603050405020304" pitchFamily="18" charset="0"/>
              </a:rPr>
              <a:t>a</a:t>
            </a:r>
            <a:r>
              <a:rPr lang="zh-CN" altLang="en-US" sz="2800" b="1">
                <a:solidFill>
                  <a:srgbClr val="003399"/>
                </a:solidFill>
                <a:latin typeface="Times New Roman" panose="02020603050405020304" pitchFamily="18" charset="0"/>
              </a:rPr>
              <a:t>的值一般不超过</a:t>
            </a:r>
            <a:r>
              <a:rPr lang="en-US" altLang="zh-CN" sz="2800" b="1">
                <a:solidFill>
                  <a:srgbClr val="003399"/>
                </a:solidFill>
                <a:latin typeface="Times New Roman" panose="02020603050405020304" pitchFamily="18" charset="0"/>
              </a:rPr>
              <a:t>20</a:t>
            </a:r>
            <a:r>
              <a:rPr lang="zh-CN" altLang="en-US" sz="2800" b="1">
                <a:solidFill>
                  <a:srgbClr val="003399"/>
                </a:solidFill>
                <a:latin typeface="Times New Roman" panose="02020603050405020304" pitchFamily="18" charset="0"/>
              </a:rPr>
              <a:t>。</a:t>
            </a:r>
            <a:r>
              <a:rPr lang="zh-CN" altLang="en-US" b="1">
                <a:solidFill>
                  <a:srgbClr val="003399"/>
                </a:solidFill>
                <a:latin typeface="Times New Roman" panose="02020603050405020304" pitchFamily="18" charset="0"/>
              </a:rPr>
              <a:t> </a:t>
            </a:r>
            <a:r>
              <a:rPr lang="zh-CN" altLang="en-US" sz="2800" b="1">
                <a:solidFill>
                  <a:srgbClr val="003399"/>
                </a:solidFill>
                <a:latin typeface="Times New Roman" panose="02020603050405020304" pitchFamily="18" charset="0"/>
              </a:rPr>
              <a:t>由于上式中，</a:t>
            </a:r>
            <a:r>
              <a:rPr lang="en-US" altLang="zh-CN" sz="2800" b="1">
                <a:solidFill>
                  <a:srgbClr val="003399"/>
                </a:solidFill>
                <a:latin typeface="Times New Roman" panose="02020603050405020304" pitchFamily="18" charset="0"/>
              </a:rPr>
              <a:t>1/</a:t>
            </a:r>
            <a:r>
              <a:rPr lang="en-US" altLang="zh-CN" sz="2800" b="1" i="1">
                <a:solidFill>
                  <a:srgbClr val="003399"/>
                </a:solidFill>
                <a:latin typeface="Times New Roman" panose="02020603050405020304" pitchFamily="18" charset="0"/>
              </a:rPr>
              <a:t>a</a:t>
            </a:r>
            <a:r>
              <a:rPr lang="zh-CN" altLang="en-US" sz="2800" b="1">
                <a:solidFill>
                  <a:srgbClr val="003399"/>
                </a:solidFill>
                <a:latin typeface="Times New Roman" panose="02020603050405020304" pitchFamily="18" charset="0"/>
              </a:rPr>
              <a:t>小于</a:t>
            </a:r>
            <a:r>
              <a:rPr lang="en-US" altLang="zh-CN" sz="2800" b="1">
                <a:solidFill>
                  <a:srgbClr val="003399"/>
                </a:solidFill>
                <a:latin typeface="Times New Roman" panose="02020603050405020304" pitchFamily="18" charset="0"/>
              </a:rPr>
              <a:t>1</a:t>
            </a:r>
            <a:r>
              <a:rPr lang="zh-CN" altLang="en-US" sz="2800" b="1">
                <a:solidFill>
                  <a:srgbClr val="003399"/>
                </a:solidFill>
                <a:latin typeface="Times New Roman" panose="02020603050405020304" pitchFamily="18" charset="0"/>
              </a:rPr>
              <a:t>，采用无源超前网络进行串联校正时，整个系统的开环频率增益要降低</a:t>
            </a:r>
            <a:r>
              <a:rPr lang="en-US" altLang="zh-CN" sz="2800" b="1" i="1">
                <a:solidFill>
                  <a:srgbClr val="003399"/>
                </a:solidFill>
                <a:latin typeface="Times New Roman" panose="02020603050405020304" pitchFamily="18" charset="0"/>
              </a:rPr>
              <a:t>a</a:t>
            </a:r>
            <a:r>
              <a:rPr lang="zh-CN" altLang="en-US" sz="2800" b="1">
                <a:solidFill>
                  <a:srgbClr val="003399"/>
                </a:solidFill>
                <a:latin typeface="Times New Roman" panose="02020603050405020304" pitchFamily="18" charset="0"/>
              </a:rPr>
              <a:t>倍，为了补偿超前网络造成的衰减，需要提高放大器增益，或另外串接一个放大器。在补偿了</a:t>
            </a:r>
            <a:r>
              <a:rPr lang="en-US" altLang="zh-CN" sz="2800" b="1">
                <a:solidFill>
                  <a:srgbClr val="003399"/>
                </a:solidFill>
                <a:latin typeface="Times New Roman" panose="02020603050405020304" pitchFamily="18" charset="0"/>
              </a:rPr>
              <a:t>1/</a:t>
            </a:r>
            <a:r>
              <a:rPr lang="en-US" altLang="zh-CN" sz="2800" b="1" i="1">
                <a:solidFill>
                  <a:srgbClr val="003399"/>
                </a:solidFill>
                <a:latin typeface="Times New Roman" panose="02020603050405020304" pitchFamily="18" charset="0"/>
              </a:rPr>
              <a:t>a</a:t>
            </a:r>
            <a:r>
              <a:rPr lang="zh-CN" altLang="en-US" sz="2800" b="1">
                <a:solidFill>
                  <a:srgbClr val="003399"/>
                </a:solidFill>
                <a:latin typeface="Times New Roman" panose="02020603050405020304" pitchFamily="18" charset="0"/>
              </a:rPr>
              <a:t>的衰减作用以后，超前网络的传递函数为</a:t>
            </a:r>
            <a:endParaRPr lang="zh-CN" altLang="en-US" sz="2800" b="1">
              <a:solidFill>
                <a:srgbClr val="003399"/>
              </a:solidFill>
              <a:latin typeface="Times New Roman" panose="02020603050405020304" pitchFamily="18" charset="0"/>
            </a:endParaRPr>
          </a:p>
        </p:txBody>
      </p:sp>
      <p:sp>
        <p:nvSpPr>
          <p:cNvPr id="6349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2EC3032F-7CEC-4D22-84FF-5A5BCF1B477F}" type="slidenum">
              <a:rPr lang="en-US" altLang="zh-CN" sz="1400"/>
            </a:fld>
            <a:endParaRPr lang="en-US" altLang="zh-CN" sz="1400"/>
          </a:p>
        </p:txBody>
      </p:sp>
      <p:graphicFrame>
        <p:nvGraphicFramePr>
          <p:cNvPr id="5" name="对象 4"/>
          <p:cNvGraphicFramePr>
            <a:graphicFrameLocks noChangeAspect="1"/>
          </p:cNvGraphicFramePr>
          <p:nvPr/>
        </p:nvGraphicFramePr>
        <p:xfrm>
          <a:off x="2668588" y="4103688"/>
          <a:ext cx="3517900" cy="881062"/>
        </p:xfrm>
        <a:graphic>
          <a:graphicData uri="http://schemas.openxmlformats.org/presentationml/2006/ole">
            <mc:AlternateContent xmlns:mc="http://schemas.openxmlformats.org/markup-compatibility/2006">
              <mc:Choice xmlns:v="urn:schemas-microsoft-com:vml" Requires="v">
                <p:oleObj spid="_x0000_s63560" name="Equation" r:id="rId1" imgW="1574800" imgH="393700" progId="Equation.DSMT4">
                  <p:embed/>
                </p:oleObj>
              </mc:Choice>
              <mc:Fallback>
                <p:oleObj name="Equation" r:id="rId1" imgW="1574800" imgH="393700" progId="Equation.DSMT4">
                  <p:embed/>
                  <p:pic>
                    <p:nvPicPr>
                      <p:cNvPr id="0"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4103688"/>
                        <a:ext cx="3517900" cy="881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animEffect transition="in" filter="blinds(horizontal)">
                                      <p:cBhvr>
                                        <p:cTn id="7" dur="500"/>
                                        <p:tgtEl>
                                          <p:spTgt spid="24576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4"/>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28CA501C-384F-425B-AE4C-6818D7409442}" type="slidenum">
              <a:rPr lang="en-US" altLang="zh-CN" sz="1400"/>
            </a:fld>
            <a:endParaRPr lang="en-US" altLang="zh-CN" sz="1400"/>
          </a:p>
        </p:txBody>
      </p:sp>
      <p:sp>
        <p:nvSpPr>
          <p:cNvPr id="24579" name="Text Box 2"/>
          <p:cNvSpPr txBox="1">
            <a:spLocks noChangeArrowheads="1"/>
          </p:cNvSpPr>
          <p:nvPr/>
        </p:nvSpPr>
        <p:spPr bwMode="auto">
          <a:xfrm>
            <a:off x="684213" y="333375"/>
            <a:ext cx="806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超前校正装置的对数频率特性如下图所示：</a:t>
            </a:r>
            <a:endParaRPr lang="zh-CN" altLang="en-US" sz="2800" b="1">
              <a:solidFill>
                <a:schemeClr val="tx2"/>
              </a:solidFill>
              <a:latin typeface="Times New Roman" panose="02020603050405020304" pitchFamily="18" charset="0"/>
            </a:endParaRPr>
          </a:p>
        </p:txBody>
      </p:sp>
      <p:grpSp>
        <p:nvGrpSpPr>
          <p:cNvPr id="24580" name="Group 4"/>
          <p:cNvGrpSpPr/>
          <p:nvPr/>
        </p:nvGrpSpPr>
        <p:grpSpPr bwMode="auto">
          <a:xfrm>
            <a:off x="971550" y="882650"/>
            <a:ext cx="7056438" cy="5334000"/>
            <a:chOff x="-46" y="29"/>
            <a:chExt cx="4445" cy="3360"/>
          </a:xfrm>
        </p:grpSpPr>
        <p:grpSp>
          <p:nvGrpSpPr>
            <p:cNvPr id="64518" name="Group 6"/>
            <p:cNvGrpSpPr/>
            <p:nvPr/>
          </p:nvGrpSpPr>
          <p:grpSpPr bwMode="auto">
            <a:xfrm>
              <a:off x="-46" y="29"/>
              <a:ext cx="4445" cy="3285"/>
              <a:chOff x="-46" y="29"/>
              <a:chExt cx="4445" cy="3285"/>
            </a:xfrm>
          </p:grpSpPr>
          <p:sp>
            <p:nvSpPr>
              <p:cNvPr id="64519" name="Text Box 6"/>
              <p:cNvSpPr txBox="1">
                <a:spLocks noChangeArrowheads="1"/>
              </p:cNvSpPr>
              <p:nvPr/>
            </p:nvSpPr>
            <p:spPr bwMode="auto">
              <a:xfrm>
                <a:off x="181" y="3023"/>
                <a:ext cx="40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400" b="1" dirty="0">
                    <a:solidFill>
                      <a:schemeClr val="tx2"/>
                    </a:solidFill>
                    <a:latin typeface="宋体" panose="02010600030101010101" pitchFamily="2" charset="-122"/>
                  </a:rPr>
                  <a:t>图</a:t>
                </a:r>
                <a:r>
                  <a:rPr lang="en-US" altLang="zh-CN" sz="2400" b="1" dirty="0">
                    <a:solidFill>
                      <a:schemeClr val="tx2"/>
                    </a:solidFill>
                    <a:latin typeface="Times New Roman" panose="02020603050405020304" pitchFamily="18" charset="0"/>
                    <a:cs typeface="Times New Roman" panose="02020603050405020304" pitchFamily="18" charset="0"/>
                  </a:rPr>
                  <a:t>6.15</a:t>
                </a:r>
                <a:r>
                  <a:rPr lang="en-US" altLang="zh-CN" sz="2400" b="1" dirty="0">
                    <a:solidFill>
                      <a:schemeClr val="tx2"/>
                    </a:solidFill>
                    <a:latin typeface="宋体" panose="02010600030101010101" pitchFamily="2" charset="-122"/>
                  </a:rPr>
                  <a:t>  </a:t>
                </a:r>
                <a:r>
                  <a:rPr lang="zh-CN" altLang="en-US" sz="2400" b="1" dirty="0">
                    <a:solidFill>
                      <a:schemeClr val="tx2"/>
                    </a:solidFill>
                    <a:latin typeface="宋体" panose="02010600030101010101" pitchFamily="2" charset="-122"/>
                  </a:rPr>
                  <a:t>无源超前网络     的</a:t>
                </a:r>
                <a:r>
                  <a:rPr lang="en-US" altLang="zh-CN" sz="2400" b="1" i="1" dirty="0">
                    <a:solidFill>
                      <a:schemeClr val="tx2"/>
                    </a:solidFill>
                    <a:latin typeface="Times New Roman" panose="02020603050405020304" pitchFamily="18" charset="0"/>
                  </a:rPr>
                  <a:t>Bode</a:t>
                </a:r>
                <a:r>
                  <a:rPr lang="zh-CN" altLang="en-US" sz="2400" b="1" dirty="0">
                    <a:solidFill>
                      <a:schemeClr val="tx2"/>
                    </a:solidFill>
                    <a:latin typeface="宋体" panose="02010600030101010101" pitchFamily="2" charset="-122"/>
                  </a:rPr>
                  <a:t>图</a:t>
                </a:r>
                <a:endParaRPr lang="zh-CN" altLang="en-US" sz="2400" b="1" dirty="0">
                  <a:solidFill>
                    <a:schemeClr val="tx2"/>
                  </a:solidFill>
                  <a:latin typeface="宋体" panose="02010600030101010101" pitchFamily="2" charset="-122"/>
                </a:endParaRPr>
              </a:p>
            </p:txBody>
          </p:sp>
          <p:graphicFrame>
            <p:nvGraphicFramePr>
              <p:cNvPr id="64520" name="Object 7"/>
              <p:cNvGraphicFramePr>
                <a:graphicFrameLocks noChangeAspect="1"/>
              </p:cNvGraphicFramePr>
              <p:nvPr/>
            </p:nvGraphicFramePr>
            <p:xfrm>
              <a:off x="-46" y="29"/>
              <a:ext cx="4445" cy="2902"/>
            </p:xfrm>
            <a:graphic>
              <a:graphicData uri="http://schemas.openxmlformats.org/presentationml/2006/ole">
                <mc:AlternateContent xmlns:mc="http://schemas.openxmlformats.org/markup-compatibility/2006">
                  <mc:Choice xmlns:v="urn:schemas-microsoft-com:vml" Requires="v">
                    <p:oleObj spid="_x0000_s64657" name="Visio" r:id="rId1" imgW="10058400" imgH="6591300" progId="">
                      <p:embed/>
                    </p:oleObj>
                  </mc:Choice>
                  <mc:Fallback>
                    <p:oleObj name="Visio" r:id="rId1" imgW="10058400" imgH="6591300" progId="">
                      <p:embed/>
                      <p:pic>
                        <p:nvPicPr>
                          <p:cNvPr id="0" name="Picture 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 y="29"/>
                            <a:ext cx="4445" cy="2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4517" name="Object 5"/>
            <p:cNvGraphicFramePr>
              <a:graphicFrameLocks noChangeAspect="1"/>
            </p:cNvGraphicFramePr>
            <p:nvPr/>
          </p:nvGraphicFramePr>
          <p:xfrm>
            <a:off x="2086" y="2948"/>
            <a:ext cx="544" cy="441"/>
          </p:xfrm>
          <a:graphic>
            <a:graphicData uri="http://schemas.openxmlformats.org/presentationml/2006/ole">
              <mc:AlternateContent xmlns:mc="http://schemas.openxmlformats.org/markup-compatibility/2006">
                <mc:Choice xmlns:v="urn:schemas-microsoft-com:vml" Requires="v">
                  <p:oleObj spid="_x0000_s64658" name="Equation" r:id="rId3" imgW="393700" imgH="304800" progId="Equation.DSMT4">
                    <p:embed/>
                  </p:oleObj>
                </mc:Choice>
                <mc:Fallback>
                  <p:oleObj name="Equation" r:id="rId3" imgW="393700" imgH="304800" progId="Equation.DSMT4">
                    <p:embed/>
                    <p:pic>
                      <p:nvPicPr>
                        <p:cNvPr id="0" name="Picture 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 y="2948"/>
                          <a:ext cx="544" cy="4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dissolve">
                                      <p:cBhvr>
                                        <p:cTn id="7" dur="5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blinds(horizontal)">
                                      <p:cBhvr>
                                        <p:cTn id="12"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4"/>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D0A15295-454A-4261-A03F-601F36AA2B14}" type="slidenum">
              <a:rPr lang="en-US" altLang="zh-CN" sz="1400"/>
            </a:fld>
            <a:endParaRPr lang="en-US" altLang="zh-CN" sz="1400"/>
          </a:p>
        </p:txBody>
      </p:sp>
      <p:grpSp>
        <p:nvGrpSpPr>
          <p:cNvPr id="25604" name="Group 4"/>
          <p:cNvGrpSpPr/>
          <p:nvPr/>
        </p:nvGrpSpPr>
        <p:grpSpPr bwMode="auto">
          <a:xfrm>
            <a:off x="1476375" y="3213100"/>
            <a:ext cx="3097213" cy="887413"/>
            <a:chOff x="0" y="-42"/>
            <a:chExt cx="2016" cy="559"/>
          </a:xfrm>
        </p:grpSpPr>
        <p:graphicFrame>
          <p:nvGraphicFramePr>
            <p:cNvPr id="65563" name="Object 5"/>
            <p:cNvGraphicFramePr>
              <a:graphicFrameLocks noChangeAspect="1"/>
            </p:cNvGraphicFramePr>
            <p:nvPr/>
          </p:nvGraphicFramePr>
          <p:xfrm>
            <a:off x="1172" y="-42"/>
            <a:ext cx="844" cy="559"/>
          </p:xfrm>
          <a:graphic>
            <a:graphicData uri="http://schemas.openxmlformats.org/presentationml/2006/ole">
              <mc:AlternateContent xmlns:mc="http://schemas.openxmlformats.org/markup-compatibility/2006">
                <mc:Choice xmlns:v="urn:schemas-microsoft-com:vml" Requires="v">
                  <p:oleObj spid="_x0000_s66245" name="Equation" r:id="rId1" imgW="660400" imgH="330200" progId="Equation.DSMT4">
                    <p:embed/>
                  </p:oleObj>
                </mc:Choice>
                <mc:Fallback>
                  <p:oleObj name="Equation" r:id="rId1" imgW="660400" imgH="330200" progId="Equation.DSMT4">
                    <p:embed/>
                    <p:pic>
                      <p:nvPicPr>
                        <p:cNvPr id="0" name="Picture 3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 y="-42"/>
                          <a:ext cx="844" cy="5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64" name="Text Box 5"/>
            <p:cNvSpPr txBox="1">
              <a:spLocks noChangeArrowheads="1"/>
            </p:cNvSpPr>
            <p:nvPr/>
          </p:nvSpPr>
          <p:spPr bwMode="auto">
            <a:xfrm>
              <a:off x="0" y="45"/>
              <a:ext cx="1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endParaRPr lang="zh-CN" altLang="en-US" sz="2800" b="1">
                <a:solidFill>
                  <a:schemeClr val="tx2"/>
                </a:solidFill>
                <a:latin typeface="Times New Roman" panose="02020603050405020304" pitchFamily="18" charset="0"/>
              </a:endParaRPr>
            </a:p>
          </p:txBody>
        </p:sp>
      </p:grpSp>
      <p:grpSp>
        <p:nvGrpSpPr>
          <p:cNvPr id="64530" name="Group 18"/>
          <p:cNvGrpSpPr/>
          <p:nvPr/>
        </p:nvGrpSpPr>
        <p:grpSpPr bwMode="auto">
          <a:xfrm>
            <a:off x="468313" y="260350"/>
            <a:ext cx="8964612" cy="946150"/>
            <a:chOff x="0" y="-81"/>
            <a:chExt cx="5647" cy="596"/>
          </a:xfrm>
        </p:grpSpPr>
        <p:sp>
          <p:nvSpPr>
            <p:cNvPr id="65561" name="Rectangle 16"/>
            <p:cNvSpPr>
              <a:spLocks noChangeArrowheads="1"/>
            </p:cNvSpPr>
            <p:nvPr/>
          </p:nvSpPr>
          <p:spPr bwMode="auto">
            <a:xfrm>
              <a:off x="0" y="-81"/>
              <a:ext cx="5647"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rgbClr val="003399"/>
                  </a:solidFill>
                  <a:latin typeface="Times New Roman" panose="02020603050405020304" pitchFamily="18" charset="0"/>
                  <a:cs typeface="Times New Roman" panose="02020603050405020304" pitchFamily="18" charset="0"/>
                </a:rPr>
                <a:t>当频率</a:t>
              </a:r>
              <a:r>
                <a:rPr lang="en-US" altLang="zh-CN" sz="2800" b="1" i="1">
                  <a:solidFill>
                    <a:srgbClr val="003399"/>
                  </a:solidFill>
                  <a:latin typeface="Symbol" panose="05050102010706020507" pitchFamily="18" charset="2"/>
                  <a:cs typeface="Times New Roman" panose="02020603050405020304" pitchFamily="18" charset="0"/>
                </a:rPr>
                <a:t>w </a:t>
              </a:r>
              <a:r>
                <a:rPr lang="zh-CN" altLang="en-US" sz="2800" b="1">
                  <a:solidFill>
                    <a:srgbClr val="003399"/>
                  </a:solidFill>
                  <a:latin typeface="Times New Roman" panose="02020603050405020304" pitchFamily="18" charset="0"/>
                  <a:cs typeface="Times New Roman" panose="02020603050405020304" pitchFamily="18" charset="0"/>
                </a:rPr>
                <a:t>等于最大超前角频率</a:t>
              </a:r>
              <a:r>
                <a:rPr lang="en-US" altLang="zh-CN" sz="2800" b="1" i="1">
                  <a:solidFill>
                    <a:srgbClr val="003399"/>
                  </a:solidFill>
                  <a:latin typeface="Symbol" panose="05050102010706020507" pitchFamily="18" charset="2"/>
                  <a:cs typeface="Times New Roman" panose="02020603050405020304" pitchFamily="18" charset="0"/>
                </a:rPr>
                <a:t>w</a:t>
              </a:r>
              <a:r>
                <a:rPr lang="en-US" altLang="zh-CN" sz="2800" b="1" i="1" baseline="-30000">
                  <a:solidFill>
                    <a:srgbClr val="003399"/>
                  </a:solidFill>
                  <a:latin typeface="Times New Roman" panose="02020603050405020304" pitchFamily="18" charset="0"/>
                  <a:cs typeface="Times New Roman" panose="02020603050405020304" pitchFamily="18" charset="0"/>
                </a:rPr>
                <a:t>m</a:t>
              </a:r>
              <a:r>
                <a:rPr lang="zh-CN" altLang="en-US" sz="2800" b="1">
                  <a:solidFill>
                    <a:srgbClr val="003399"/>
                  </a:solidFill>
                  <a:latin typeface="Times New Roman" panose="02020603050405020304" pitchFamily="18" charset="0"/>
                  <a:cs typeface="Times New Roman" panose="02020603050405020304" pitchFamily="18" charset="0"/>
                </a:rPr>
                <a:t>时，相角超前量最大，</a:t>
              </a:r>
              <a:endParaRPr lang="zh-CN" altLang="en-US" sz="2800" b="1">
                <a:solidFill>
                  <a:srgbClr val="003399"/>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pPr>
              <a:r>
                <a:rPr lang="zh-CN" altLang="en-US" sz="2800" b="1">
                  <a:solidFill>
                    <a:srgbClr val="003399"/>
                  </a:solidFill>
                  <a:latin typeface="Times New Roman" panose="02020603050405020304" pitchFamily="18" charset="0"/>
                  <a:cs typeface="Times New Roman" panose="02020603050405020304" pitchFamily="18" charset="0"/>
                </a:rPr>
                <a:t>以     表示</a:t>
              </a:r>
              <a:r>
                <a:rPr lang="zh-CN" altLang="en-US" sz="2800">
                  <a:solidFill>
                    <a:srgbClr val="003399"/>
                  </a:solidFill>
                  <a:latin typeface="Times New Roman" panose="02020603050405020304" pitchFamily="18" charset="0"/>
                  <a:cs typeface="Times New Roman" panose="02020603050405020304" pitchFamily="18" charset="0"/>
                </a:rPr>
                <a:t>。</a:t>
              </a:r>
              <a:endParaRPr lang="zh-CN" altLang="en-US" sz="2800">
                <a:solidFill>
                  <a:srgbClr val="003399"/>
                </a:solidFill>
              </a:endParaRPr>
            </a:p>
          </p:txBody>
        </p:sp>
        <p:graphicFrame>
          <p:nvGraphicFramePr>
            <p:cNvPr id="65562" name="Object 15"/>
            <p:cNvGraphicFramePr>
              <a:graphicFrameLocks noChangeAspect="1"/>
            </p:cNvGraphicFramePr>
            <p:nvPr/>
          </p:nvGraphicFramePr>
          <p:xfrm>
            <a:off x="340" y="210"/>
            <a:ext cx="245" cy="280"/>
          </p:xfrm>
          <a:graphic>
            <a:graphicData uri="http://schemas.openxmlformats.org/presentationml/2006/ole">
              <mc:AlternateContent xmlns:mc="http://schemas.openxmlformats.org/markup-compatibility/2006">
                <mc:Choice xmlns:v="urn:schemas-microsoft-com:vml" Requires="v">
                  <p:oleObj spid="_x0000_s66246" name="Equation" r:id="rId3" imgW="203200" imgH="228600" progId="Equation.DSMT4">
                    <p:embed/>
                  </p:oleObj>
                </mc:Choice>
                <mc:Fallback>
                  <p:oleObj name="Equation" r:id="rId3" imgW="203200" imgH="228600" progId="Equation.DSMT4">
                    <p:embed/>
                    <p:pic>
                      <p:nvPicPr>
                        <p:cNvPr id="0" name="Picture 3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 y="210"/>
                          <a:ext cx="245"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4533" name="Object 21"/>
          <p:cNvGraphicFramePr>
            <a:graphicFrameLocks noChangeAspect="1"/>
          </p:cNvGraphicFramePr>
          <p:nvPr/>
        </p:nvGraphicFramePr>
        <p:xfrm>
          <a:off x="2268538" y="1052513"/>
          <a:ext cx="4392612" cy="527050"/>
        </p:xfrm>
        <a:graphic>
          <a:graphicData uri="http://schemas.openxmlformats.org/presentationml/2006/ole">
            <mc:AlternateContent xmlns:mc="http://schemas.openxmlformats.org/markup-compatibility/2006">
              <mc:Choice xmlns:v="urn:schemas-microsoft-com:vml" Requires="v">
                <p:oleObj spid="_x0000_s66247" name="Equation" r:id="rId5" imgW="1905000" imgH="228600" progId="Equation.DSMT4">
                  <p:embed/>
                </p:oleObj>
              </mc:Choice>
              <mc:Fallback>
                <p:oleObj name="Equation" r:id="rId5" imgW="1905000" imgH="228600" progId="Equation.DSMT4">
                  <p:embed/>
                  <p:pic>
                    <p:nvPicPr>
                      <p:cNvPr id="0" name="Picture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1052513"/>
                        <a:ext cx="4392612"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32" name="Object 20"/>
          <p:cNvGraphicFramePr>
            <a:graphicFrameLocks noChangeAspect="1"/>
          </p:cNvGraphicFramePr>
          <p:nvPr/>
        </p:nvGraphicFramePr>
        <p:xfrm>
          <a:off x="2411413" y="1893888"/>
          <a:ext cx="3457575" cy="866775"/>
        </p:xfrm>
        <a:graphic>
          <a:graphicData uri="http://schemas.openxmlformats.org/presentationml/2006/ole">
            <mc:AlternateContent xmlns:mc="http://schemas.openxmlformats.org/markup-compatibility/2006">
              <mc:Choice xmlns:v="urn:schemas-microsoft-com:vml" Requires="v">
                <p:oleObj spid="_x0000_s66248" name="Equation" r:id="rId7" imgW="1562100" imgH="393700" progId="Equation.DSMT4">
                  <p:embed/>
                </p:oleObj>
              </mc:Choice>
              <mc:Fallback>
                <p:oleObj name="Equation" r:id="rId7" imgW="1562100" imgH="393700" progId="Equation.DSMT4">
                  <p:embed/>
                  <p:pic>
                    <p:nvPicPr>
                      <p:cNvPr id="0" name="Picture 3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1893888"/>
                        <a:ext cx="3457575"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35" name="Rectangle 23"/>
          <p:cNvSpPr>
            <a:spLocks noChangeArrowheads="1"/>
          </p:cNvSpPr>
          <p:nvPr/>
        </p:nvSpPr>
        <p:spPr bwMode="auto">
          <a:xfrm>
            <a:off x="179388" y="1484313"/>
            <a:ext cx="5184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rgbClr val="003399"/>
                </a:solidFill>
                <a:latin typeface="Times New Roman" panose="02020603050405020304" pitchFamily="18" charset="0"/>
                <a:cs typeface="Times New Roman" panose="02020603050405020304" pitchFamily="18" charset="0"/>
              </a:rPr>
              <a:t>由两角和的三角函数公式，可得</a:t>
            </a:r>
            <a:endParaRPr lang="zh-CN" altLang="en-US" sz="2800" b="1">
              <a:solidFill>
                <a:srgbClr val="003399"/>
              </a:solidFill>
            </a:endParaRPr>
          </a:p>
        </p:txBody>
      </p:sp>
      <p:sp>
        <p:nvSpPr>
          <p:cNvPr id="65544" name="Rectangle 24"/>
          <p:cNvSpPr>
            <a:spLocks noChangeArrowheads="1"/>
          </p:cNvSpPr>
          <p:nvPr/>
        </p:nvSpPr>
        <p:spPr bwMode="auto">
          <a:xfrm>
            <a:off x="0" y="3789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64537" name="Rectangle 25"/>
          <p:cNvSpPr>
            <a:spLocks noChangeArrowheads="1"/>
          </p:cNvSpPr>
          <p:nvPr/>
        </p:nvSpPr>
        <p:spPr bwMode="auto">
          <a:xfrm>
            <a:off x="179388" y="2693988"/>
            <a:ext cx="74818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rgbClr val="003399"/>
                </a:solidFill>
                <a:latin typeface="Times New Roman" panose="02020603050405020304" pitchFamily="18" charset="0"/>
                <a:cs typeface="Times New Roman" panose="02020603050405020304" pitchFamily="18" charset="0"/>
              </a:rPr>
              <a:t>对</a:t>
            </a:r>
            <a:r>
              <a:rPr lang="en-US" altLang="zh-CN" sz="2800" b="1" i="1">
                <a:solidFill>
                  <a:srgbClr val="003399"/>
                </a:solidFill>
                <a:latin typeface="Symbol" panose="05050102010706020507" pitchFamily="18" charset="2"/>
                <a:cs typeface="Times New Roman" panose="02020603050405020304" pitchFamily="18" charset="0"/>
              </a:rPr>
              <a:t>w</a:t>
            </a:r>
            <a:r>
              <a:rPr lang="zh-CN" altLang="en-US" sz="2800" b="1">
                <a:solidFill>
                  <a:srgbClr val="003399"/>
                </a:solidFill>
                <a:latin typeface="Times New Roman" panose="02020603050405020304" pitchFamily="18" charset="0"/>
                <a:cs typeface="Times New Roman" panose="02020603050405020304" pitchFamily="18" charset="0"/>
              </a:rPr>
              <a:t>求导，并令其为零，求出最大超前角频率</a:t>
            </a:r>
            <a:endParaRPr lang="zh-CN" altLang="en-US" sz="2800" b="1">
              <a:solidFill>
                <a:srgbClr val="003399"/>
              </a:solidFill>
            </a:endParaRPr>
          </a:p>
        </p:txBody>
      </p:sp>
      <p:graphicFrame>
        <p:nvGraphicFramePr>
          <p:cNvPr id="65546" name="Object 29"/>
          <p:cNvGraphicFramePr>
            <a:graphicFrameLocks noChangeAspect="1"/>
          </p:cNvGraphicFramePr>
          <p:nvPr/>
        </p:nvGraphicFramePr>
        <p:xfrm>
          <a:off x="0" y="2776538"/>
          <a:ext cx="114300" cy="219075"/>
        </p:xfrm>
        <a:graphic>
          <a:graphicData uri="http://schemas.openxmlformats.org/presentationml/2006/ole">
            <mc:AlternateContent xmlns:mc="http://schemas.openxmlformats.org/markup-compatibility/2006">
              <mc:Choice xmlns:v="urn:schemas-microsoft-com:vml" Requires="v">
                <p:oleObj spid="_x0000_s66249" name="Equation" r:id="rId9" imgW="114300" imgH="215900" progId="Equation.DSMT4">
                  <p:embed/>
                </p:oleObj>
              </mc:Choice>
              <mc:Fallback>
                <p:oleObj name="Equation" r:id="rId9" imgW="114300" imgH="215900" progId="Equation.DSMT4">
                  <p:embed/>
                  <p:pic>
                    <p:nvPicPr>
                      <p:cNvPr id="0" name="Picture 3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776538"/>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7" name="Object 26"/>
          <p:cNvGraphicFramePr>
            <a:graphicFrameLocks noChangeAspect="1"/>
          </p:cNvGraphicFramePr>
          <p:nvPr/>
        </p:nvGraphicFramePr>
        <p:xfrm>
          <a:off x="0" y="4822825"/>
          <a:ext cx="114300" cy="180975"/>
        </p:xfrm>
        <a:graphic>
          <a:graphicData uri="http://schemas.openxmlformats.org/presentationml/2006/ole">
            <mc:AlternateContent xmlns:mc="http://schemas.openxmlformats.org/markup-compatibility/2006">
              <mc:Choice xmlns:v="urn:schemas-microsoft-com:vml" Requires="v">
                <p:oleObj spid="_x0000_s66250" name="Equation" r:id="rId11" imgW="114300" imgH="177800" progId="Equation.DSMT4">
                  <p:embed/>
                </p:oleObj>
              </mc:Choice>
              <mc:Fallback>
                <p:oleObj name="Equation" r:id="rId11" imgW="114300" imgH="177800" progId="Equation.DSMT4">
                  <p:embed/>
                  <p:pic>
                    <p:nvPicPr>
                      <p:cNvPr id="0" name="Picture 38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822825"/>
                        <a:ext cx="114300" cy="180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45" name="Rectangle 33"/>
          <p:cNvSpPr>
            <a:spLocks noChangeArrowheads="1"/>
          </p:cNvSpPr>
          <p:nvPr/>
        </p:nvSpPr>
        <p:spPr bwMode="auto">
          <a:xfrm>
            <a:off x="0" y="2357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65549" name="Rectangle 34"/>
          <p:cNvSpPr>
            <a:spLocks noChangeArrowheads="1"/>
          </p:cNvSpPr>
          <p:nvPr/>
        </p:nvSpPr>
        <p:spPr bwMode="auto">
          <a:xfrm>
            <a:off x="0" y="2776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64556" name="Group 44"/>
          <p:cNvGrpSpPr/>
          <p:nvPr/>
        </p:nvGrpSpPr>
        <p:grpSpPr bwMode="auto">
          <a:xfrm>
            <a:off x="525463" y="5368923"/>
            <a:ext cx="6278562" cy="1168399"/>
            <a:chOff x="331" y="3382"/>
            <a:chExt cx="3955" cy="736"/>
          </a:xfrm>
        </p:grpSpPr>
        <p:graphicFrame>
          <p:nvGraphicFramePr>
            <p:cNvPr id="65559" name="Object 27"/>
            <p:cNvGraphicFramePr>
              <a:graphicFrameLocks noChangeAspect="1"/>
            </p:cNvGraphicFramePr>
            <p:nvPr/>
          </p:nvGraphicFramePr>
          <p:xfrm>
            <a:off x="1429" y="3736"/>
            <a:ext cx="2857" cy="382"/>
          </p:xfrm>
          <a:graphic>
            <a:graphicData uri="http://schemas.openxmlformats.org/presentationml/2006/ole">
              <mc:AlternateContent xmlns:mc="http://schemas.openxmlformats.org/markup-compatibility/2006">
                <mc:Choice xmlns:v="urn:schemas-microsoft-com:vml" Requires="v">
                  <p:oleObj spid="_x0000_s66251" name="Equation" r:id="rId13" imgW="2070100" imgH="279400" progId="Equation.DSMT4">
                    <p:embed/>
                  </p:oleObj>
                </mc:Choice>
                <mc:Fallback>
                  <p:oleObj name="Equation" r:id="rId13" imgW="2070100" imgH="279400" progId="Equation.DSMT4">
                    <p:embed/>
                    <p:pic>
                      <p:nvPicPr>
                        <p:cNvPr id="0" name="Picture 38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9" y="3736"/>
                          <a:ext cx="2857" cy="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60" name="Rectangle 36"/>
            <p:cNvSpPr>
              <a:spLocks noChangeArrowheads="1"/>
            </p:cNvSpPr>
            <p:nvPr/>
          </p:nvSpPr>
          <p:spPr bwMode="auto">
            <a:xfrm>
              <a:off x="331" y="3382"/>
              <a:ext cx="266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tabLst>
                  <a:tab pos="52673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tabLst>
                  <a:tab pos="52673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tabLst>
                  <a:tab pos="52673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tabLst>
                  <a:tab pos="52673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tabLst>
                  <a:tab pos="52673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tabLst>
                  <a:tab pos="52673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tabLst>
                  <a:tab pos="52673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tabLst>
                  <a:tab pos="52673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tabLst>
                  <a:tab pos="5267325"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dirty="0">
                  <a:solidFill>
                    <a:srgbClr val="003399"/>
                  </a:solidFill>
                  <a:latin typeface="Times New Roman" panose="02020603050405020304" pitchFamily="18" charset="0"/>
                  <a:cs typeface="Times New Roman" panose="02020603050405020304" pitchFamily="18" charset="0"/>
                </a:rPr>
                <a:t>由此求出</a:t>
              </a:r>
              <a:r>
                <a:rPr lang="en-US" altLang="zh-CN" sz="2800" b="1" i="1" dirty="0" err="1">
                  <a:solidFill>
                    <a:srgbClr val="003399"/>
                  </a:solidFill>
                  <a:latin typeface="Symbol" panose="05050102010706020507" pitchFamily="18" charset="2"/>
                  <a:cs typeface="Times New Roman" panose="02020603050405020304" pitchFamily="18" charset="0"/>
                </a:rPr>
                <a:t>w</a:t>
              </a:r>
              <a:r>
                <a:rPr lang="en-US" altLang="zh-CN" sz="2800" b="1" i="1" baseline="-30000" dirty="0" err="1">
                  <a:solidFill>
                    <a:srgbClr val="003399"/>
                  </a:solidFill>
                  <a:latin typeface="Times New Roman" panose="02020603050405020304" pitchFamily="18" charset="0"/>
                  <a:cs typeface="Times New Roman" panose="02020603050405020304" pitchFamily="18" charset="0"/>
                </a:rPr>
                <a:t>m</a:t>
              </a:r>
              <a:r>
                <a:rPr lang="zh-CN" altLang="en-US" sz="2800" b="1" dirty="0">
                  <a:solidFill>
                    <a:srgbClr val="003399"/>
                  </a:solidFill>
                  <a:latin typeface="Times New Roman" panose="02020603050405020304" pitchFamily="18" charset="0"/>
                  <a:cs typeface="Times New Roman" panose="02020603050405020304" pitchFamily="18" charset="0"/>
                </a:rPr>
                <a:t>处的对数幅值</a:t>
              </a:r>
              <a:endParaRPr lang="zh-CN" altLang="en-US" sz="2800" b="1" dirty="0">
                <a:solidFill>
                  <a:srgbClr val="003399"/>
                </a:solidFill>
              </a:endParaRPr>
            </a:p>
          </p:txBody>
        </p:sp>
      </p:grpSp>
      <p:sp>
        <p:nvSpPr>
          <p:cNvPr id="65551" name="Rectangle 37"/>
          <p:cNvSpPr>
            <a:spLocks noChangeArrowheads="1"/>
          </p:cNvSpPr>
          <p:nvPr/>
        </p:nvSpPr>
        <p:spPr bwMode="auto">
          <a:xfrm>
            <a:off x="0" y="4578350"/>
            <a:ext cx="2159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zh-CN" altLang="en-US" sz="1000">
                <a:latin typeface="Times New Roman" panose="02020603050405020304" pitchFamily="18" charset="0"/>
                <a:cs typeface="Times New Roman" panose="02020603050405020304" pitchFamily="18" charset="0"/>
              </a:rPr>
              <a:t> </a:t>
            </a:r>
            <a:endParaRPr lang="zh-CN" altLang="en-US" sz="1800"/>
          </a:p>
        </p:txBody>
      </p:sp>
      <p:sp>
        <p:nvSpPr>
          <p:cNvPr id="65552" name="Rectangle 41"/>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64555" name="Group 43"/>
          <p:cNvGrpSpPr/>
          <p:nvPr/>
        </p:nvGrpSpPr>
        <p:grpSpPr bwMode="auto">
          <a:xfrm>
            <a:off x="290306" y="4145619"/>
            <a:ext cx="6551613" cy="1382712"/>
            <a:chOff x="204" y="2599"/>
            <a:chExt cx="4127" cy="871"/>
          </a:xfrm>
        </p:grpSpPr>
        <p:graphicFrame>
          <p:nvGraphicFramePr>
            <p:cNvPr id="65554" name="Object 28"/>
            <p:cNvGraphicFramePr>
              <a:graphicFrameLocks noChangeAspect="1"/>
            </p:cNvGraphicFramePr>
            <p:nvPr/>
          </p:nvGraphicFramePr>
          <p:xfrm>
            <a:off x="1292" y="2886"/>
            <a:ext cx="1361" cy="512"/>
          </p:xfrm>
          <a:graphic>
            <a:graphicData uri="http://schemas.openxmlformats.org/presentationml/2006/ole">
              <mc:AlternateContent xmlns:mc="http://schemas.openxmlformats.org/markup-compatibility/2006">
                <mc:Choice xmlns:v="urn:schemas-microsoft-com:vml" Requires="v">
                  <p:oleObj spid="_x0000_s66252" name="Equation" r:id="rId15" imgW="1040765" imgH="393700" progId="Equation.DSMT4">
                    <p:embed/>
                  </p:oleObj>
                </mc:Choice>
                <mc:Fallback>
                  <p:oleObj name="Equation" r:id="rId15" imgW="1040765" imgH="393700" progId="Equation.DSMT4">
                    <p:embed/>
                    <p:pic>
                      <p:nvPicPr>
                        <p:cNvPr id="0" name="Picture 3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2" y="2886"/>
                          <a:ext cx="1361" cy="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5555" name="Group 42"/>
            <p:cNvGrpSpPr/>
            <p:nvPr/>
          </p:nvGrpSpPr>
          <p:grpSpPr bwMode="auto">
            <a:xfrm>
              <a:off x="204" y="2599"/>
              <a:ext cx="4098" cy="342"/>
              <a:chOff x="204" y="2599"/>
              <a:chExt cx="4098" cy="342"/>
            </a:xfrm>
          </p:grpSpPr>
          <p:sp>
            <p:nvSpPr>
              <p:cNvPr id="65557" name="Rectangle 32"/>
              <p:cNvSpPr>
                <a:spLocks noChangeArrowheads="1"/>
              </p:cNvSpPr>
              <p:nvPr/>
            </p:nvSpPr>
            <p:spPr bwMode="auto">
              <a:xfrm>
                <a:off x="204" y="2614"/>
                <a:ext cx="409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将</a:t>
                </a:r>
                <a:r>
                  <a:rPr lang="en-US" altLang="zh-CN" sz="2800" b="1" i="1" dirty="0" err="1">
                    <a:solidFill>
                      <a:srgbClr val="003399"/>
                    </a:solidFill>
                    <a:latin typeface="Symbol" panose="05050102010706020507" pitchFamily="18" charset="2"/>
                    <a:cs typeface="Times New Roman" panose="02020603050405020304" pitchFamily="18" charset="0"/>
                  </a:rPr>
                  <a:t>w</a:t>
                </a:r>
                <a:r>
                  <a:rPr lang="en-US" altLang="zh-CN" sz="2800" b="1" i="1" baseline="-30000" dirty="0" err="1">
                    <a:solidFill>
                      <a:srgbClr val="003399"/>
                    </a:solidFill>
                    <a:latin typeface="Times New Roman" panose="02020603050405020304" pitchFamily="18" charset="0"/>
                    <a:cs typeface="Times New Roman" panose="02020603050405020304" pitchFamily="18" charset="0"/>
                  </a:rPr>
                  <a:t>m</a:t>
                </a:r>
                <a:r>
                  <a:rPr lang="zh-CN" altLang="en-US" sz="2800" b="1" dirty="0">
                    <a:solidFill>
                      <a:srgbClr val="003399"/>
                    </a:solidFill>
                    <a:latin typeface="Times New Roman" panose="02020603050405020304" pitchFamily="18" charset="0"/>
                    <a:cs typeface="Times New Roman" panose="02020603050405020304" pitchFamily="18" charset="0"/>
                  </a:rPr>
                  <a:t>的表达式代入          ，得最大超前角</a:t>
                </a:r>
                <a:endParaRPr lang="zh-CN" altLang="en-US" sz="2800" b="1" dirty="0">
                  <a:solidFill>
                    <a:srgbClr val="003399"/>
                  </a:solidFill>
                </a:endParaRPr>
              </a:p>
            </p:txBody>
          </p:sp>
          <p:graphicFrame>
            <p:nvGraphicFramePr>
              <p:cNvPr id="65558" name="Object 39"/>
              <p:cNvGraphicFramePr>
                <a:graphicFrameLocks noChangeAspect="1"/>
              </p:cNvGraphicFramePr>
              <p:nvPr/>
            </p:nvGraphicFramePr>
            <p:xfrm>
              <a:off x="2109" y="2599"/>
              <a:ext cx="590" cy="332"/>
            </p:xfrm>
            <a:graphic>
              <a:graphicData uri="http://schemas.openxmlformats.org/presentationml/2006/ole">
                <mc:AlternateContent xmlns:mc="http://schemas.openxmlformats.org/markup-compatibility/2006">
                  <mc:Choice xmlns:v="urn:schemas-microsoft-com:vml" Requires="v">
                    <p:oleObj spid="_x0000_s66253" name="Equation" r:id="rId17" imgW="406400" imgH="228600" progId="Equation.DSMT4">
                      <p:embed/>
                    </p:oleObj>
                  </mc:Choice>
                  <mc:Fallback>
                    <p:oleObj name="Equation" r:id="rId17" imgW="406400" imgH="228600" progId="Equation.DSMT4">
                      <p:embed/>
                      <p:pic>
                        <p:nvPicPr>
                          <p:cNvPr id="0" name="Picture 38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09" y="2599"/>
                            <a:ext cx="590"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5556" name="Object 40"/>
            <p:cNvGraphicFramePr>
              <a:graphicFrameLocks noChangeAspect="1"/>
            </p:cNvGraphicFramePr>
            <p:nvPr/>
          </p:nvGraphicFramePr>
          <p:xfrm>
            <a:off x="2971" y="2931"/>
            <a:ext cx="1360" cy="539"/>
          </p:xfrm>
          <a:graphic>
            <a:graphicData uri="http://schemas.openxmlformats.org/presentationml/2006/ole">
              <mc:AlternateContent xmlns:mc="http://schemas.openxmlformats.org/markup-compatibility/2006">
                <mc:Choice xmlns:v="urn:schemas-microsoft-com:vml" Requires="v">
                  <p:oleObj spid="_x0000_s66254" name="Equation" r:id="rId19" imgW="1054100" imgH="419100" progId="Equation.DSMT4">
                    <p:embed/>
                  </p:oleObj>
                </mc:Choice>
                <mc:Fallback>
                  <p:oleObj name="Equation" r:id="rId19" imgW="1054100" imgH="419100" progId="Equation.DSMT4">
                    <p:embed/>
                    <p:pic>
                      <p:nvPicPr>
                        <p:cNvPr id="0" name="Picture 38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71" y="2931"/>
                          <a:ext cx="1360" cy="5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文本框 1"/>
          <p:cNvSpPr txBox="1"/>
          <p:nvPr/>
        </p:nvSpPr>
        <p:spPr>
          <a:xfrm>
            <a:off x="4150440" y="4800597"/>
            <a:ext cx="493440" cy="523220"/>
          </a:xfrm>
          <a:prstGeom prst="rect">
            <a:avLst/>
          </a:prstGeom>
          <a:noFill/>
        </p:spPr>
        <p:txBody>
          <a:bodyPr wrap="square" rtlCol="0">
            <a:spAutoFit/>
          </a:bodyPr>
          <a:lstStyle/>
          <a:p>
            <a:r>
              <a:rPr lang="zh-CN" altLang="en-US" sz="2800" b="1" dirty="0">
                <a:solidFill>
                  <a:srgbClr val="003399"/>
                </a:solidFill>
                <a:latin typeface="Times New Roman" panose="02020603050405020304" pitchFamily="18" charset="0"/>
                <a:cs typeface="Times New Roman" panose="02020603050405020304" pitchFamily="18" charset="0"/>
              </a:rPr>
              <a:t>或</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30"/>
                                        </p:tgtEl>
                                        <p:attrNameLst>
                                          <p:attrName>style.visibility</p:attrName>
                                        </p:attrNameLst>
                                      </p:cBhvr>
                                      <p:to>
                                        <p:strVal val="visible"/>
                                      </p:to>
                                    </p:set>
                                    <p:animEffect transition="in" filter="blinds(horizontal)">
                                      <p:cBhvr>
                                        <p:cTn id="7" dur="500"/>
                                        <p:tgtEl>
                                          <p:spTgt spid="645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533"/>
                                        </p:tgtEl>
                                        <p:attrNameLst>
                                          <p:attrName>style.visibility</p:attrName>
                                        </p:attrNameLst>
                                      </p:cBhvr>
                                      <p:to>
                                        <p:strVal val="visible"/>
                                      </p:to>
                                    </p:set>
                                    <p:animEffect transition="in" filter="blinds(horizontal)">
                                      <p:cBhvr>
                                        <p:cTn id="12" dur="500"/>
                                        <p:tgtEl>
                                          <p:spTgt spid="6453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4535"/>
                                        </p:tgtEl>
                                        <p:attrNameLst>
                                          <p:attrName>style.visibility</p:attrName>
                                        </p:attrNameLst>
                                      </p:cBhvr>
                                      <p:to>
                                        <p:strVal val="visible"/>
                                      </p:to>
                                    </p:set>
                                    <p:animEffect transition="in" filter="blinds(horizontal)">
                                      <p:cBhvr>
                                        <p:cTn id="15" dur="500"/>
                                        <p:tgtEl>
                                          <p:spTgt spid="64535"/>
                                        </p:tgtEl>
                                      </p:cBhvr>
                                    </p:animEffect>
                                  </p:childTnLst>
                                </p:cTn>
                              </p:par>
                              <p:par>
                                <p:cTn id="16" presetID="3" presetClass="entr" presetSubtype="10" fill="hold" grpId="0" nodeType="withEffect" nodePh="1">
                                  <p:stCondLst>
                                    <p:cond delay="0"/>
                                  </p:stCondLst>
                                  <p:endCondLst>
                                    <p:cond evt="begin" delay="0">
                                      <p:tn val="16"/>
                                    </p:cond>
                                  </p:endCondLst>
                                  <p:childTnLst>
                                    <p:set>
                                      <p:cBhvr>
                                        <p:cTn id="17" dur="1" fill="hold">
                                          <p:stCondLst>
                                            <p:cond delay="0"/>
                                          </p:stCondLst>
                                        </p:cTn>
                                        <p:tgtEl>
                                          <p:spTgt spid="64545"/>
                                        </p:tgtEl>
                                        <p:attrNameLst>
                                          <p:attrName>style.visibility</p:attrName>
                                        </p:attrNameLst>
                                      </p:cBhvr>
                                      <p:to>
                                        <p:strVal val="visible"/>
                                      </p:to>
                                    </p:set>
                                    <p:animEffect transition="in" filter="blinds(horizontal)">
                                      <p:cBhvr>
                                        <p:cTn id="18" dur="500"/>
                                        <p:tgtEl>
                                          <p:spTgt spid="64545"/>
                                        </p:tgtEl>
                                      </p:cBhvr>
                                    </p:animEffect>
                                  </p:childTnLst>
                                </p:cTn>
                              </p:par>
                              <p:par>
                                <p:cTn id="19" presetID="3" presetClass="entr" presetSubtype="10" fill="hold" nodeType="withEffect">
                                  <p:stCondLst>
                                    <p:cond delay="0"/>
                                  </p:stCondLst>
                                  <p:childTnLst>
                                    <p:set>
                                      <p:cBhvr>
                                        <p:cTn id="20" dur="1" fill="hold">
                                          <p:stCondLst>
                                            <p:cond delay="0"/>
                                          </p:stCondLst>
                                        </p:cTn>
                                        <p:tgtEl>
                                          <p:spTgt spid="64532"/>
                                        </p:tgtEl>
                                        <p:attrNameLst>
                                          <p:attrName>style.visibility</p:attrName>
                                        </p:attrNameLst>
                                      </p:cBhvr>
                                      <p:to>
                                        <p:strVal val="visible"/>
                                      </p:to>
                                    </p:set>
                                    <p:animEffect transition="in" filter="blinds(horizontal)">
                                      <p:cBhvr>
                                        <p:cTn id="21" dur="500"/>
                                        <p:tgtEl>
                                          <p:spTgt spid="6453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4537"/>
                                        </p:tgtEl>
                                        <p:attrNameLst>
                                          <p:attrName>style.visibility</p:attrName>
                                        </p:attrNameLst>
                                      </p:cBhvr>
                                      <p:to>
                                        <p:strVal val="visible"/>
                                      </p:to>
                                    </p:set>
                                    <p:animEffect transition="in" filter="blinds(horizontal)">
                                      <p:cBhvr>
                                        <p:cTn id="26" dur="500"/>
                                        <p:tgtEl>
                                          <p:spTgt spid="64537"/>
                                        </p:tgtEl>
                                      </p:cBhvr>
                                    </p:animEffect>
                                  </p:childTnLst>
                                </p:cTn>
                              </p:par>
                              <p:par>
                                <p:cTn id="27" presetID="3" presetClass="entr" presetSubtype="10" fill="hold" nodeType="withEffect">
                                  <p:stCondLst>
                                    <p:cond delay="0"/>
                                  </p:stCondLst>
                                  <p:childTnLst>
                                    <p:set>
                                      <p:cBhvr>
                                        <p:cTn id="28" dur="1" fill="hold">
                                          <p:stCondLst>
                                            <p:cond delay="0"/>
                                          </p:stCondLst>
                                        </p:cTn>
                                        <p:tgtEl>
                                          <p:spTgt spid="25604"/>
                                        </p:tgtEl>
                                        <p:attrNameLst>
                                          <p:attrName>style.visibility</p:attrName>
                                        </p:attrNameLst>
                                      </p:cBhvr>
                                      <p:to>
                                        <p:strVal val="visible"/>
                                      </p:to>
                                    </p:set>
                                    <p:animEffect transition="in" filter="blinds(horizontal)">
                                      <p:cBhvr>
                                        <p:cTn id="29" dur="500"/>
                                        <p:tgtEl>
                                          <p:spTgt spid="2560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4555"/>
                                        </p:tgtEl>
                                        <p:attrNameLst>
                                          <p:attrName>style.visibility</p:attrName>
                                        </p:attrNameLst>
                                      </p:cBhvr>
                                      <p:to>
                                        <p:strVal val="visible"/>
                                      </p:to>
                                    </p:set>
                                    <p:animEffect transition="in" filter="blinds(horizontal)">
                                      <p:cBhvr>
                                        <p:cTn id="34" dur="500"/>
                                        <p:tgtEl>
                                          <p:spTgt spid="6455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4556"/>
                                        </p:tgtEl>
                                        <p:attrNameLst>
                                          <p:attrName>style.visibility</p:attrName>
                                        </p:attrNameLst>
                                      </p:cBhvr>
                                      <p:to>
                                        <p:strVal val="visible"/>
                                      </p:to>
                                    </p:set>
                                    <p:animEffect transition="in" filter="blinds(horizontal)">
                                      <p:cBhvr>
                                        <p:cTn id="42" dur="500"/>
                                        <p:tgtEl>
                                          <p:spTgt spid="64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35" grpId="0"/>
      <p:bldP spid="64537" grpId="0"/>
      <p:bldP spid="64545"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28B0B0AD-66E7-48B5-B875-687D8435EFE7}" type="slidenum">
              <a:rPr lang="en-US" altLang="zh-CN" sz="1400"/>
            </a:fld>
            <a:endParaRPr lang="en-US" altLang="zh-CN" sz="1400"/>
          </a:p>
        </p:txBody>
      </p:sp>
      <p:sp>
        <p:nvSpPr>
          <p:cNvPr id="26627" name="Text Box 4"/>
          <p:cNvSpPr txBox="1">
            <a:spLocks noChangeArrowheads="1"/>
          </p:cNvSpPr>
          <p:nvPr/>
        </p:nvSpPr>
        <p:spPr bwMode="auto">
          <a:xfrm>
            <a:off x="323850" y="1406525"/>
            <a:ext cx="4392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无源滞后校正电路如图，</a:t>
            </a:r>
            <a:endParaRPr lang="zh-CN" altLang="en-US" sz="2800" b="1">
              <a:solidFill>
                <a:schemeClr val="tx2"/>
              </a:solidFill>
              <a:latin typeface="Times New Roman" panose="02020603050405020304" pitchFamily="18" charset="0"/>
            </a:endParaRPr>
          </a:p>
        </p:txBody>
      </p:sp>
      <p:sp>
        <p:nvSpPr>
          <p:cNvPr id="26628" name="Text Box 5"/>
          <p:cNvSpPr txBox="1">
            <a:spLocks noChangeArrowheads="1"/>
          </p:cNvSpPr>
          <p:nvPr/>
        </p:nvSpPr>
        <p:spPr bwMode="auto">
          <a:xfrm>
            <a:off x="4718050" y="5283200"/>
            <a:ext cx="4246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6.16  </a:t>
            </a:r>
            <a:r>
              <a:rPr lang="zh-CN" altLang="en-US" sz="2400" b="1" dirty="0">
                <a:solidFill>
                  <a:schemeClr val="tx2"/>
                </a:solidFill>
                <a:latin typeface="Times New Roman" panose="02020603050405020304" pitchFamily="18" charset="0"/>
              </a:rPr>
              <a:t>无源滞后校正电路</a:t>
            </a:r>
            <a:endParaRPr lang="zh-CN" altLang="en-US" sz="2400" b="1" dirty="0">
              <a:solidFill>
                <a:schemeClr val="tx2"/>
              </a:solidFill>
              <a:latin typeface="Times New Roman" panose="02020603050405020304" pitchFamily="18" charset="0"/>
            </a:endParaRPr>
          </a:p>
        </p:txBody>
      </p:sp>
      <p:sp>
        <p:nvSpPr>
          <p:cNvPr id="26629" name="Text Box 7"/>
          <p:cNvSpPr txBox="1">
            <a:spLocks noChangeArrowheads="1"/>
          </p:cNvSpPr>
          <p:nvPr/>
        </p:nvSpPr>
        <p:spPr bwMode="auto">
          <a:xfrm>
            <a:off x="306388" y="1985963"/>
            <a:ext cx="4249737"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
                <a:schemeClr val="accent2"/>
              </a:buClr>
              <a:buSzPct val="80000"/>
              <a:buFont typeface="Wingdings" panose="05000000000000000000" pitchFamily="2" charset="2"/>
              <a:buNone/>
            </a:pPr>
            <a:r>
              <a:rPr lang="zh-CN" altLang="en-US" sz="2800" b="1">
                <a:solidFill>
                  <a:schemeClr val="tx2"/>
                </a:solidFill>
                <a:latin typeface="Times New Roman" panose="02020603050405020304" pitchFamily="18" charset="0"/>
              </a:rPr>
              <a:t>复阻抗分别为：        </a:t>
            </a:r>
            <a:r>
              <a:rPr lang="en-US" altLang="zh-CN" sz="2800" b="1">
                <a:solidFill>
                  <a:schemeClr val="tx2"/>
                </a:solidFill>
                <a:latin typeface="Times New Roman" panose="02020603050405020304" pitchFamily="18" charset="0"/>
              </a:rPr>
              <a:t>	</a:t>
            </a:r>
            <a:r>
              <a:rPr lang="en-US" altLang="zh-CN" sz="2800" i="1">
                <a:solidFill>
                  <a:schemeClr val="tx2"/>
                </a:solidFill>
                <a:latin typeface="Times New Roman" panose="02020603050405020304" pitchFamily="18" charset="0"/>
              </a:rPr>
              <a:t>Z</a:t>
            </a:r>
            <a:r>
              <a:rPr lang="en-US" altLang="zh-CN" sz="2800" baseline="-25000">
                <a:solidFill>
                  <a:schemeClr val="tx2"/>
                </a:solidFill>
                <a:latin typeface="Times New Roman" panose="02020603050405020304" pitchFamily="18" charset="0"/>
              </a:rPr>
              <a:t>1</a:t>
            </a:r>
            <a:r>
              <a:rPr lang="en-US" altLang="zh-CN" sz="2800">
                <a:solidFill>
                  <a:schemeClr val="tx2"/>
                </a:solidFill>
                <a:latin typeface="Times New Roman" panose="02020603050405020304" pitchFamily="18" charset="0"/>
              </a:rPr>
              <a:t>=</a:t>
            </a:r>
            <a:r>
              <a:rPr lang="en-US" altLang="zh-CN" sz="2800" i="1">
                <a:solidFill>
                  <a:schemeClr val="tx2"/>
                </a:solidFill>
                <a:latin typeface="Times New Roman" panose="02020603050405020304" pitchFamily="18" charset="0"/>
              </a:rPr>
              <a:t>R</a:t>
            </a:r>
            <a:r>
              <a:rPr lang="en-US" altLang="zh-CN" sz="2800" baseline="-25000">
                <a:solidFill>
                  <a:schemeClr val="tx2"/>
                </a:solidFill>
                <a:latin typeface="Times New Roman" panose="02020603050405020304" pitchFamily="18" charset="0"/>
              </a:rPr>
              <a:t>1</a:t>
            </a:r>
            <a:r>
              <a:rPr lang="zh-CN" altLang="en-US" sz="2800" b="1">
                <a:solidFill>
                  <a:schemeClr val="tx2"/>
                </a:solidFill>
                <a:latin typeface="Times New Roman" panose="02020603050405020304" pitchFamily="18" charset="0"/>
              </a:rPr>
              <a:t>，</a:t>
            </a:r>
            <a:endParaRPr lang="zh-CN" altLang="en-US" sz="2800" b="1">
              <a:solidFill>
                <a:schemeClr val="tx2"/>
              </a:solidFill>
              <a:latin typeface="Times New Roman" panose="02020603050405020304" pitchFamily="18" charset="0"/>
            </a:endParaRPr>
          </a:p>
          <a:p>
            <a:pPr eaLnBrk="1" hangingPunct="1">
              <a:lnSpc>
                <a:spcPct val="90000"/>
              </a:lnSpc>
              <a:spcBef>
                <a:spcPct val="50000"/>
              </a:spcBef>
              <a:buClr>
                <a:schemeClr val="accent2"/>
              </a:buClr>
              <a:buSzPct val="80000"/>
              <a:buFont typeface="Wingdings" panose="05000000000000000000" pitchFamily="2" charset="2"/>
              <a:buNone/>
            </a:pPr>
            <a:r>
              <a:rPr lang="en-US" altLang="zh-CN" sz="2800" i="1">
                <a:solidFill>
                  <a:schemeClr val="tx2"/>
                </a:solidFill>
                <a:latin typeface="Times New Roman" panose="02020603050405020304" pitchFamily="18" charset="0"/>
              </a:rPr>
              <a:t>	Z</a:t>
            </a:r>
            <a:r>
              <a:rPr lang="en-US" altLang="zh-CN" sz="2800" baseline="-25000">
                <a:solidFill>
                  <a:schemeClr val="tx2"/>
                </a:solidFill>
                <a:latin typeface="Times New Roman" panose="02020603050405020304" pitchFamily="18" charset="0"/>
              </a:rPr>
              <a:t>2</a:t>
            </a:r>
            <a:r>
              <a:rPr lang="en-US" altLang="zh-CN" sz="2800">
                <a:solidFill>
                  <a:schemeClr val="tx2"/>
                </a:solidFill>
                <a:latin typeface="Times New Roman" panose="02020603050405020304" pitchFamily="18" charset="0"/>
              </a:rPr>
              <a:t>=</a:t>
            </a:r>
            <a:r>
              <a:rPr lang="en-US" altLang="zh-CN" sz="2800" i="1">
                <a:solidFill>
                  <a:schemeClr val="tx2"/>
                </a:solidFill>
                <a:latin typeface="Times New Roman" panose="02020603050405020304" pitchFamily="18" charset="0"/>
              </a:rPr>
              <a:t>R</a:t>
            </a:r>
            <a:r>
              <a:rPr lang="en-US" altLang="zh-CN" sz="2800" baseline="-25000">
                <a:solidFill>
                  <a:schemeClr val="tx2"/>
                </a:solidFill>
                <a:latin typeface="Times New Roman" panose="02020603050405020304" pitchFamily="18" charset="0"/>
              </a:rPr>
              <a:t>2</a:t>
            </a:r>
            <a:r>
              <a:rPr lang="en-US" altLang="zh-CN" sz="2800">
                <a:solidFill>
                  <a:schemeClr val="tx2"/>
                </a:solidFill>
                <a:latin typeface="Times New Roman" panose="02020603050405020304" pitchFamily="18" charset="0"/>
              </a:rPr>
              <a:t>+1</a:t>
            </a:r>
            <a:r>
              <a:rPr lang="en-US" altLang="zh-CN" sz="2800" b="1">
                <a:solidFill>
                  <a:schemeClr val="tx2"/>
                </a:solidFill>
                <a:latin typeface="Times New Roman" panose="02020603050405020304" pitchFamily="18" charset="0"/>
              </a:rPr>
              <a:t>/</a:t>
            </a:r>
            <a:r>
              <a:rPr lang="en-US" altLang="zh-CN" sz="2800" i="1">
                <a:solidFill>
                  <a:schemeClr val="tx2"/>
                </a:solidFill>
                <a:latin typeface="Times New Roman" panose="02020603050405020304" pitchFamily="18" charset="0"/>
              </a:rPr>
              <a:t>Cs</a:t>
            </a:r>
            <a:endParaRPr lang="en-US" altLang="zh-CN" sz="2800" i="1">
              <a:solidFill>
                <a:schemeClr val="tx2"/>
              </a:solidFill>
              <a:latin typeface="Times New Roman" panose="02020603050405020304" pitchFamily="18" charset="0"/>
            </a:endParaRPr>
          </a:p>
        </p:txBody>
      </p:sp>
      <p:sp>
        <p:nvSpPr>
          <p:cNvPr id="26630" name="Text Box 8"/>
          <p:cNvSpPr txBox="1">
            <a:spLocks noChangeArrowheads="1"/>
          </p:cNvSpPr>
          <p:nvPr/>
        </p:nvSpPr>
        <p:spPr bwMode="auto">
          <a:xfrm>
            <a:off x="323850" y="549275"/>
            <a:ext cx="7343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b="1">
                <a:solidFill>
                  <a:schemeClr val="tx2"/>
                </a:solidFill>
                <a:latin typeface="Times New Roman" panose="02020603050405020304" pitchFamily="18" charset="0"/>
              </a:rPr>
              <a:t>b.</a:t>
            </a:r>
            <a:r>
              <a:rPr lang="zh-CN" altLang="en-US" b="1">
                <a:solidFill>
                  <a:schemeClr val="tx2"/>
                </a:solidFill>
                <a:latin typeface="Times New Roman" panose="02020603050405020304" pitchFamily="18" charset="0"/>
              </a:rPr>
              <a:t>滞后校正装置</a:t>
            </a:r>
            <a:r>
              <a:rPr lang="en-US" altLang="zh-CN">
                <a:solidFill>
                  <a:schemeClr val="tx2"/>
                </a:solidFill>
                <a:latin typeface="Times New Roman" panose="02020603050405020304" pitchFamily="18" charset="0"/>
              </a:rPr>
              <a:t>(</a:t>
            </a:r>
            <a:r>
              <a:rPr lang="zh-CN" altLang="en-US">
                <a:solidFill>
                  <a:schemeClr val="tx2"/>
                </a:solidFill>
                <a:latin typeface="Times New Roman" panose="02020603050405020304" pitchFamily="18" charset="0"/>
              </a:rPr>
              <a:t>L</a:t>
            </a:r>
            <a:r>
              <a:rPr lang="en-US" altLang="zh-CN">
                <a:solidFill>
                  <a:schemeClr val="tx2"/>
                </a:solidFill>
                <a:latin typeface="Times New Roman" panose="02020603050405020304" pitchFamily="18" charset="0"/>
              </a:rPr>
              <a:t>ag compensation)</a:t>
            </a:r>
            <a:endParaRPr lang="zh-CN" altLang="en-US">
              <a:solidFill>
                <a:schemeClr val="tx2"/>
              </a:solidFill>
              <a:latin typeface="Times New Roman" panose="02020603050405020304" pitchFamily="18" charset="0"/>
            </a:endParaRPr>
          </a:p>
        </p:txBody>
      </p:sp>
      <p:graphicFrame>
        <p:nvGraphicFramePr>
          <p:cNvPr id="26631" name="Object 9"/>
          <p:cNvGraphicFramePr>
            <a:graphicFrameLocks noChangeAspect="1"/>
          </p:cNvGraphicFramePr>
          <p:nvPr/>
        </p:nvGraphicFramePr>
        <p:xfrm>
          <a:off x="5580137" y="2038350"/>
          <a:ext cx="2808287" cy="2995613"/>
        </p:xfrm>
        <a:graphic>
          <a:graphicData uri="http://schemas.openxmlformats.org/presentationml/2006/ole">
            <mc:AlternateContent xmlns:mc="http://schemas.openxmlformats.org/markup-compatibility/2006">
              <mc:Choice xmlns:v="urn:schemas-microsoft-com:vml" Requires="v">
                <p:oleObj spid="_x0000_s66848" name="" r:id="rId1" imgW="4419600" imgH="4711700" progId="">
                  <p:embed/>
                </p:oleObj>
              </mc:Choice>
              <mc:Fallback>
                <p:oleObj name="" r:id="rId1" imgW="4419600" imgH="4711700" progId="">
                  <p:embed/>
                  <p:pic>
                    <p:nvPicPr>
                      <p:cNvPr id="0" name="Picture 1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37" y="2038350"/>
                        <a:ext cx="2808287" cy="299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2"/>
          <p:cNvSpPr>
            <a:spLocks noChangeArrowheads="1"/>
          </p:cNvSpPr>
          <p:nvPr/>
        </p:nvSpPr>
        <p:spPr bwMode="auto">
          <a:xfrm>
            <a:off x="323850" y="3654425"/>
            <a:ext cx="58324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buClr>
                <a:schemeClr val="tx2"/>
              </a:buClr>
              <a:buSzPct val="90000"/>
              <a:buFont typeface="Symbol" panose="05050102010706020507" pitchFamily="18" charset="2"/>
              <a:buNone/>
            </a:pPr>
            <a:r>
              <a:rPr lang="zh-CN" altLang="en-US" sz="2800" b="1">
                <a:solidFill>
                  <a:schemeClr val="tx2"/>
                </a:solidFill>
                <a:latin typeface="宋体" panose="02010600030101010101" pitchFamily="2" charset="-122"/>
              </a:rPr>
              <a:t>滞后装置的频率特性：</a:t>
            </a:r>
            <a:endParaRPr lang="zh-CN" altLang="en-US" sz="2800" b="1">
              <a:solidFill>
                <a:schemeClr val="tx2"/>
              </a:solidFill>
              <a:latin typeface="宋体" panose="02010600030101010101" pitchFamily="2" charset="-122"/>
            </a:endParaRPr>
          </a:p>
        </p:txBody>
      </p:sp>
      <p:sp>
        <p:nvSpPr>
          <p:cNvPr id="66569" name="Rectangle 13"/>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65548" name="Object 12"/>
          <p:cNvGraphicFramePr>
            <a:graphicFrameLocks noChangeAspect="1"/>
          </p:cNvGraphicFramePr>
          <p:nvPr/>
        </p:nvGraphicFramePr>
        <p:xfrm>
          <a:off x="250825" y="4437063"/>
          <a:ext cx="5257800" cy="714375"/>
        </p:xfrm>
        <a:graphic>
          <a:graphicData uri="http://schemas.openxmlformats.org/presentationml/2006/ole">
            <mc:AlternateContent xmlns:mc="http://schemas.openxmlformats.org/markup-compatibility/2006">
              <mc:Choice xmlns:v="urn:schemas-microsoft-com:vml" Requires="v">
                <p:oleObj spid="_x0000_s66849" name="Equation" r:id="rId3" imgW="3149600" imgH="431800" progId="Equation.DSMT4">
                  <p:embed/>
                </p:oleObj>
              </mc:Choice>
              <mc:Fallback>
                <p:oleObj name="Equation" r:id="rId3" imgW="3149600" imgH="431800" progId="Equation.DSMT4">
                  <p:embed/>
                  <p:pic>
                    <p:nvPicPr>
                      <p:cNvPr id="0" name="Picture 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437063"/>
                        <a:ext cx="52578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51" name="Object 15"/>
          <p:cNvGraphicFramePr>
            <a:graphicFrameLocks noChangeAspect="1"/>
          </p:cNvGraphicFramePr>
          <p:nvPr/>
        </p:nvGraphicFramePr>
        <p:xfrm>
          <a:off x="611188" y="5876925"/>
          <a:ext cx="1800225" cy="481013"/>
        </p:xfrm>
        <a:graphic>
          <a:graphicData uri="http://schemas.openxmlformats.org/presentationml/2006/ole">
            <mc:AlternateContent xmlns:mc="http://schemas.openxmlformats.org/markup-compatibility/2006">
              <mc:Choice xmlns:v="urn:schemas-microsoft-com:vml" Requires="v">
                <p:oleObj spid="_x0000_s66850" name="Equation" r:id="rId5" imgW="965200" imgH="254000" progId="Equation.DSMT4">
                  <p:embed/>
                </p:oleObj>
              </mc:Choice>
              <mc:Fallback>
                <p:oleObj name="Equation" r:id="rId5" imgW="965200" imgH="254000" progId="Equation.DSMT4">
                  <p:embed/>
                  <p:pic>
                    <p:nvPicPr>
                      <p:cNvPr id="0" name="Picture 1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5876925"/>
                        <a:ext cx="1800225" cy="48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50" name="Object 14"/>
          <p:cNvGraphicFramePr>
            <a:graphicFrameLocks noChangeAspect="1"/>
          </p:cNvGraphicFramePr>
          <p:nvPr/>
        </p:nvGraphicFramePr>
        <p:xfrm>
          <a:off x="2700338" y="5740400"/>
          <a:ext cx="1728787" cy="782638"/>
        </p:xfrm>
        <a:graphic>
          <a:graphicData uri="http://schemas.openxmlformats.org/presentationml/2006/ole">
            <mc:AlternateContent xmlns:mc="http://schemas.openxmlformats.org/markup-compatibility/2006">
              <mc:Choice xmlns:v="urn:schemas-microsoft-com:vml" Requires="v">
                <p:oleObj spid="_x0000_s66851" name="Equation" r:id="rId7" imgW="901065" imgH="406400" progId="Equation.DSMT4">
                  <p:embed/>
                </p:oleObj>
              </mc:Choice>
              <mc:Fallback>
                <p:oleObj name="Equation" r:id="rId7" imgW="901065" imgH="406400" progId="Equation.DSMT4">
                  <p:embed/>
                  <p:pic>
                    <p:nvPicPr>
                      <p:cNvPr id="0" name="Picture 1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5740400"/>
                        <a:ext cx="1728787"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52" name="Rectangle 16"/>
          <p:cNvSpPr>
            <a:spLocks noChangeArrowheads="1"/>
          </p:cNvSpPr>
          <p:nvPr/>
        </p:nvSpPr>
        <p:spPr bwMode="auto">
          <a:xfrm>
            <a:off x="323850" y="5237163"/>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rgbClr val="003399"/>
                </a:solidFill>
                <a:latin typeface="Times New Roman" panose="02020603050405020304" pitchFamily="18" charset="0"/>
                <a:cs typeface="Times New Roman" panose="02020603050405020304" pitchFamily="18" charset="0"/>
              </a:rPr>
              <a:t>式中</a:t>
            </a:r>
            <a:endParaRPr lang="zh-CN" altLang="en-US" sz="2800" b="1">
              <a:solidFill>
                <a:srgbClr val="003399"/>
              </a:solidFill>
            </a:endParaRPr>
          </a:p>
        </p:txBody>
      </p:sp>
      <p:sp>
        <p:nvSpPr>
          <p:cNvPr id="66575" name="Rectangle 18"/>
          <p:cNvSpPr>
            <a:spLocks noChangeArrowheads="1"/>
          </p:cNvSpPr>
          <p:nvPr/>
        </p:nvSpPr>
        <p:spPr bwMode="auto">
          <a:xfrm>
            <a:off x="4090988" y="3900488"/>
            <a:ext cx="212725"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800"/>
              <a:t> </a:t>
            </a: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blinds(horizontal)">
                                      <p:cBhvr>
                                        <p:cTn id="7" dur="500"/>
                                        <p:tgtEl>
                                          <p:spTgt spid="2663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6631"/>
                                        </p:tgtEl>
                                        <p:attrNameLst>
                                          <p:attrName>style.visibility</p:attrName>
                                        </p:attrNameLst>
                                      </p:cBhvr>
                                      <p:to>
                                        <p:strVal val="visible"/>
                                      </p:to>
                                    </p:set>
                                    <p:animEffect transition="in" filter="box(in)">
                                      <p:cBhvr>
                                        <p:cTn id="12" dur="500"/>
                                        <p:tgtEl>
                                          <p:spTgt spid="2663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628"/>
                                        </p:tgtEl>
                                        <p:attrNameLst>
                                          <p:attrName>style.visibility</p:attrName>
                                        </p:attrNameLst>
                                      </p:cBhvr>
                                      <p:to>
                                        <p:strVal val="visible"/>
                                      </p:to>
                                    </p:set>
                                    <p:animEffect transition="in" filter="blinds(horizontal)">
                                      <p:cBhvr>
                                        <p:cTn id="15" dur="500"/>
                                        <p:tgtEl>
                                          <p:spTgt spid="26628"/>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6627"/>
                                        </p:tgtEl>
                                        <p:attrNameLst>
                                          <p:attrName>style.visibility</p:attrName>
                                        </p:attrNameLst>
                                      </p:cBhvr>
                                      <p:to>
                                        <p:strVal val="visible"/>
                                      </p:to>
                                    </p:set>
                                    <p:animEffect transition="in" filter="checkerboard(across)">
                                      <p:cBhvr>
                                        <p:cTn id="20" dur="500"/>
                                        <p:tgtEl>
                                          <p:spTgt spid="2662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6629"/>
                                        </p:tgtEl>
                                        <p:attrNameLst>
                                          <p:attrName>style.visibility</p:attrName>
                                        </p:attrNameLst>
                                      </p:cBhvr>
                                      <p:to>
                                        <p:strVal val="visible"/>
                                      </p:to>
                                    </p:set>
                                    <p:animEffect transition="in" filter="checkerboard(across)">
                                      <p:cBhvr>
                                        <p:cTn id="25" dur="500"/>
                                        <p:tgtEl>
                                          <p:spTgt spid="26629"/>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heckerboard(across)">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65548"/>
                                        </p:tgtEl>
                                        <p:attrNameLst>
                                          <p:attrName>style.visibility</p:attrName>
                                        </p:attrNameLst>
                                      </p:cBhvr>
                                      <p:to>
                                        <p:strVal val="visible"/>
                                      </p:to>
                                    </p:set>
                                    <p:animEffect transition="in" filter="checkerboard(across)">
                                      <p:cBhvr>
                                        <p:cTn id="35" dur="500"/>
                                        <p:tgtEl>
                                          <p:spTgt spid="65548"/>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65552"/>
                                        </p:tgtEl>
                                        <p:attrNameLst>
                                          <p:attrName>style.visibility</p:attrName>
                                        </p:attrNameLst>
                                      </p:cBhvr>
                                      <p:to>
                                        <p:strVal val="visible"/>
                                      </p:to>
                                    </p:set>
                                    <p:animEffect transition="in" filter="checkerboard(across)">
                                      <p:cBhvr>
                                        <p:cTn id="40" dur="500"/>
                                        <p:tgtEl>
                                          <p:spTgt spid="65552"/>
                                        </p:tgtEl>
                                      </p:cBhvr>
                                    </p:animEffect>
                                  </p:childTnLst>
                                </p:cTn>
                              </p:par>
                              <p:par>
                                <p:cTn id="41" presetID="5" presetClass="entr" presetSubtype="10" fill="hold" nodeType="withEffect">
                                  <p:stCondLst>
                                    <p:cond delay="0"/>
                                  </p:stCondLst>
                                  <p:childTnLst>
                                    <p:set>
                                      <p:cBhvr>
                                        <p:cTn id="42" dur="1" fill="hold">
                                          <p:stCondLst>
                                            <p:cond delay="0"/>
                                          </p:stCondLst>
                                        </p:cTn>
                                        <p:tgtEl>
                                          <p:spTgt spid="65551"/>
                                        </p:tgtEl>
                                        <p:attrNameLst>
                                          <p:attrName>style.visibility</p:attrName>
                                        </p:attrNameLst>
                                      </p:cBhvr>
                                      <p:to>
                                        <p:strVal val="visible"/>
                                      </p:to>
                                    </p:set>
                                    <p:animEffect transition="in" filter="checkerboard(across)">
                                      <p:cBhvr>
                                        <p:cTn id="43" dur="500"/>
                                        <p:tgtEl>
                                          <p:spTgt spid="65551"/>
                                        </p:tgtEl>
                                      </p:cBhvr>
                                    </p:animEffect>
                                  </p:childTnLst>
                                </p:cTn>
                              </p:par>
                              <p:par>
                                <p:cTn id="44" presetID="5" presetClass="entr" presetSubtype="10" fill="hold" nodeType="withEffect">
                                  <p:stCondLst>
                                    <p:cond delay="0"/>
                                  </p:stCondLst>
                                  <p:childTnLst>
                                    <p:set>
                                      <p:cBhvr>
                                        <p:cTn id="45" dur="1" fill="hold">
                                          <p:stCondLst>
                                            <p:cond delay="0"/>
                                          </p:stCondLst>
                                        </p:cTn>
                                        <p:tgtEl>
                                          <p:spTgt spid="65550"/>
                                        </p:tgtEl>
                                        <p:attrNameLst>
                                          <p:attrName>style.visibility</p:attrName>
                                        </p:attrNameLst>
                                      </p:cBhvr>
                                      <p:to>
                                        <p:strVal val="visible"/>
                                      </p:to>
                                    </p:set>
                                    <p:animEffect transition="in" filter="checkerboard(across)">
                                      <p:cBhvr>
                                        <p:cTn id="46" dur="500"/>
                                        <p:tgtEl>
                                          <p:spTgt spid="65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utoUpdateAnimBg="0"/>
      <p:bldP spid="26629" grpId="0" autoUpdateAnimBg="0"/>
      <p:bldP spid="26630" grpId="0" autoUpdateAnimBg="0"/>
      <p:bldP spid="8" grpId="0" autoUpdateAnimBg="0"/>
      <p:bldP spid="655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7"/>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DC7CB6DE-A36A-4BCB-BB27-F79C35550563}" type="slidenum">
              <a:rPr lang="en-US" altLang="zh-CN" sz="1400"/>
            </a:fld>
            <a:endParaRPr lang="en-US" altLang="zh-CN" sz="1400"/>
          </a:p>
        </p:txBody>
      </p:sp>
      <p:sp>
        <p:nvSpPr>
          <p:cNvPr id="28676" name="Text Box 3"/>
          <p:cNvSpPr txBox="1">
            <a:spLocks noChangeArrowheads="1"/>
          </p:cNvSpPr>
          <p:nvPr/>
        </p:nvSpPr>
        <p:spPr bwMode="auto">
          <a:xfrm>
            <a:off x="827088" y="5876925"/>
            <a:ext cx="741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6.17  </a:t>
            </a:r>
            <a:r>
              <a:rPr lang="zh-CN" altLang="en-US" sz="2400" b="1" dirty="0">
                <a:solidFill>
                  <a:schemeClr val="tx2"/>
                </a:solidFill>
                <a:latin typeface="Times New Roman" panose="02020603050405020304" pitchFamily="18" charset="0"/>
              </a:rPr>
              <a:t>无源滞后网络</a:t>
            </a:r>
            <a:r>
              <a:rPr lang="en-US" altLang="zh-CN" sz="2400" dirty="0">
                <a:solidFill>
                  <a:schemeClr val="tx2"/>
                </a:solidFill>
                <a:latin typeface="Times New Roman" panose="02020603050405020304" pitchFamily="18" charset="0"/>
              </a:rPr>
              <a:t>(1+</a:t>
            </a:r>
            <a:r>
              <a:rPr lang="en-US" altLang="zh-CN" sz="2400" i="1" dirty="0">
                <a:solidFill>
                  <a:schemeClr val="tx2"/>
                </a:solidFill>
                <a:latin typeface="Times New Roman" panose="02020603050405020304" pitchFamily="18" charset="0"/>
              </a:rPr>
              <a:t>bTs</a:t>
            </a:r>
            <a:r>
              <a:rPr lang="en-US" altLang="zh-CN" sz="2400" dirty="0">
                <a:solidFill>
                  <a:schemeClr val="tx2"/>
                </a:solidFill>
                <a:latin typeface="Times New Roman" panose="02020603050405020304" pitchFamily="18" charset="0"/>
              </a:rPr>
              <a:t>)/(1+</a:t>
            </a:r>
            <a:r>
              <a:rPr lang="en-US" altLang="zh-CN" sz="2400" i="1" dirty="0">
                <a:solidFill>
                  <a:schemeClr val="tx2"/>
                </a:solidFill>
                <a:latin typeface="Times New Roman" panose="02020603050405020304" pitchFamily="18" charset="0"/>
              </a:rPr>
              <a:t>Ts</a:t>
            </a:r>
            <a:r>
              <a:rPr lang="en-US" altLang="zh-CN" sz="2400" dirty="0">
                <a:solidFill>
                  <a:schemeClr val="tx2"/>
                </a:solidFill>
                <a:latin typeface="Times New Roman" panose="02020603050405020304" pitchFamily="18" charset="0"/>
              </a:rPr>
              <a:t>)</a:t>
            </a:r>
            <a:r>
              <a:rPr lang="zh-CN" altLang="en-US" sz="2400" b="1" dirty="0">
                <a:solidFill>
                  <a:schemeClr val="tx2"/>
                </a:solidFill>
                <a:latin typeface="Times New Roman" panose="02020603050405020304" pitchFamily="18" charset="0"/>
              </a:rPr>
              <a:t>的</a:t>
            </a:r>
            <a:r>
              <a:rPr lang="en-US" altLang="zh-CN" sz="2400" i="1" dirty="0">
                <a:solidFill>
                  <a:schemeClr val="tx2"/>
                </a:solidFill>
                <a:latin typeface="Times New Roman" panose="02020603050405020304" pitchFamily="18" charset="0"/>
              </a:rPr>
              <a:t>Bode</a:t>
            </a:r>
            <a:r>
              <a:rPr lang="zh-CN" altLang="en-US" sz="2400" b="1" dirty="0">
                <a:solidFill>
                  <a:schemeClr val="tx2"/>
                </a:solidFill>
                <a:latin typeface="Times New Roman" panose="02020603050405020304" pitchFamily="18" charset="0"/>
              </a:rPr>
              <a:t>图</a:t>
            </a:r>
            <a:endParaRPr lang="zh-CN" altLang="en-US" sz="2400" b="1" dirty="0">
              <a:solidFill>
                <a:schemeClr val="tx2"/>
              </a:solidFill>
              <a:latin typeface="Times New Roman" panose="02020603050405020304" pitchFamily="18" charset="0"/>
            </a:endParaRPr>
          </a:p>
        </p:txBody>
      </p:sp>
      <p:graphicFrame>
        <p:nvGraphicFramePr>
          <p:cNvPr id="28677" name="Object 4"/>
          <p:cNvGraphicFramePr>
            <a:graphicFrameLocks noGrp="1" noChangeAspect="1"/>
          </p:cNvGraphicFramePr>
          <p:nvPr>
            <p:ph sz="half" idx="4294967295"/>
          </p:nvPr>
        </p:nvGraphicFramePr>
        <p:xfrm>
          <a:off x="900113" y="981075"/>
          <a:ext cx="7345362" cy="4654550"/>
        </p:xfrm>
        <a:graphic>
          <a:graphicData uri="http://schemas.openxmlformats.org/presentationml/2006/ole">
            <mc:AlternateContent xmlns:mc="http://schemas.openxmlformats.org/markup-compatibility/2006">
              <mc:Choice xmlns:v="urn:schemas-microsoft-com:vml" Requires="v">
                <p:oleObj spid="_x0000_s67659" name="" r:id="rId1" imgW="7594600" imgH="5562600" progId="">
                  <p:embed/>
                </p:oleObj>
              </mc:Choice>
              <mc:Fallback>
                <p:oleObj name="" r:id="rId1" imgW="7594600" imgH="5562600" progId="">
                  <p:embed/>
                  <p:pic>
                    <p:nvPicPr>
                      <p:cNvPr id="0" name="Picture 4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981075"/>
                        <a:ext cx="7345362" cy="465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5" name="Text Box 2"/>
          <p:cNvSpPr txBox="1">
            <a:spLocks noChangeArrowheads="1"/>
          </p:cNvSpPr>
          <p:nvPr/>
        </p:nvSpPr>
        <p:spPr bwMode="auto">
          <a:xfrm>
            <a:off x="179388" y="404813"/>
            <a:ext cx="8785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2"/>
              </a:buClr>
              <a:buSzPct val="90000"/>
              <a:buFont typeface="Arial" panose="020B0604020202020204" pitchFamily="34" charset="0"/>
              <a:buNone/>
            </a:pPr>
            <a:r>
              <a:rPr lang="zh-CN" altLang="en-US" sz="2800" b="1">
                <a:solidFill>
                  <a:schemeClr val="tx2"/>
                </a:solidFill>
                <a:latin typeface="Times New Roman" panose="02020603050405020304" pitchFamily="18" charset="0"/>
              </a:rPr>
              <a:t>对数频率特性如下图所示：</a:t>
            </a:r>
            <a:endParaRPr lang="zh-CN" altLang="en-US" sz="2800" b="1">
              <a:solidFill>
                <a:schemeClr val="tx2"/>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blinds(horizontal)">
                                      <p:cBhvr>
                                        <p:cTn id="7" dur="500"/>
                                        <p:tgtEl>
                                          <p:spTgt spid="286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blinds(horizontal)">
                                      <p:cBhvr>
                                        <p:cTn id="10" dur="500"/>
                                        <p:tgtEl>
                                          <p:spTgt spid="2867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675"/>
                                        </p:tgtEl>
                                        <p:attrNameLst>
                                          <p:attrName>style.visibility</p:attrName>
                                        </p:attrNameLst>
                                      </p:cBhvr>
                                      <p:to>
                                        <p:strVal val="visible"/>
                                      </p:to>
                                    </p:set>
                                    <p:animEffect transition="in" filter="blinds(horizontal)">
                                      <p:cBhvr>
                                        <p:cTn id="13"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799" name="Group 15"/>
          <p:cNvGrpSpPr/>
          <p:nvPr/>
        </p:nvGrpSpPr>
        <p:grpSpPr bwMode="auto">
          <a:xfrm>
            <a:off x="0" y="692150"/>
            <a:ext cx="8850313" cy="1800225"/>
            <a:chOff x="-136" y="-53"/>
            <a:chExt cx="5575" cy="1134"/>
          </a:xfrm>
        </p:grpSpPr>
        <p:sp>
          <p:nvSpPr>
            <p:cNvPr id="68621" name="Rectangle 9"/>
            <p:cNvSpPr>
              <a:spLocks noChangeArrowheads="1"/>
            </p:cNvSpPr>
            <p:nvPr/>
          </p:nvSpPr>
          <p:spPr bwMode="auto">
            <a:xfrm>
              <a:off x="-136" y="-53"/>
              <a:ext cx="5575"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由图可见，滞后网络在频率</a:t>
              </a:r>
              <a:r>
                <a:rPr lang="en-US" altLang="zh-CN" sz="2800" b="1" dirty="0">
                  <a:solidFill>
                    <a:srgbClr val="003399"/>
                  </a:solidFill>
                  <a:latin typeface="Times New Roman" panose="02020603050405020304" pitchFamily="18" charset="0"/>
                  <a:cs typeface="Times New Roman" panose="02020603050405020304" pitchFamily="18" charset="0"/>
                </a:rPr>
                <a:t>1/</a:t>
              </a:r>
              <a:r>
                <a:rPr lang="en-US" altLang="zh-CN" sz="2800" b="1" i="1" dirty="0">
                  <a:solidFill>
                    <a:srgbClr val="003399"/>
                  </a:solidFill>
                  <a:latin typeface="Times New Roman" panose="02020603050405020304" pitchFamily="18" charset="0"/>
                  <a:cs typeface="Times New Roman" panose="02020603050405020304" pitchFamily="18" charset="0"/>
                </a:rPr>
                <a:t>T</a:t>
              </a:r>
              <a:r>
                <a:rPr lang="zh-CN" altLang="en-US" sz="2800" b="1" dirty="0">
                  <a:solidFill>
                    <a:srgbClr val="003399"/>
                  </a:solidFill>
                  <a:latin typeface="Times New Roman" panose="02020603050405020304" pitchFamily="18" charset="0"/>
                  <a:cs typeface="Times New Roman" panose="02020603050405020304" pitchFamily="18" charset="0"/>
                </a:rPr>
                <a:t>至</a:t>
              </a:r>
              <a:r>
                <a:rPr lang="en-US" altLang="zh-CN" sz="2800" b="1" dirty="0">
                  <a:solidFill>
                    <a:srgbClr val="003399"/>
                  </a:solidFill>
                  <a:latin typeface="Times New Roman" panose="02020603050405020304" pitchFamily="18" charset="0"/>
                  <a:cs typeface="Times New Roman" panose="02020603050405020304" pitchFamily="18" charset="0"/>
                </a:rPr>
                <a:t>1/</a:t>
              </a:r>
              <a:r>
                <a:rPr lang="en-US" altLang="zh-CN" sz="2800" b="1" i="1" dirty="0" err="1">
                  <a:solidFill>
                    <a:srgbClr val="003399"/>
                  </a:solidFill>
                  <a:latin typeface="Times New Roman" panose="02020603050405020304" pitchFamily="18" charset="0"/>
                  <a:cs typeface="Times New Roman" panose="02020603050405020304" pitchFamily="18" charset="0"/>
                </a:rPr>
                <a:t>bT</a:t>
              </a:r>
              <a:r>
                <a:rPr lang="zh-CN" altLang="en-US" sz="2800" b="1" dirty="0">
                  <a:solidFill>
                    <a:srgbClr val="003399"/>
                  </a:solidFill>
                  <a:latin typeface="Times New Roman" panose="02020603050405020304" pitchFamily="18" charset="0"/>
                  <a:cs typeface="Times New Roman" panose="02020603050405020304" pitchFamily="18" charset="0"/>
                </a:rPr>
                <a:t>之间呈积分作用，</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输出信号相角比输入信号相角滞后，滞后网络的名称</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由此而得。与超前网络类似，滞后网络的最大滞后角</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rPr>
                <a:t>      发生在</a:t>
              </a:r>
              <a:r>
                <a:rPr lang="en-US" altLang="zh-CN" sz="2800" b="1" dirty="0">
                  <a:solidFill>
                    <a:srgbClr val="003399"/>
                  </a:solidFill>
                  <a:latin typeface="Times New Roman" panose="02020603050405020304" pitchFamily="18" charset="0"/>
                </a:rPr>
                <a:t>1/</a:t>
              </a:r>
              <a:r>
                <a:rPr lang="en-US" altLang="zh-CN" sz="2800" b="1" i="1" dirty="0">
                  <a:solidFill>
                    <a:srgbClr val="003399"/>
                  </a:solidFill>
                  <a:latin typeface="Times New Roman" panose="02020603050405020304" pitchFamily="18" charset="0"/>
                </a:rPr>
                <a:t>T</a:t>
              </a:r>
              <a:r>
                <a:rPr lang="zh-CN" altLang="en-US" sz="2800" b="1" dirty="0">
                  <a:solidFill>
                    <a:srgbClr val="003399"/>
                  </a:solidFill>
                  <a:latin typeface="Times New Roman" panose="02020603050405020304" pitchFamily="18" charset="0"/>
                </a:rPr>
                <a:t>与</a:t>
              </a:r>
              <a:r>
                <a:rPr lang="en-US" altLang="zh-CN" sz="2800" b="1" dirty="0">
                  <a:solidFill>
                    <a:srgbClr val="003399"/>
                  </a:solidFill>
                  <a:latin typeface="Times New Roman" panose="02020603050405020304" pitchFamily="18" charset="0"/>
                </a:rPr>
                <a:t>1/</a:t>
              </a:r>
              <a:r>
                <a:rPr lang="en-US" altLang="zh-CN" sz="2800" b="1" i="1" dirty="0" err="1">
                  <a:solidFill>
                    <a:srgbClr val="003399"/>
                  </a:solidFill>
                  <a:latin typeface="Times New Roman" panose="02020603050405020304" pitchFamily="18" charset="0"/>
                </a:rPr>
                <a:t>bT</a:t>
              </a:r>
              <a:r>
                <a:rPr lang="zh-CN" altLang="en-US" sz="2800" b="1" dirty="0">
                  <a:solidFill>
                    <a:srgbClr val="003399"/>
                  </a:solidFill>
                  <a:latin typeface="Times New Roman" panose="02020603050405020304" pitchFamily="18" charset="0"/>
                </a:rPr>
                <a:t>的几何中心处，计算</a:t>
              </a:r>
              <a:r>
                <a:rPr lang="en-US" altLang="zh-CN" sz="2800" i="1" dirty="0" err="1">
                  <a:solidFill>
                    <a:srgbClr val="000000"/>
                  </a:solidFill>
                  <a:latin typeface="Symbol" panose="05050102010706020507" pitchFamily="18" charset="2"/>
                  <a:cs typeface="Times New Roman" panose="02020603050405020304" pitchFamily="18" charset="0"/>
                </a:rPr>
                <a:t>w</a:t>
              </a:r>
              <a:r>
                <a:rPr lang="en-US" altLang="zh-CN" sz="2800" i="1" baseline="-30000" dirty="0" err="1">
                  <a:solidFill>
                    <a:srgbClr val="000000"/>
                  </a:solidFill>
                  <a:latin typeface="Times New Roman" panose="02020603050405020304" pitchFamily="18" charset="0"/>
                  <a:cs typeface="Times New Roman" panose="02020603050405020304" pitchFamily="18" charset="0"/>
                </a:rPr>
                <a:t>m</a:t>
              </a:r>
              <a:r>
                <a:rPr lang="zh-CN" altLang="en-US" sz="2800" b="1" dirty="0">
                  <a:solidFill>
                    <a:srgbClr val="003399"/>
                  </a:solidFill>
                  <a:latin typeface="Times New Roman" panose="02020603050405020304" pitchFamily="18" charset="0"/>
                </a:rPr>
                <a:t>和</a:t>
              </a:r>
              <a:endParaRPr lang="zh-CN" altLang="en-US" sz="2800" b="1" dirty="0">
                <a:solidFill>
                  <a:srgbClr val="003399"/>
                </a:solidFill>
                <a:latin typeface="Times New Roman" panose="02020603050405020304" pitchFamily="18" charset="0"/>
              </a:endParaRPr>
            </a:p>
          </p:txBody>
        </p:sp>
        <p:graphicFrame>
          <p:nvGraphicFramePr>
            <p:cNvPr id="68622" name="Object 8"/>
            <p:cNvGraphicFramePr>
              <a:graphicFrameLocks noChangeAspect="1"/>
            </p:cNvGraphicFramePr>
            <p:nvPr/>
          </p:nvGraphicFramePr>
          <p:xfrm>
            <a:off x="-68" y="714"/>
            <a:ext cx="313" cy="357"/>
          </p:xfrm>
          <a:graphic>
            <a:graphicData uri="http://schemas.openxmlformats.org/presentationml/2006/ole">
              <mc:AlternateContent xmlns:mc="http://schemas.openxmlformats.org/markup-compatibility/2006">
                <mc:Choice xmlns:v="urn:schemas-microsoft-com:vml" Requires="v">
                  <p:oleObj spid="_x0000_s68981" name="Equation" r:id="rId1" imgW="203200" imgH="228600" progId="Equation.DSMT4">
                    <p:embed/>
                  </p:oleObj>
                </mc:Choice>
                <mc:Fallback>
                  <p:oleObj name="Equation" r:id="rId1" imgW="203200" imgH="228600" progId="Equation.DSMT4">
                    <p:embed/>
                    <p:pic>
                      <p:nvPicPr>
                        <p:cNvPr id="0" name="Picture 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 y="714"/>
                          <a:ext cx="313" cy="3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23" name="Object 7"/>
            <p:cNvGraphicFramePr>
              <a:graphicFrameLocks noChangeAspect="1"/>
            </p:cNvGraphicFramePr>
            <p:nvPr/>
          </p:nvGraphicFramePr>
          <p:xfrm>
            <a:off x="4468" y="733"/>
            <a:ext cx="295" cy="338"/>
          </p:xfrm>
          <a:graphic>
            <a:graphicData uri="http://schemas.openxmlformats.org/presentationml/2006/ole">
              <mc:AlternateContent xmlns:mc="http://schemas.openxmlformats.org/markup-compatibility/2006">
                <mc:Choice xmlns:v="urn:schemas-microsoft-com:vml" Requires="v">
                  <p:oleObj spid="_x0000_s68982" name="Equation" r:id="rId3" imgW="203200" imgH="228600" progId="Equation.DSMT4">
                    <p:embed/>
                  </p:oleObj>
                </mc:Choice>
                <mc:Fallback>
                  <p:oleObj name="Equation" r:id="rId3" imgW="203200" imgH="228600" progId="Equation.DSMT4">
                    <p:embed/>
                    <p:pic>
                      <p:nvPicPr>
                        <p:cNvPr id="0" name="Picture 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 y="733"/>
                          <a:ext cx="295"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46790" name="Object 6"/>
          <p:cNvGraphicFramePr>
            <a:graphicFrameLocks noChangeAspect="1"/>
          </p:cNvGraphicFramePr>
          <p:nvPr/>
        </p:nvGraphicFramePr>
        <p:xfrm>
          <a:off x="1763713" y="2565400"/>
          <a:ext cx="1439862" cy="881063"/>
        </p:xfrm>
        <a:graphic>
          <a:graphicData uri="http://schemas.openxmlformats.org/presentationml/2006/ole">
            <mc:AlternateContent xmlns:mc="http://schemas.openxmlformats.org/markup-compatibility/2006">
              <mc:Choice xmlns:v="urn:schemas-microsoft-com:vml" Requires="v">
                <p:oleObj spid="_x0000_s68983" name="Equation" r:id="rId4" imgW="685800" imgH="419100" progId="Equation.DSMT4">
                  <p:embed/>
                </p:oleObj>
              </mc:Choice>
              <mc:Fallback>
                <p:oleObj name="Equation" r:id="rId4" imgW="685800" imgH="419100" progId="Equation.DSMT4">
                  <p:embed/>
                  <p:pic>
                    <p:nvPicPr>
                      <p:cNvPr id="0" name="Picture 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2565400"/>
                        <a:ext cx="1439862"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6789" name="Object 5"/>
          <p:cNvGraphicFramePr>
            <a:graphicFrameLocks noChangeAspect="1"/>
          </p:cNvGraphicFramePr>
          <p:nvPr/>
        </p:nvGraphicFramePr>
        <p:xfrm>
          <a:off x="3995738" y="2708275"/>
          <a:ext cx="2089150" cy="792163"/>
        </p:xfrm>
        <a:graphic>
          <a:graphicData uri="http://schemas.openxmlformats.org/presentationml/2006/ole">
            <mc:AlternateContent xmlns:mc="http://schemas.openxmlformats.org/markup-compatibility/2006">
              <mc:Choice xmlns:v="urn:schemas-microsoft-com:vml" Requires="v">
                <p:oleObj spid="_x0000_s68984" name="Equation" r:id="rId6" imgW="1028065" imgH="393700" progId="Equation.DSMT4">
                  <p:embed/>
                </p:oleObj>
              </mc:Choice>
              <mc:Fallback>
                <p:oleObj name="Equation" r:id="rId6" imgW="1028065" imgH="393700" progId="Equation.DSMT4">
                  <p:embed/>
                  <p:pic>
                    <p:nvPicPr>
                      <p:cNvPr id="0" name="Picture 2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738" y="2708275"/>
                        <a:ext cx="2089150"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3" name="Rectangle 13"/>
          <p:cNvSpPr>
            <a:spLocks noChangeArrowheads="1"/>
          </p:cNvSpPr>
          <p:nvPr/>
        </p:nvSpPr>
        <p:spPr bwMode="auto">
          <a:xfrm>
            <a:off x="-107950" y="4427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246802" name="Object 18"/>
          <p:cNvGraphicFramePr>
            <a:graphicFrameLocks noChangeAspect="1"/>
          </p:cNvGraphicFramePr>
          <p:nvPr/>
        </p:nvGraphicFramePr>
        <p:xfrm>
          <a:off x="2700338" y="5084763"/>
          <a:ext cx="2276475" cy="933450"/>
        </p:xfrm>
        <a:graphic>
          <a:graphicData uri="http://schemas.openxmlformats.org/presentationml/2006/ole">
            <mc:AlternateContent xmlns:mc="http://schemas.openxmlformats.org/markup-compatibility/2006">
              <mc:Choice xmlns:v="urn:schemas-microsoft-com:vml" Requires="v">
                <p:oleObj spid="_x0000_s68985" name="Equation" r:id="rId8" imgW="977265" imgH="393700" progId="Equation.DSMT4">
                  <p:embed/>
                </p:oleObj>
              </mc:Choice>
              <mc:Fallback>
                <p:oleObj name="Equation" r:id="rId8" imgW="977265" imgH="393700" progId="Equation.DSMT4">
                  <p:embed/>
                  <p:pic>
                    <p:nvPicPr>
                      <p:cNvPr id="0" name="Picture 2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5084763"/>
                        <a:ext cx="2276475"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20"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2E5DA4D1-A93C-4AF2-BF06-5826220AF6AA}" type="slidenum">
              <a:rPr lang="en-US" altLang="zh-CN" sz="1400"/>
            </a:fld>
            <a:endParaRPr lang="en-US" altLang="zh-CN" sz="1400"/>
          </a:p>
        </p:txBody>
      </p:sp>
      <p:sp>
        <p:nvSpPr>
          <p:cNvPr id="246803" name="Rectangle 19"/>
          <p:cNvSpPr>
            <a:spLocks noChangeArrowheads="1"/>
          </p:cNvSpPr>
          <p:nvPr/>
        </p:nvSpPr>
        <p:spPr bwMode="auto">
          <a:xfrm>
            <a:off x="0" y="3857625"/>
            <a:ext cx="83994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选择滞后网络参数时，通常使滞后网络的第二个转折</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频率</a:t>
            </a:r>
            <a:r>
              <a:rPr lang="en-US" altLang="zh-CN" sz="2800" b="1" dirty="0">
                <a:solidFill>
                  <a:srgbClr val="003399"/>
                </a:solidFill>
                <a:latin typeface="Times New Roman" panose="02020603050405020304" pitchFamily="18" charset="0"/>
                <a:cs typeface="Times New Roman" panose="02020603050405020304" pitchFamily="18" charset="0"/>
              </a:rPr>
              <a:t>1/</a:t>
            </a:r>
            <a:r>
              <a:rPr lang="en-US" altLang="zh-CN" sz="2800" b="1" i="1" dirty="0" err="1">
                <a:solidFill>
                  <a:srgbClr val="003399"/>
                </a:solidFill>
                <a:latin typeface="Times New Roman" panose="02020603050405020304" pitchFamily="18" charset="0"/>
                <a:cs typeface="Times New Roman" panose="02020603050405020304" pitchFamily="18" charset="0"/>
              </a:rPr>
              <a:t>bT</a:t>
            </a:r>
            <a:r>
              <a:rPr lang="zh-CN" altLang="en-US" sz="2800" b="1" dirty="0">
                <a:solidFill>
                  <a:srgbClr val="003399"/>
                </a:solidFill>
                <a:latin typeface="Times New Roman" panose="02020603050405020304" pitchFamily="18" charset="0"/>
                <a:cs typeface="Times New Roman" panose="02020603050405020304" pitchFamily="18" charset="0"/>
              </a:rPr>
              <a:t>远小于</a:t>
            </a:r>
            <a:r>
              <a:rPr lang="en-US" altLang="zh-CN" sz="2800" b="1" i="1" dirty="0" err="1">
                <a:solidFill>
                  <a:srgbClr val="003399"/>
                </a:solidFill>
                <a:latin typeface="Symbol" panose="05050102010706020507" pitchFamily="18" charset="2"/>
                <a:cs typeface="Times New Roman" panose="02020603050405020304" pitchFamily="18" charset="0"/>
              </a:rPr>
              <a:t>w</a:t>
            </a:r>
            <a:r>
              <a:rPr lang="en-US" altLang="zh-CN" sz="2800" b="1" i="1" baseline="-30000" dirty="0" err="1">
                <a:solidFill>
                  <a:srgbClr val="003399"/>
                </a:solidFill>
                <a:latin typeface="Times New Roman" panose="02020603050405020304" pitchFamily="18" charset="0"/>
                <a:cs typeface="Times New Roman" panose="02020603050405020304" pitchFamily="18" charset="0"/>
              </a:rPr>
              <a:t>c</a:t>
            </a:r>
            <a:r>
              <a:rPr lang="zh-CN" altLang="en-US" sz="2800" b="1" dirty="0">
                <a:solidFill>
                  <a:srgbClr val="003399"/>
                </a:solidFill>
                <a:latin typeface="Times New Roman" panose="02020603050405020304" pitchFamily="18" charset="0"/>
                <a:cs typeface="Times New Roman" panose="02020603050405020304" pitchFamily="18" charset="0"/>
              </a:rPr>
              <a:t>，一般取</a:t>
            </a:r>
            <a:endParaRPr lang="zh-CN" altLang="en-US" sz="2800" b="1" dirty="0">
              <a:solidFill>
                <a:srgbClr val="003399"/>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6799"/>
                                        </p:tgtEl>
                                        <p:attrNameLst>
                                          <p:attrName>style.visibility</p:attrName>
                                        </p:attrNameLst>
                                      </p:cBhvr>
                                      <p:to>
                                        <p:strVal val="visible"/>
                                      </p:to>
                                    </p:set>
                                    <p:animEffect transition="in" filter="blinds(horizontal)">
                                      <p:cBhvr>
                                        <p:cTn id="7" dur="500"/>
                                        <p:tgtEl>
                                          <p:spTgt spid="246799"/>
                                        </p:tgtEl>
                                      </p:cBhvr>
                                    </p:animEffect>
                                  </p:childTnLst>
                                </p:cTn>
                              </p:par>
                              <p:par>
                                <p:cTn id="8" presetID="3" presetClass="entr" presetSubtype="10" fill="hold" nodeType="withEffect">
                                  <p:stCondLst>
                                    <p:cond delay="0"/>
                                  </p:stCondLst>
                                  <p:childTnLst>
                                    <p:set>
                                      <p:cBhvr>
                                        <p:cTn id="9" dur="1" fill="hold">
                                          <p:stCondLst>
                                            <p:cond delay="0"/>
                                          </p:stCondLst>
                                        </p:cTn>
                                        <p:tgtEl>
                                          <p:spTgt spid="246790"/>
                                        </p:tgtEl>
                                        <p:attrNameLst>
                                          <p:attrName>style.visibility</p:attrName>
                                        </p:attrNameLst>
                                      </p:cBhvr>
                                      <p:to>
                                        <p:strVal val="visible"/>
                                      </p:to>
                                    </p:set>
                                    <p:animEffect transition="in" filter="blinds(horizontal)">
                                      <p:cBhvr>
                                        <p:cTn id="10" dur="500"/>
                                        <p:tgtEl>
                                          <p:spTgt spid="246790"/>
                                        </p:tgtEl>
                                      </p:cBhvr>
                                    </p:animEffect>
                                  </p:childTnLst>
                                </p:cTn>
                              </p:par>
                              <p:par>
                                <p:cTn id="11" presetID="3" presetClass="entr" presetSubtype="10" fill="hold" nodeType="withEffect">
                                  <p:stCondLst>
                                    <p:cond delay="0"/>
                                  </p:stCondLst>
                                  <p:childTnLst>
                                    <p:set>
                                      <p:cBhvr>
                                        <p:cTn id="12" dur="1" fill="hold">
                                          <p:stCondLst>
                                            <p:cond delay="0"/>
                                          </p:stCondLst>
                                        </p:cTn>
                                        <p:tgtEl>
                                          <p:spTgt spid="246789"/>
                                        </p:tgtEl>
                                        <p:attrNameLst>
                                          <p:attrName>style.visibility</p:attrName>
                                        </p:attrNameLst>
                                      </p:cBhvr>
                                      <p:to>
                                        <p:strVal val="visible"/>
                                      </p:to>
                                    </p:set>
                                    <p:animEffect transition="in" filter="blinds(horizontal)">
                                      <p:cBhvr>
                                        <p:cTn id="13" dur="500"/>
                                        <p:tgtEl>
                                          <p:spTgt spid="24678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6803"/>
                                        </p:tgtEl>
                                        <p:attrNameLst>
                                          <p:attrName>style.visibility</p:attrName>
                                        </p:attrNameLst>
                                      </p:cBhvr>
                                      <p:to>
                                        <p:strVal val="visible"/>
                                      </p:to>
                                    </p:set>
                                    <p:animEffect transition="in" filter="fade">
                                      <p:cBhvr>
                                        <p:cTn id="18" dur="500"/>
                                        <p:tgtEl>
                                          <p:spTgt spid="246803"/>
                                        </p:tgtEl>
                                      </p:cBhvr>
                                    </p:animEffect>
                                  </p:childTnLst>
                                </p:cTn>
                              </p:par>
                              <p:par>
                                <p:cTn id="19" presetID="3" presetClass="entr" presetSubtype="10" fill="hold" nodeType="withEffect">
                                  <p:stCondLst>
                                    <p:cond delay="0"/>
                                  </p:stCondLst>
                                  <p:childTnLst>
                                    <p:set>
                                      <p:cBhvr>
                                        <p:cTn id="20" dur="1" fill="hold">
                                          <p:stCondLst>
                                            <p:cond delay="0"/>
                                          </p:stCondLst>
                                        </p:cTn>
                                        <p:tgtEl>
                                          <p:spTgt spid="246802"/>
                                        </p:tgtEl>
                                        <p:attrNameLst>
                                          <p:attrName>style.visibility</p:attrName>
                                        </p:attrNameLst>
                                      </p:cBhvr>
                                      <p:to>
                                        <p:strVal val="visible"/>
                                      </p:to>
                                    </p:set>
                                    <p:animEffect transition="in" filter="blinds(horizontal)">
                                      <p:cBhvr>
                                        <p:cTn id="21" dur="500"/>
                                        <p:tgtEl>
                                          <p:spTgt spid="24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078A18E0-D11A-4902-8922-4F0627614251}" type="slidenum">
              <a:rPr lang="en-US" altLang="zh-CN" sz="1400"/>
            </a:fld>
            <a:endParaRPr lang="en-US" altLang="zh-CN" sz="1400"/>
          </a:p>
        </p:txBody>
      </p:sp>
      <p:sp>
        <p:nvSpPr>
          <p:cNvPr id="30723" name="Text Box 2"/>
          <p:cNvSpPr txBox="1">
            <a:spLocks noChangeArrowheads="1"/>
          </p:cNvSpPr>
          <p:nvPr/>
        </p:nvSpPr>
        <p:spPr bwMode="auto">
          <a:xfrm>
            <a:off x="1692275" y="5083175"/>
            <a:ext cx="4965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2400" b="1" dirty="0">
                <a:solidFill>
                  <a:schemeClr val="tx2"/>
                </a:solidFill>
                <a:latin typeface="宋体" panose="02010600030101010101" pitchFamily="2" charset="-122"/>
              </a:rPr>
              <a:t>图</a:t>
            </a:r>
            <a:r>
              <a:rPr lang="en-US" altLang="zh-CN" sz="2400" b="1" dirty="0">
                <a:solidFill>
                  <a:schemeClr val="tx2"/>
                </a:solidFill>
                <a:latin typeface="宋体" panose="02010600030101010101" pitchFamily="2" charset="-122"/>
              </a:rPr>
              <a:t>6.18  </a:t>
            </a:r>
            <a:r>
              <a:rPr lang="zh-CN" altLang="en-US" sz="2400" b="1" dirty="0">
                <a:solidFill>
                  <a:schemeClr val="tx2"/>
                </a:solidFill>
                <a:latin typeface="宋体" panose="02010600030101010101" pitchFamily="2" charset="-122"/>
              </a:rPr>
              <a:t>无源滞后－超前装置</a:t>
            </a:r>
            <a:endParaRPr lang="zh-CN" altLang="en-US" sz="2400" b="1" dirty="0">
              <a:solidFill>
                <a:schemeClr val="tx2"/>
              </a:solidFill>
              <a:latin typeface="宋体" panose="02010600030101010101" pitchFamily="2" charset="-122"/>
            </a:endParaRPr>
          </a:p>
        </p:txBody>
      </p:sp>
      <p:sp>
        <p:nvSpPr>
          <p:cNvPr id="30724" name="Text Box 3"/>
          <p:cNvSpPr txBox="1">
            <a:spLocks noChangeArrowheads="1"/>
          </p:cNvSpPr>
          <p:nvPr/>
        </p:nvSpPr>
        <p:spPr bwMode="auto">
          <a:xfrm>
            <a:off x="755650" y="981075"/>
            <a:ext cx="5184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滞后</a:t>
            </a:r>
            <a:r>
              <a:rPr lang="en-US" altLang="zh-CN" sz="2800" b="1">
                <a:solidFill>
                  <a:schemeClr val="tx2"/>
                </a:solidFill>
                <a:latin typeface="Times New Roman" panose="02020603050405020304" pitchFamily="18" charset="0"/>
              </a:rPr>
              <a:t>-</a:t>
            </a:r>
            <a:r>
              <a:rPr lang="zh-CN" altLang="en-US" sz="2800" b="1">
                <a:solidFill>
                  <a:schemeClr val="tx2"/>
                </a:solidFill>
                <a:latin typeface="Times New Roman" panose="02020603050405020304" pitchFamily="18" charset="0"/>
              </a:rPr>
              <a:t>超前电路如下图所示：</a:t>
            </a:r>
            <a:endParaRPr lang="zh-CN" altLang="en-US" sz="2800" b="1">
              <a:solidFill>
                <a:schemeClr val="tx2"/>
              </a:solidFill>
              <a:latin typeface="Times New Roman" panose="02020603050405020304" pitchFamily="18" charset="0"/>
            </a:endParaRPr>
          </a:p>
        </p:txBody>
      </p:sp>
      <p:graphicFrame>
        <p:nvGraphicFramePr>
          <p:cNvPr id="30725" name="Object 4"/>
          <p:cNvGraphicFramePr>
            <a:graphicFrameLocks noGrp="1" noChangeAspect="1"/>
          </p:cNvGraphicFramePr>
          <p:nvPr>
            <p:ph idx="4294967295"/>
          </p:nvPr>
        </p:nvGraphicFramePr>
        <p:xfrm>
          <a:off x="1403350" y="1628775"/>
          <a:ext cx="5761038" cy="3165475"/>
        </p:xfrm>
        <a:graphic>
          <a:graphicData uri="http://schemas.openxmlformats.org/presentationml/2006/ole">
            <mc:AlternateContent xmlns:mc="http://schemas.openxmlformats.org/markup-compatibility/2006">
              <mc:Choice xmlns:v="urn:schemas-microsoft-com:vml" Requires="v">
                <p:oleObj spid="_x0000_s69707" name="" r:id="rId1" imgW="7327900" imgH="4368800" progId="">
                  <p:embed/>
                </p:oleObj>
              </mc:Choice>
              <mc:Fallback>
                <p:oleObj name="" r:id="rId1" imgW="7327900" imgH="4368800" progId="">
                  <p:embed/>
                  <p:pic>
                    <p:nvPicPr>
                      <p:cNvPr id="0" name="Picture 4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628775"/>
                        <a:ext cx="5761038" cy="316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8" name="Text Box 5"/>
          <p:cNvSpPr txBox="1">
            <a:spLocks noChangeArrowheads="1"/>
          </p:cNvSpPr>
          <p:nvPr/>
        </p:nvSpPr>
        <p:spPr bwMode="auto">
          <a:xfrm>
            <a:off x="684213" y="260350"/>
            <a:ext cx="8459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a:solidFill>
                  <a:schemeClr val="tx2"/>
                </a:solidFill>
                <a:latin typeface="Times New Roman" panose="02020603050405020304" pitchFamily="18" charset="0"/>
              </a:rPr>
              <a:t>c.</a:t>
            </a:r>
            <a:r>
              <a:rPr lang="zh-CN" altLang="en-US" sz="2800" b="1">
                <a:solidFill>
                  <a:schemeClr val="tx2"/>
                </a:solidFill>
                <a:latin typeface="Times New Roman" panose="02020603050405020304" pitchFamily="18" charset="0"/>
              </a:rPr>
              <a:t>滞后</a:t>
            </a:r>
            <a:r>
              <a:rPr lang="en-US" altLang="zh-CN" sz="2800" b="1">
                <a:solidFill>
                  <a:schemeClr val="tx2"/>
                </a:solidFill>
                <a:latin typeface="Times New Roman" panose="02020603050405020304" pitchFamily="18" charset="0"/>
              </a:rPr>
              <a:t>-</a:t>
            </a:r>
            <a:r>
              <a:rPr lang="zh-CN" altLang="en-US" sz="2800" b="1">
                <a:solidFill>
                  <a:schemeClr val="tx2"/>
                </a:solidFill>
                <a:latin typeface="Times New Roman" panose="02020603050405020304" pitchFamily="18" charset="0"/>
              </a:rPr>
              <a:t>超前网络</a:t>
            </a:r>
            <a:r>
              <a:rPr lang="zh-CN" altLang="en-US" sz="2800">
                <a:solidFill>
                  <a:schemeClr val="tx2"/>
                </a:solidFill>
                <a:latin typeface="Times New Roman" panose="02020603050405020304" pitchFamily="18" charset="0"/>
              </a:rPr>
              <a:t> </a:t>
            </a:r>
            <a:r>
              <a:rPr lang="en-US" altLang="zh-CN" sz="2800">
                <a:solidFill>
                  <a:schemeClr val="tx2"/>
                </a:solidFill>
                <a:latin typeface="Times New Roman" panose="02020603050405020304" pitchFamily="18" charset="0"/>
              </a:rPr>
              <a:t>(</a:t>
            </a:r>
            <a:r>
              <a:rPr lang="zh-CN" altLang="en-US" sz="2800">
                <a:solidFill>
                  <a:schemeClr val="tx2"/>
                </a:solidFill>
                <a:latin typeface="Times New Roman" panose="02020603050405020304" pitchFamily="18" charset="0"/>
              </a:rPr>
              <a:t>L</a:t>
            </a:r>
            <a:r>
              <a:rPr lang="en-US" altLang="zh-CN" sz="2800">
                <a:solidFill>
                  <a:schemeClr val="tx2"/>
                </a:solidFill>
                <a:latin typeface="Times New Roman" panose="02020603050405020304" pitchFamily="18" charset="0"/>
              </a:rPr>
              <a:t>ag-lead compensation)</a:t>
            </a:r>
            <a:endParaRPr lang="zh-CN" altLang="en-US" sz="2800">
              <a:solidFill>
                <a:schemeClr val="tx2"/>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checkerboard(across)">
                                      <p:cBhvr>
                                        <p:cTn id="7" dur="500"/>
                                        <p:tgtEl>
                                          <p:spTgt spid="307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blinds(horizontal)">
                                      <p:cBhvr>
                                        <p:cTn id="12" dur="500"/>
                                        <p:tgtEl>
                                          <p:spTgt spid="3072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0723"/>
                                        </p:tgtEl>
                                        <p:attrNameLst>
                                          <p:attrName>style.visibility</p:attrName>
                                        </p:attrNameLst>
                                      </p:cBhvr>
                                      <p:to>
                                        <p:strVal val="visible"/>
                                      </p:to>
                                    </p:set>
                                    <p:animEffect transition="in" filter="blinds(horizontal)">
                                      <p:cBhvr>
                                        <p:cTn id="15" dur="5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6"/>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EC1A930F-9BC5-4B85-B23D-5C24C7782B79}" type="slidenum">
              <a:rPr lang="en-US" altLang="zh-CN" sz="1400"/>
            </a:fld>
            <a:endParaRPr lang="en-US" altLang="zh-CN" sz="1400"/>
          </a:p>
        </p:txBody>
      </p:sp>
      <p:sp>
        <p:nvSpPr>
          <p:cNvPr id="31747" name="Text Box 2"/>
          <p:cNvSpPr txBox="1">
            <a:spLocks noChangeArrowheads="1"/>
          </p:cNvSpPr>
          <p:nvPr/>
        </p:nvSpPr>
        <p:spPr bwMode="auto">
          <a:xfrm>
            <a:off x="323850" y="44450"/>
            <a:ext cx="48974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
                <a:schemeClr val="accent2"/>
              </a:buClr>
              <a:buSzPct val="80000"/>
              <a:buFont typeface="Wingdings" panose="05000000000000000000" pitchFamily="2" charset="2"/>
              <a:buNone/>
            </a:pPr>
            <a:r>
              <a:rPr lang="zh-CN" altLang="en-US" sz="2800" b="1">
                <a:solidFill>
                  <a:schemeClr val="tx2"/>
                </a:solidFill>
                <a:latin typeface="Times New Roman" panose="02020603050405020304" pitchFamily="18" charset="0"/>
              </a:rPr>
              <a:t>传递函数推导如下：</a:t>
            </a:r>
            <a:endParaRPr lang="zh-CN" altLang="en-US" sz="2800" b="1">
              <a:solidFill>
                <a:schemeClr val="tx2"/>
              </a:solidFill>
              <a:latin typeface="Times New Roman" panose="02020603050405020304" pitchFamily="18" charset="0"/>
            </a:endParaRPr>
          </a:p>
        </p:txBody>
      </p:sp>
      <p:grpSp>
        <p:nvGrpSpPr>
          <p:cNvPr id="31748" name="Group 4"/>
          <p:cNvGrpSpPr>
            <a:grpSpLocks noChangeAspect="1"/>
          </p:cNvGrpSpPr>
          <p:nvPr/>
        </p:nvGrpSpPr>
        <p:grpSpPr bwMode="auto">
          <a:xfrm>
            <a:off x="561975" y="692150"/>
            <a:ext cx="6746875" cy="936625"/>
            <a:chOff x="59" y="91"/>
            <a:chExt cx="4250" cy="590"/>
          </a:xfrm>
        </p:grpSpPr>
        <p:graphicFrame>
          <p:nvGraphicFramePr>
            <p:cNvPr id="70670" name="Object 5"/>
            <p:cNvGraphicFramePr>
              <a:graphicFrameLocks noChangeAspect="1"/>
            </p:cNvGraphicFramePr>
            <p:nvPr/>
          </p:nvGraphicFramePr>
          <p:xfrm>
            <a:off x="59" y="91"/>
            <a:ext cx="2116" cy="590"/>
          </p:xfrm>
          <a:graphic>
            <a:graphicData uri="http://schemas.openxmlformats.org/presentationml/2006/ole">
              <mc:AlternateContent xmlns:mc="http://schemas.openxmlformats.org/markup-compatibility/2006">
                <mc:Choice xmlns:v="urn:schemas-microsoft-com:vml" Requires="v">
                  <p:oleObj spid="_x0000_s243749" name="Equation" r:id="rId1" imgW="1866900" imgH="342900" progId="Equation.DSMT4">
                    <p:embed/>
                  </p:oleObj>
                </mc:Choice>
                <mc:Fallback>
                  <p:oleObj name="Equation" r:id="rId1" imgW="1866900" imgH="342900" progId="Equation.DSMT4">
                    <p:embed/>
                    <p:pic>
                      <p:nvPicPr>
                        <p:cNvPr id="0" name="图片 2437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 y="91"/>
                          <a:ext cx="2116" cy="5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71" name="Object 6"/>
            <p:cNvGraphicFramePr>
              <a:graphicFrameLocks noChangeAspect="1"/>
            </p:cNvGraphicFramePr>
            <p:nvPr/>
          </p:nvGraphicFramePr>
          <p:xfrm>
            <a:off x="2342" y="99"/>
            <a:ext cx="1967" cy="582"/>
          </p:xfrm>
          <a:graphic>
            <a:graphicData uri="http://schemas.openxmlformats.org/presentationml/2006/ole">
              <mc:AlternateContent xmlns:mc="http://schemas.openxmlformats.org/markup-compatibility/2006">
                <mc:Choice xmlns:v="urn:schemas-microsoft-com:vml" Requires="v">
                  <p:oleObj spid="_x0000_s243750" name="Equation" r:id="rId3" imgW="1663700" imgH="342900" progId="Equation.DSMT4">
                    <p:embed/>
                  </p:oleObj>
                </mc:Choice>
                <mc:Fallback>
                  <p:oleObj name="Equation" r:id="rId3" imgW="1663700" imgH="342900" progId="Equation.DSMT4">
                    <p:embed/>
                    <p:pic>
                      <p:nvPicPr>
                        <p:cNvPr id="0" name="图片 2437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2" y="99"/>
                          <a:ext cx="1967" cy="5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1751" name="Object 7"/>
          <p:cNvGraphicFramePr>
            <a:graphicFrameLocks noGrp="1" noChangeAspect="1"/>
          </p:cNvGraphicFramePr>
          <p:nvPr>
            <p:ph sz="half" idx="4294967295"/>
          </p:nvPr>
        </p:nvGraphicFramePr>
        <p:xfrm>
          <a:off x="1422400" y="3500438"/>
          <a:ext cx="5689600" cy="1016000"/>
        </p:xfrm>
        <a:graphic>
          <a:graphicData uri="http://schemas.openxmlformats.org/presentationml/2006/ole">
            <mc:AlternateContent xmlns:mc="http://schemas.openxmlformats.org/markup-compatibility/2006">
              <mc:Choice xmlns:v="urn:schemas-microsoft-com:vml" Requires="v">
                <p:oleObj spid="_x0000_s243751" name="Equation" r:id="rId5" imgW="2679700" imgH="342900" progId="Equation.DSMT4">
                  <p:embed/>
                </p:oleObj>
              </mc:Choice>
              <mc:Fallback>
                <p:oleObj name="Equation" r:id="rId5" imgW="2679700" imgH="342900" progId="Equation.DSMT4">
                  <p:embed/>
                  <p:pic>
                    <p:nvPicPr>
                      <p:cNvPr id="0" name="图片 24375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500438"/>
                        <a:ext cx="5689600" cy="10160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2" name="Object 8"/>
          <p:cNvGraphicFramePr>
            <a:graphicFrameLocks noGrp="1" noChangeAspect="1"/>
          </p:cNvGraphicFramePr>
          <p:nvPr>
            <p:ph sz="half" idx="4294967295"/>
          </p:nvPr>
        </p:nvGraphicFramePr>
        <p:xfrm>
          <a:off x="835025" y="1644650"/>
          <a:ext cx="4932363" cy="1746250"/>
        </p:xfrm>
        <a:graphic>
          <a:graphicData uri="http://schemas.openxmlformats.org/presentationml/2006/ole">
            <mc:AlternateContent xmlns:mc="http://schemas.openxmlformats.org/markup-compatibility/2006">
              <mc:Choice xmlns:v="urn:schemas-microsoft-com:vml" Requires="v">
                <p:oleObj spid="_x0000_s243752" name="Equation" r:id="rId7" imgW="2044700" imgH="723900" progId="Equation.DSMT4">
                  <p:embed/>
                </p:oleObj>
              </mc:Choice>
              <mc:Fallback>
                <p:oleObj name="Equation" r:id="rId7" imgW="2044700" imgH="723900" progId="Equation.DSMT4">
                  <p:embed/>
                  <p:pic>
                    <p:nvPicPr>
                      <p:cNvPr id="0" name="图片 243751"/>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25" y="1644650"/>
                        <a:ext cx="4932363" cy="17462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753" name="Group 9"/>
          <p:cNvGrpSpPr/>
          <p:nvPr/>
        </p:nvGrpSpPr>
        <p:grpSpPr bwMode="auto">
          <a:xfrm>
            <a:off x="433388" y="4581525"/>
            <a:ext cx="7018337" cy="1152525"/>
            <a:chOff x="0" y="0"/>
            <a:chExt cx="4421" cy="726"/>
          </a:xfrm>
        </p:grpSpPr>
        <p:graphicFrame>
          <p:nvGraphicFramePr>
            <p:cNvPr id="70667" name="Object 10"/>
            <p:cNvGraphicFramePr>
              <a:graphicFrameLocks noChangeAspect="1"/>
            </p:cNvGraphicFramePr>
            <p:nvPr/>
          </p:nvGraphicFramePr>
          <p:xfrm>
            <a:off x="2334" y="20"/>
            <a:ext cx="2087" cy="310"/>
          </p:xfrm>
          <a:graphic>
            <a:graphicData uri="http://schemas.openxmlformats.org/presentationml/2006/ole">
              <mc:AlternateContent xmlns:mc="http://schemas.openxmlformats.org/markup-compatibility/2006">
                <mc:Choice xmlns:v="urn:schemas-microsoft-com:vml" Requires="v">
                  <p:oleObj spid="_x0000_s243753" name="Equation" r:id="rId9" imgW="1397000" imgH="88900" progId="Equation.DSMT4">
                    <p:embed/>
                  </p:oleObj>
                </mc:Choice>
                <mc:Fallback>
                  <p:oleObj name="Equation" r:id="rId9" imgW="1397000" imgH="88900" progId="Equation.DSMT4">
                    <p:embed/>
                    <p:pic>
                      <p:nvPicPr>
                        <p:cNvPr id="0" name="图片 2437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4" y="20"/>
                          <a:ext cx="2087"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8" name="Object 11"/>
            <p:cNvGraphicFramePr>
              <a:graphicFrameLocks noChangeAspect="1"/>
            </p:cNvGraphicFramePr>
            <p:nvPr/>
          </p:nvGraphicFramePr>
          <p:xfrm>
            <a:off x="995" y="408"/>
            <a:ext cx="2665" cy="318"/>
          </p:xfrm>
          <a:graphic>
            <a:graphicData uri="http://schemas.openxmlformats.org/presentationml/2006/ole">
              <mc:AlternateContent xmlns:mc="http://schemas.openxmlformats.org/markup-compatibility/2006">
                <mc:Choice xmlns:v="urn:schemas-microsoft-com:vml" Requires="v">
                  <p:oleObj spid="_x0000_s243754" name="Equation" r:id="rId11" imgW="1765300" imgH="88900" progId="Equation.DSMT4">
                    <p:embed/>
                  </p:oleObj>
                </mc:Choice>
                <mc:Fallback>
                  <p:oleObj name="Equation" r:id="rId11" imgW="1765300" imgH="88900" progId="Equation.DSMT4">
                    <p:embed/>
                    <p:pic>
                      <p:nvPicPr>
                        <p:cNvPr id="0" name="图片 2437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5" y="408"/>
                          <a:ext cx="2665"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9" name="Text Box 11"/>
            <p:cNvSpPr txBox="1">
              <a:spLocks noChangeArrowheads="1"/>
            </p:cNvSpPr>
            <p:nvPr/>
          </p:nvSpPr>
          <p:spPr bwMode="auto">
            <a:xfrm>
              <a:off x="0" y="0"/>
              <a:ext cx="26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rgbClr val="000000"/>
                  </a:solidFill>
                  <a:latin typeface="Times New Roman" panose="02020603050405020304" pitchFamily="18" charset="0"/>
                </a:rPr>
                <a:t>令</a:t>
              </a:r>
              <a:r>
                <a:rPr lang="en-US" altLang="zh-CN" sz="2800" i="1">
                  <a:solidFill>
                    <a:srgbClr val="000000"/>
                  </a:solidFill>
                  <a:latin typeface="Times New Roman" panose="02020603050405020304" pitchFamily="18" charset="0"/>
                </a:rPr>
                <a:t>a</a:t>
              </a:r>
              <a:r>
                <a:rPr lang="en-US" altLang="zh-CN" sz="2800">
                  <a:latin typeface="Times New Roman" panose="02020603050405020304" pitchFamily="18" charset="0"/>
                </a:rPr>
                <a:t> </a:t>
              </a:r>
              <a:r>
                <a:rPr lang="en-US" altLang="zh-CN" sz="2800">
                  <a:solidFill>
                    <a:srgbClr val="000000"/>
                  </a:solidFill>
                  <a:latin typeface="Times New Roman" panose="02020603050405020304" pitchFamily="18" charset="0"/>
                </a:rPr>
                <a:t>&gt; 1</a:t>
              </a:r>
              <a:r>
                <a:rPr lang="zh-CN" altLang="en-US" sz="2800" b="1">
                  <a:solidFill>
                    <a:srgbClr val="000000"/>
                  </a:solidFill>
                  <a:latin typeface="Times New Roman" panose="02020603050405020304" pitchFamily="18" charset="0"/>
                </a:rPr>
                <a:t>，</a:t>
              </a:r>
              <a:r>
                <a:rPr lang="en-US" altLang="zh-CN" sz="2800" i="1">
                  <a:solidFill>
                    <a:srgbClr val="000000"/>
                  </a:solidFill>
                  <a:latin typeface="Times New Roman" panose="02020603050405020304" pitchFamily="18" charset="0"/>
                </a:rPr>
                <a:t>b&lt;</a:t>
              </a:r>
              <a:r>
                <a:rPr lang="en-US" altLang="zh-CN" sz="2800">
                  <a:solidFill>
                    <a:srgbClr val="000000"/>
                  </a:solidFill>
                  <a:latin typeface="Times New Roman" panose="02020603050405020304" pitchFamily="18" charset="0"/>
                </a:rPr>
                <a:t>1</a:t>
              </a:r>
              <a:r>
                <a:rPr lang="zh-CN" altLang="en-US" sz="2800" b="1">
                  <a:solidFill>
                    <a:srgbClr val="000000"/>
                  </a:solidFill>
                  <a:latin typeface="Times New Roman" panose="02020603050405020304" pitchFamily="18" charset="0"/>
                </a:rPr>
                <a:t>，且</a:t>
              </a:r>
              <a:r>
                <a:rPr lang="en-US" altLang="zh-CN" sz="2800" i="1">
                  <a:solidFill>
                    <a:srgbClr val="000000"/>
                  </a:solidFill>
                  <a:latin typeface="Times New Roman" panose="02020603050405020304" pitchFamily="18" charset="0"/>
                </a:rPr>
                <a:t>ab=</a:t>
              </a:r>
              <a:r>
                <a:rPr lang="en-US" altLang="zh-CN" sz="2800">
                  <a:solidFill>
                    <a:srgbClr val="000000"/>
                  </a:solidFill>
                  <a:latin typeface="Times New Roman" panose="02020603050405020304" pitchFamily="18" charset="0"/>
                </a:rPr>
                <a:t>1,</a:t>
              </a:r>
              <a:endParaRPr lang="en-US" altLang="zh-CN" sz="2800">
                <a:solidFill>
                  <a:srgbClr val="000000"/>
                </a:solidFill>
                <a:latin typeface="Times New Roman" panose="02020603050405020304" pitchFamily="18" charset="0"/>
              </a:endParaRPr>
            </a:p>
          </p:txBody>
        </p:sp>
      </p:grpSp>
      <p:grpSp>
        <p:nvGrpSpPr>
          <p:cNvPr id="31757" name="Group 13"/>
          <p:cNvGrpSpPr/>
          <p:nvPr/>
        </p:nvGrpSpPr>
        <p:grpSpPr bwMode="auto">
          <a:xfrm>
            <a:off x="466725" y="5857877"/>
            <a:ext cx="5431071" cy="1020763"/>
            <a:chOff x="-39" y="-62"/>
            <a:chExt cx="2922" cy="643"/>
          </a:xfrm>
        </p:grpSpPr>
        <p:sp>
          <p:nvSpPr>
            <p:cNvPr id="70665" name="Text Box 13"/>
            <p:cNvSpPr txBox="1">
              <a:spLocks noChangeArrowheads="1"/>
            </p:cNvSpPr>
            <p:nvPr/>
          </p:nvSpPr>
          <p:spPr bwMode="auto">
            <a:xfrm>
              <a:off x="-39" y="48"/>
              <a:ext cx="18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则上式可写成</a:t>
              </a:r>
              <a:endParaRPr lang="zh-CN" altLang="en-US" sz="2800" b="1">
                <a:solidFill>
                  <a:schemeClr val="tx2"/>
                </a:solidFill>
                <a:latin typeface="Times New Roman" panose="02020603050405020304" pitchFamily="18" charset="0"/>
              </a:endParaRPr>
            </a:p>
          </p:txBody>
        </p:sp>
        <p:graphicFrame>
          <p:nvGraphicFramePr>
            <p:cNvPr id="70666" name="Object 15"/>
            <p:cNvGraphicFramePr>
              <a:graphicFrameLocks noChangeAspect="1"/>
            </p:cNvGraphicFramePr>
            <p:nvPr/>
          </p:nvGraphicFramePr>
          <p:xfrm>
            <a:off x="1221" y="-62"/>
            <a:ext cx="1662" cy="643"/>
          </p:xfrm>
          <a:graphic>
            <a:graphicData uri="http://schemas.openxmlformats.org/presentationml/2006/ole">
              <mc:AlternateContent xmlns:mc="http://schemas.openxmlformats.org/markup-compatibility/2006">
                <mc:Choice xmlns:v="urn:schemas-microsoft-com:vml" Requires="v">
                  <p:oleObj spid="_x0000_s243755" name="Equation" r:id="rId13" imgW="1422400" imgH="381000" progId="Equation.DSMT4">
                    <p:embed/>
                  </p:oleObj>
                </mc:Choice>
                <mc:Fallback>
                  <p:oleObj name="Equation" r:id="rId13" imgW="1422400" imgH="381000" progId="Equation.DSMT4">
                    <p:embed/>
                    <p:pic>
                      <p:nvPicPr>
                        <p:cNvPr id="0" name="图片 2437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1" y="-62"/>
                          <a:ext cx="1662" cy="6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checkerboard(across)">
                                      <p:cBhvr>
                                        <p:cTn id="7" dur="500"/>
                                        <p:tgtEl>
                                          <p:spTgt spid="317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blinds(horizontal)">
                                      <p:cBhvr>
                                        <p:cTn id="12" dur="500"/>
                                        <p:tgtEl>
                                          <p:spTgt spid="317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752"/>
                                        </p:tgtEl>
                                        <p:attrNameLst>
                                          <p:attrName>style.visibility</p:attrName>
                                        </p:attrNameLst>
                                      </p:cBhvr>
                                      <p:to>
                                        <p:strVal val="visible"/>
                                      </p:to>
                                    </p:set>
                                    <p:animEffect transition="in" filter="blinds(horizontal)">
                                      <p:cBhvr>
                                        <p:cTn id="17" dur="500"/>
                                        <p:tgtEl>
                                          <p:spTgt spid="3175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751"/>
                                        </p:tgtEl>
                                        <p:attrNameLst>
                                          <p:attrName>style.visibility</p:attrName>
                                        </p:attrNameLst>
                                      </p:cBhvr>
                                      <p:to>
                                        <p:strVal val="visible"/>
                                      </p:to>
                                    </p:set>
                                    <p:animEffect transition="in" filter="dissolve">
                                      <p:cBhvr>
                                        <p:cTn id="22" dur="500"/>
                                        <p:tgtEl>
                                          <p:spTgt spid="3175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753"/>
                                        </p:tgtEl>
                                        <p:attrNameLst>
                                          <p:attrName>style.visibility</p:attrName>
                                        </p:attrNameLst>
                                      </p:cBhvr>
                                      <p:to>
                                        <p:strVal val="visible"/>
                                      </p:to>
                                    </p:set>
                                    <p:animEffect transition="in" filter="blinds(horizontal)">
                                      <p:cBhvr>
                                        <p:cTn id="27" dur="500"/>
                                        <p:tgtEl>
                                          <p:spTgt spid="3175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1757"/>
                                        </p:tgtEl>
                                        <p:attrNameLst>
                                          <p:attrName>style.visibility</p:attrName>
                                        </p:attrNameLst>
                                      </p:cBhvr>
                                      <p:to>
                                        <p:strVal val="visible"/>
                                      </p:to>
                                    </p:set>
                                    <p:animEffect transition="in" filter="blinds(horizontal)">
                                      <p:cBhvr>
                                        <p:cTn id="32" dur="500"/>
                                        <p:tgtEl>
                                          <p:spTgt spid="31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6"/>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F15C8C73-640A-41A5-A6AA-868B44D0ED28}" type="slidenum">
              <a:rPr lang="en-US" altLang="zh-CN" sz="1400"/>
            </a:fld>
            <a:endParaRPr lang="en-US" altLang="zh-CN" sz="1400"/>
          </a:p>
        </p:txBody>
      </p:sp>
      <p:sp>
        <p:nvSpPr>
          <p:cNvPr id="32771" name="Text Box 12"/>
          <p:cNvSpPr txBox="1">
            <a:spLocks noChangeArrowheads="1"/>
          </p:cNvSpPr>
          <p:nvPr/>
        </p:nvSpPr>
        <p:spPr bwMode="auto">
          <a:xfrm>
            <a:off x="781050" y="5386388"/>
            <a:ext cx="8424863"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图中      是由滞后作用过渡到超前作用的临</a:t>
            </a:r>
            <a:endParaRPr lang="zh-CN" altLang="en-US" sz="2800" b="1">
              <a:solidFill>
                <a:schemeClr val="tx2"/>
              </a:solidFill>
              <a:latin typeface="Times New Roman" panose="02020603050405020304" pitchFamily="18" charset="0"/>
            </a:endParaRPr>
          </a:p>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界频率，大小可由式                 求出。</a:t>
            </a:r>
            <a:endParaRPr lang="zh-CN" altLang="en-US" sz="2800" b="1">
              <a:latin typeface="Times New Roman" panose="02020603050405020304" pitchFamily="18" charset="0"/>
            </a:endParaRPr>
          </a:p>
        </p:txBody>
      </p:sp>
      <p:sp>
        <p:nvSpPr>
          <p:cNvPr id="32772" name="Text Box 6"/>
          <p:cNvSpPr txBox="1">
            <a:spLocks noChangeArrowheads="1"/>
          </p:cNvSpPr>
          <p:nvPr/>
        </p:nvSpPr>
        <p:spPr bwMode="auto">
          <a:xfrm>
            <a:off x="474663" y="188913"/>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i="1">
                <a:solidFill>
                  <a:schemeClr val="tx2"/>
                </a:solidFill>
                <a:latin typeface="Times New Roman" panose="02020603050405020304" pitchFamily="18" charset="0"/>
              </a:rPr>
              <a:t>bT</a:t>
            </a:r>
            <a:r>
              <a:rPr lang="en-US" altLang="zh-CN" sz="2800" baseline="-25000">
                <a:solidFill>
                  <a:schemeClr val="tx2"/>
                </a:solidFill>
                <a:latin typeface="Times New Roman" panose="02020603050405020304" pitchFamily="18" charset="0"/>
              </a:rPr>
              <a:t>1</a:t>
            </a:r>
            <a:r>
              <a:rPr lang="en-US" altLang="zh-CN" sz="2800">
                <a:solidFill>
                  <a:schemeClr val="tx2"/>
                </a:solidFill>
                <a:latin typeface="Times New Roman" panose="02020603050405020304" pitchFamily="18" charset="0"/>
              </a:rPr>
              <a:t>&gt;</a:t>
            </a:r>
            <a:r>
              <a:rPr lang="en-US" altLang="zh-CN" sz="2800" i="1">
                <a:solidFill>
                  <a:schemeClr val="tx2"/>
                </a:solidFill>
                <a:latin typeface="Times New Roman" panose="02020603050405020304" pitchFamily="18" charset="0"/>
              </a:rPr>
              <a:t>aT</a:t>
            </a:r>
            <a:r>
              <a:rPr lang="en-US" altLang="zh-CN" sz="2800" baseline="-25000">
                <a:solidFill>
                  <a:schemeClr val="tx2"/>
                </a:solidFill>
                <a:latin typeface="Times New Roman" panose="02020603050405020304" pitchFamily="18" charset="0"/>
              </a:rPr>
              <a:t>2</a:t>
            </a:r>
            <a:r>
              <a:rPr lang="zh-CN" altLang="en-US" sz="2800" b="1">
                <a:solidFill>
                  <a:schemeClr val="tx2"/>
                </a:solidFill>
                <a:latin typeface="Times New Roman" panose="02020603050405020304" pitchFamily="18" charset="0"/>
              </a:rPr>
              <a:t>时，滞后超前校正装置</a:t>
            </a:r>
            <a:r>
              <a:rPr lang="en-US" altLang="zh-CN" sz="2800" i="1">
                <a:solidFill>
                  <a:schemeClr val="tx2"/>
                </a:solidFill>
                <a:latin typeface="Times New Roman" panose="02020603050405020304" pitchFamily="18" charset="0"/>
              </a:rPr>
              <a:t>Bode</a:t>
            </a:r>
            <a:r>
              <a:rPr lang="zh-CN" altLang="en-US" sz="2800" b="1">
                <a:solidFill>
                  <a:schemeClr val="tx2"/>
                </a:solidFill>
                <a:latin typeface="Times New Roman" panose="02020603050405020304" pitchFamily="18" charset="0"/>
              </a:rPr>
              <a:t>图：</a:t>
            </a:r>
            <a:endParaRPr lang="zh-CN" altLang="en-US" sz="2800" b="1">
              <a:solidFill>
                <a:schemeClr val="tx2"/>
              </a:solidFill>
              <a:latin typeface="Times New Roman" panose="02020603050405020304" pitchFamily="18" charset="0"/>
            </a:endParaRPr>
          </a:p>
        </p:txBody>
      </p:sp>
      <p:sp>
        <p:nvSpPr>
          <p:cNvPr id="32773" name="Text Box 7"/>
          <p:cNvSpPr txBox="1">
            <a:spLocks noChangeArrowheads="1"/>
          </p:cNvSpPr>
          <p:nvPr/>
        </p:nvSpPr>
        <p:spPr bwMode="auto">
          <a:xfrm>
            <a:off x="1403350" y="4868863"/>
            <a:ext cx="6170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2400" b="1" dirty="0">
                <a:solidFill>
                  <a:schemeClr val="tx2"/>
                </a:solidFill>
                <a:latin typeface="宋体" panose="02010600030101010101" pitchFamily="2" charset="-122"/>
              </a:rPr>
              <a:t>图</a:t>
            </a:r>
            <a:r>
              <a:rPr lang="en-US" altLang="zh-CN" sz="2400" b="1" dirty="0">
                <a:solidFill>
                  <a:schemeClr val="tx2"/>
                </a:solidFill>
                <a:latin typeface="宋体" panose="02010600030101010101" pitchFamily="2" charset="-122"/>
              </a:rPr>
              <a:t>6.19  </a:t>
            </a:r>
            <a:r>
              <a:rPr lang="zh-CN" altLang="en-US" sz="2400" b="1" dirty="0">
                <a:solidFill>
                  <a:schemeClr val="tx2"/>
                </a:solidFill>
                <a:latin typeface="宋体" panose="02010600030101010101" pitchFamily="2" charset="-122"/>
              </a:rPr>
              <a:t>滞后－超前网络的</a:t>
            </a:r>
            <a:r>
              <a:rPr lang="en-US" altLang="zh-CN" sz="2400" i="1" dirty="0">
                <a:solidFill>
                  <a:schemeClr val="tx2"/>
                </a:solidFill>
                <a:latin typeface="宋体" panose="02010600030101010101" pitchFamily="2" charset="-122"/>
              </a:rPr>
              <a:t>Bode</a:t>
            </a:r>
            <a:r>
              <a:rPr lang="zh-CN" altLang="en-US" sz="2400" b="1" dirty="0">
                <a:solidFill>
                  <a:schemeClr val="tx2"/>
                </a:solidFill>
                <a:latin typeface="宋体" panose="02010600030101010101" pitchFamily="2" charset="-122"/>
              </a:rPr>
              <a:t>图</a:t>
            </a:r>
            <a:endParaRPr lang="zh-CN" altLang="en-US" sz="2400" b="1" dirty="0">
              <a:solidFill>
                <a:schemeClr val="tx2"/>
              </a:solidFill>
              <a:latin typeface="Tahoma" panose="020B0604030504040204" pitchFamily="34" charset="0"/>
              <a:ea typeface="华文细黑" panose="02010600040101010101" pitchFamily="2" charset="-122"/>
            </a:endParaRPr>
          </a:p>
        </p:txBody>
      </p:sp>
      <p:graphicFrame>
        <p:nvGraphicFramePr>
          <p:cNvPr id="32774" name="Object 6"/>
          <p:cNvGraphicFramePr>
            <a:graphicFrameLocks noChangeAspect="1"/>
          </p:cNvGraphicFramePr>
          <p:nvPr/>
        </p:nvGraphicFramePr>
        <p:xfrm>
          <a:off x="1619250" y="5373688"/>
          <a:ext cx="503238" cy="596900"/>
        </p:xfrm>
        <a:graphic>
          <a:graphicData uri="http://schemas.openxmlformats.org/presentationml/2006/ole">
            <mc:AlternateContent xmlns:mc="http://schemas.openxmlformats.org/markup-compatibility/2006">
              <mc:Choice xmlns:v="urn:schemas-microsoft-com:vml" Requires="v">
                <p:oleObj spid="_x0000_s244758" name="Equation" r:id="rId1" imgW="50800" imgH="88900" progId="Equation.DSMT4">
                  <p:embed/>
                </p:oleObj>
              </mc:Choice>
              <mc:Fallback>
                <p:oleObj name="Equation" r:id="rId1" imgW="50800" imgH="88900" progId="Equation.DSMT4">
                  <p:embed/>
                  <p:pic>
                    <p:nvPicPr>
                      <p:cNvPr id="0" name="图片 2447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5373688"/>
                        <a:ext cx="503238"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5" name="Object 7"/>
          <p:cNvGraphicFramePr>
            <a:graphicFrameLocks noChangeAspect="1"/>
          </p:cNvGraphicFramePr>
          <p:nvPr/>
        </p:nvGraphicFramePr>
        <p:xfrm>
          <a:off x="4067175" y="5876925"/>
          <a:ext cx="1512888" cy="889000"/>
        </p:xfrm>
        <a:graphic>
          <a:graphicData uri="http://schemas.openxmlformats.org/presentationml/2006/ole">
            <mc:AlternateContent xmlns:mc="http://schemas.openxmlformats.org/markup-compatibility/2006">
              <mc:Choice xmlns:v="urn:schemas-microsoft-com:vml" Requires="v">
                <p:oleObj spid="_x0000_s244759" name="Equation" r:id="rId3" imgW="660400" imgH="381000" progId="Equation.DSMT4">
                  <p:embed/>
                </p:oleObj>
              </mc:Choice>
              <mc:Fallback>
                <p:oleObj name="Equation" r:id="rId3" imgW="660400" imgH="381000" progId="Equation.DSMT4">
                  <p:embed/>
                  <p:pic>
                    <p:nvPicPr>
                      <p:cNvPr id="0" name="图片 2447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5876925"/>
                        <a:ext cx="1512888"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7" name="Object 16"/>
          <p:cNvGraphicFramePr>
            <a:graphicFrameLocks noGrp="1" noChangeAspect="1"/>
          </p:cNvGraphicFramePr>
          <p:nvPr>
            <p:ph sz="half" idx="4294967295"/>
          </p:nvPr>
        </p:nvGraphicFramePr>
        <p:xfrm>
          <a:off x="1403350" y="836613"/>
          <a:ext cx="6264275" cy="4067175"/>
        </p:xfrm>
        <a:graphic>
          <a:graphicData uri="http://schemas.openxmlformats.org/presentationml/2006/ole">
            <mc:AlternateContent xmlns:mc="http://schemas.openxmlformats.org/markup-compatibility/2006">
              <mc:Choice xmlns:v="urn:schemas-microsoft-com:vml" Requires="v">
                <p:oleObj spid="_x0000_s244760" name="" r:id="rId5" imgW="8318500" imgH="5397500" progId="">
                  <p:embed/>
                </p:oleObj>
              </mc:Choice>
              <mc:Fallback>
                <p:oleObj name="" r:id="rId5" imgW="8318500" imgH="5397500" progId="">
                  <p:embed/>
                  <p:pic>
                    <p:nvPicPr>
                      <p:cNvPr id="0" name="图片 24475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836613"/>
                        <a:ext cx="6264275" cy="40671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0" name="对象 1"/>
          <p:cNvGraphicFramePr>
            <a:graphicFrameLocks noChangeAspect="1"/>
          </p:cNvGraphicFramePr>
          <p:nvPr/>
        </p:nvGraphicFramePr>
        <p:xfrm>
          <a:off x="4622800" y="2781300"/>
          <a:ext cx="914400" cy="180975"/>
        </p:xfrm>
        <a:graphic>
          <a:graphicData uri="http://schemas.openxmlformats.org/presentationml/2006/ole">
            <mc:AlternateContent xmlns:mc="http://schemas.openxmlformats.org/markup-compatibility/2006">
              <mc:Choice xmlns:v="urn:schemas-microsoft-com:vml" Requires="v">
                <p:oleObj spid="_x0000_s244761" name="Equation" r:id="rId7" imgW="438150" imgH="657860" progId="Equation.DSMT4">
                  <p:embed/>
                </p:oleObj>
              </mc:Choice>
              <mc:Fallback>
                <p:oleObj name="Equation" r:id="rId7" imgW="438150" imgH="657860" progId="Equation.DSMT4">
                  <p:embed/>
                  <p:pic>
                    <p:nvPicPr>
                      <p:cNvPr id="0" name="图片 2447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800" y="2781300"/>
                        <a:ext cx="914400" cy="180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checkerboard(across)">
                                      <p:cBhvr>
                                        <p:cTn id="7" dur="500"/>
                                        <p:tgtEl>
                                          <p:spTgt spid="3277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2777"/>
                                        </p:tgtEl>
                                        <p:attrNameLst>
                                          <p:attrName>style.visibility</p:attrName>
                                        </p:attrNameLst>
                                      </p:cBhvr>
                                      <p:to>
                                        <p:strVal val="visible"/>
                                      </p:to>
                                    </p:set>
                                    <p:animEffect transition="in" filter="checkerboard(across)">
                                      <p:cBhvr>
                                        <p:cTn id="12" dur="500"/>
                                        <p:tgtEl>
                                          <p:spTgt spid="3277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2773"/>
                                        </p:tgtEl>
                                        <p:attrNameLst>
                                          <p:attrName>style.visibility</p:attrName>
                                        </p:attrNameLst>
                                      </p:cBhvr>
                                      <p:to>
                                        <p:strVal val="visible"/>
                                      </p:to>
                                    </p:set>
                                    <p:animEffect transition="in" filter="blinds(horizontal)">
                                      <p:cBhvr>
                                        <p:cTn id="15" dur="500"/>
                                        <p:tgtEl>
                                          <p:spTgt spid="3277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2775"/>
                                        </p:tgtEl>
                                        <p:attrNameLst>
                                          <p:attrName>style.visibility</p:attrName>
                                        </p:attrNameLst>
                                      </p:cBhvr>
                                      <p:to>
                                        <p:strVal val="visible"/>
                                      </p:to>
                                    </p:set>
                                    <p:animEffect transition="in" filter="blinds(horizontal)">
                                      <p:cBhvr>
                                        <p:cTn id="20" dur="500"/>
                                        <p:tgtEl>
                                          <p:spTgt spid="3277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2771"/>
                                        </p:tgtEl>
                                        <p:attrNameLst>
                                          <p:attrName>style.visibility</p:attrName>
                                        </p:attrNameLst>
                                      </p:cBhvr>
                                      <p:to>
                                        <p:strVal val="visible"/>
                                      </p:to>
                                    </p:set>
                                    <p:animEffect transition="in" filter="blinds(horizontal)">
                                      <p:cBhvr>
                                        <p:cTn id="23" dur="500"/>
                                        <p:tgtEl>
                                          <p:spTgt spid="32771"/>
                                        </p:tgtEl>
                                      </p:cBhvr>
                                    </p:animEffect>
                                  </p:childTnLst>
                                </p:cTn>
                              </p:par>
                              <p:par>
                                <p:cTn id="24" presetID="3" presetClass="entr" presetSubtype="10" fill="hold" nodeType="withEffect">
                                  <p:stCondLst>
                                    <p:cond delay="0"/>
                                  </p:stCondLst>
                                  <p:childTnLst>
                                    <p:set>
                                      <p:cBhvr>
                                        <p:cTn id="25" dur="1" fill="hold">
                                          <p:stCondLst>
                                            <p:cond delay="0"/>
                                          </p:stCondLst>
                                        </p:cTn>
                                        <p:tgtEl>
                                          <p:spTgt spid="32774"/>
                                        </p:tgtEl>
                                        <p:attrNameLst>
                                          <p:attrName>style.visibility</p:attrName>
                                        </p:attrNameLst>
                                      </p:cBhvr>
                                      <p:to>
                                        <p:strVal val="visible"/>
                                      </p:to>
                                    </p:set>
                                    <p:animEffect transition="in" filter="blinds(horizontal)">
                                      <p:cBhvr>
                                        <p:cTn id="26" dur="500"/>
                                        <p:tgtEl>
                                          <p:spTgt spid="3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P spid="32772" grpId="0" autoUpdateAnimBg="0"/>
      <p:bldP spid="3277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7"/>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FA8C003E-2F26-45DE-9997-D992664DFFA7}" type="slidenum">
              <a:rPr lang="en-US" altLang="zh-CN" sz="1400"/>
            </a:fld>
            <a:endParaRPr lang="en-US" altLang="zh-CN" sz="1400"/>
          </a:p>
        </p:txBody>
      </p:sp>
      <p:sp>
        <p:nvSpPr>
          <p:cNvPr id="72707" name="Rectangle 2"/>
          <p:cNvSpPr>
            <a:spLocks noChangeArrowheads="1"/>
          </p:cNvSpPr>
          <p:nvPr/>
        </p:nvSpPr>
        <p:spPr bwMode="auto">
          <a:xfrm>
            <a:off x="222250" y="231775"/>
            <a:ext cx="80645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dirty="0">
                <a:solidFill>
                  <a:schemeClr val="tx2"/>
                </a:solidFill>
                <a:latin typeface="宋体" panose="02010600030101010101" pitchFamily="2" charset="-122"/>
              </a:rPr>
              <a:t>(3)</a:t>
            </a:r>
            <a:r>
              <a:rPr lang="zh-CN" altLang="en-US" sz="2800" b="1" dirty="0">
                <a:solidFill>
                  <a:schemeClr val="tx2"/>
                </a:solidFill>
                <a:latin typeface="宋体" panose="02010600030101010101" pitchFamily="2" charset="-122"/>
              </a:rPr>
              <a:t>有源校正装置</a:t>
            </a:r>
            <a:r>
              <a:rPr lang="zh-CN" altLang="en-US" sz="2800" b="1"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A</a:t>
            </a:r>
            <a:r>
              <a:rPr lang="en-US" altLang="zh-CN" sz="2800" dirty="0" err="1">
                <a:solidFill>
                  <a:schemeClr val="tx2"/>
                </a:solidFill>
                <a:latin typeface="Times New Roman" panose="02020603050405020304" pitchFamily="18" charset="0"/>
              </a:rPr>
              <a:t>ctive</a:t>
            </a:r>
            <a:r>
              <a:rPr lang="en-US" altLang="zh-CN" sz="2800" dirty="0">
                <a:solidFill>
                  <a:schemeClr val="tx2"/>
                </a:solidFill>
                <a:latin typeface="Times New Roman" panose="02020603050405020304" pitchFamily="18" charset="0"/>
              </a:rPr>
              <a:t> </a:t>
            </a:r>
            <a:r>
              <a:rPr lang="zh-CN" altLang="en-US" sz="2800" dirty="0">
                <a:solidFill>
                  <a:schemeClr val="tx2"/>
                </a:solidFill>
                <a:latin typeface="Times New Roman" panose="02020603050405020304" pitchFamily="18" charset="0"/>
              </a:rPr>
              <a:t>c</a:t>
            </a:r>
            <a:r>
              <a:rPr lang="en-US" altLang="zh-CN" sz="2800" dirty="0" err="1">
                <a:solidFill>
                  <a:schemeClr val="tx2"/>
                </a:solidFill>
                <a:latin typeface="Times New Roman" panose="02020603050405020304" pitchFamily="18" charset="0"/>
              </a:rPr>
              <a:t>orrection</a:t>
            </a:r>
            <a:r>
              <a:rPr lang="en-US" altLang="zh-CN" sz="2800" dirty="0">
                <a:solidFill>
                  <a:schemeClr val="tx2"/>
                </a:solidFill>
                <a:latin typeface="Times New Roman" panose="02020603050405020304" pitchFamily="18" charset="0"/>
              </a:rPr>
              <a:t>)</a:t>
            </a:r>
            <a:endParaRPr lang="en-US" altLang="zh-CN" sz="2800" dirty="0">
              <a:solidFill>
                <a:schemeClr val="tx2"/>
              </a:solidFill>
              <a:latin typeface="Times New Roman" panose="02020603050405020304" pitchFamily="18" charset="0"/>
            </a:endParaRPr>
          </a:p>
        </p:txBody>
      </p:sp>
      <p:sp>
        <p:nvSpPr>
          <p:cNvPr id="33796" name="Text Box 3"/>
          <p:cNvSpPr txBox="1">
            <a:spLocks noChangeArrowheads="1"/>
          </p:cNvSpPr>
          <p:nvPr/>
        </p:nvSpPr>
        <p:spPr bwMode="auto">
          <a:xfrm>
            <a:off x="250825" y="908050"/>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常用有源校正网络运算放大器形式如图：</a:t>
            </a:r>
            <a:endParaRPr lang="zh-CN" altLang="en-US" sz="2800" b="1">
              <a:solidFill>
                <a:schemeClr val="tx2"/>
              </a:solidFill>
              <a:latin typeface="Times New Roman" panose="02020603050405020304" pitchFamily="18" charset="0"/>
            </a:endParaRPr>
          </a:p>
        </p:txBody>
      </p:sp>
      <p:sp>
        <p:nvSpPr>
          <p:cNvPr id="33797" name="Text Box 4"/>
          <p:cNvSpPr txBox="1">
            <a:spLocks noChangeArrowheads="1"/>
          </p:cNvSpPr>
          <p:nvPr/>
        </p:nvSpPr>
        <p:spPr bwMode="auto">
          <a:xfrm>
            <a:off x="323850" y="1924050"/>
            <a:ext cx="35639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假设              ，输入电流为零，则运算放大器的传递函数为：</a:t>
            </a:r>
            <a:endParaRPr lang="zh-CN" altLang="en-US" sz="2800" b="1">
              <a:solidFill>
                <a:schemeClr val="tx2"/>
              </a:solidFill>
              <a:latin typeface="Times New Roman" panose="02020603050405020304" pitchFamily="18" charset="0"/>
            </a:endParaRPr>
          </a:p>
        </p:txBody>
      </p:sp>
      <p:graphicFrame>
        <p:nvGraphicFramePr>
          <p:cNvPr id="33798" name="Object 6"/>
          <p:cNvGraphicFramePr>
            <a:graphicFrameLocks noGrp="1" noChangeAspect="1"/>
          </p:cNvGraphicFramePr>
          <p:nvPr>
            <p:ph sz="half" idx="4294967295"/>
          </p:nvPr>
        </p:nvGraphicFramePr>
        <p:xfrm>
          <a:off x="1198563" y="1989138"/>
          <a:ext cx="1128712" cy="398462"/>
        </p:xfrm>
        <a:graphic>
          <a:graphicData uri="http://schemas.openxmlformats.org/presentationml/2006/ole">
            <mc:AlternateContent xmlns:mc="http://schemas.openxmlformats.org/markup-compatibility/2006">
              <mc:Choice xmlns:v="urn:schemas-microsoft-com:vml" Requires="v">
                <p:oleObj spid="_x0000_s72924" name="Equation" r:id="rId1" imgW="406400" imgH="38100" progId="Equation.DSMT4">
                  <p:embed/>
                </p:oleObj>
              </mc:Choice>
              <mc:Fallback>
                <p:oleObj name="Equation" r:id="rId1" imgW="406400" imgH="38100" progId="Equation.DSMT4">
                  <p:embed/>
                  <p:pic>
                    <p:nvPicPr>
                      <p:cNvPr id="0" name="Picture 12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563" y="1989138"/>
                        <a:ext cx="1128712" cy="398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9" name="Object 7"/>
          <p:cNvGraphicFramePr>
            <a:graphicFrameLocks noGrp="1" noChangeAspect="1"/>
          </p:cNvGraphicFramePr>
          <p:nvPr>
            <p:ph sz="quarter" idx="4294967295"/>
          </p:nvPr>
        </p:nvGraphicFramePr>
        <p:xfrm>
          <a:off x="827088" y="3573463"/>
          <a:ext cx="2105025" cy="1001712"/>
        </p:xfrm>
        <a:graphic>
          <a:graphicData uri="http://schemas.openxmlformats.org/presentationml/2006/ole">
            <mc:AlternateContent xmlns:mc="http://schemas.openxmlformats.org/markup-compatibility/2006">
              <mc:Choice xmlns:v="urn:schemas-microsoft-com:vml" Requires="v">
                <p:oleObj spid="_x0000_s72925" name="Equation" r:id="rId3" imgW="901700" imgH="342900" progId="Equation.DSMT4">
                  <p:embed/>
                </p:oleObj>
              </mc:Choice>
              <mc:Fallback>
                <p:oleObj name="Equation" r:id="rId3" imgW="901700" imgH="342900" progId="Equation.DSMT4">
                  <p:embed/>
                  <p:pic>
                    <p:nvPicPr>
                      <p:cNvPr id="0" name="Picture 12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573463"/>
                        <a:ext cx="2105025" cy="10017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9" name="Text Box 9"/>
          <p:cNvSpPr txBox="1">
            <a:spLocks noChangeArrowheads="1"/>
          </p:cNvSpPr>
          <p:nvPr/>
        </p:nvSpPr>
        <p:spPr bwMode="auto">
          <a:xfrm>
            <a:off x="280988" y="5013325"/>
            <a:ext cx="8323262"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式中负号表示</a:t>
            </a:r>
            <a:r>
              <a:rPr lang="en-US" altLang="zh-CN" sz="2800" b="1" i="1">
                <a:solidFill>
                  <a:schemeClr val="tx2"/>
                </a:solidFill>
                <a:latin typeface="Times New Roman" panose="02020603050405020304" pitchFamily="18" charset="0"/>
                <a:cs typeface="Times New Roman" panose="02020603050405020304" pitchFamily="18" charset="0"/>
              </a:rPr>
              <a:t>u</a:t>
            </a:r>
            <a:r>
              <a:rPr lang="en-US" altLang="zh-CN" sz="2800" b="1" i="1" baseline="-25000">
                <a:solidFill>
                  <a:schemeClr val="tx2"/>
                </a:solidFill>
                <a:latin typeface="Times New Roman" panose="02020603050405020304" pitchFamily="18" charset="0"/>
                <a:cs typeface="Times New Roman" panose="02020603050405020304" pitchFamily="18" charset="0"/>
              </a:rPr>
              <a:t>o</a:t>
            </a:r>
            <a:r>
              <a:rPr lang="zh-CN" altLang="en-US" sz="2800" b="1">
                <a:solidFill>
                  <a:schemeClr val="tx2"/>
                </a:solidFill>
              </a:rPr>
              <a:t>与</a:t>
            </a:r>
            <a:r>
              <a:rPr lang="en-US" altLang="zh-CN" sz="2800" b="1" i="1">
                <a:solidFill>
                  <a:schemeClr val="tx2"/>
                </a:solidFill>
                <a:latin typeface="Times New Roman" panose="02020603050405020304" pitchFamily="18" charset="0"/>
                <a:cs typeface="Times New Roman" panose="02020603050405020304" pitchFamily="18" charset="0"/>
              </a:rPr>
              <a:t>u</a:t>
            </a:r>
            <a:r>
              <a:rPr lang="en-US" altLang="zh-CN" sz="2800" b="1" i="1" baseline="-25000">
                <a:solidFill>
                  <a:schemeClr val="tx2"/>
                </a:solidFill>
                <a:latin typeface="Times New Roman" panose="02020603050405020304" pitchFamily="18" charset="0"/>
                <a:cs typeface="Times New Roman" panose="02020603050405020304" pitchFamily="18" charset="0"/>
              </a:rPr>
              <a:t>i</a:t>
            </a:r>
            <a:r>
              <a:rPr lang="zh-CN" altLang="en-US" sz="2800" b="1">
                <a:solidFill>
                  <a:schemeClr val="tx2"/>
                </a:solidFill>
              </a:rPr>
              <a:t>的极性相反。改变式中</a:t>
            </a:r>
            <a:r>
              <a:rPr lang="en-US" altLang="zh-CN" sz="2800" b="1" i="1">
                <a:solidFill>
                  <a:schemeClr val="tx2"/>
                </a:solidFill>
                <a:latin typeface="Times New Roman" panose="02020603050405020304" pitchFamily="18" charset="0"/>
                <a:cs typeface="Times New Roman" panose="02020603050405020304" pitchFamily="18" charset="0"/>
              </a:rPr>
              <a:t>Z</a:t>
            </a:r>
            <a:r>
              <a:rPr lang="en-US" altLang="zh-CN" sz="2800" b="1" baseline="-25000">
                <a:solidFill>
                  <a:schemeClr val="tx2"/>
                </a:solidFill>
                <a:latin typeface="Times New Roman" panose="02020603050405020304" pitchFamily="18" charset="0"/>
                <a:cs typeface="Times New Roman" panose="02020603050405020304" pitchFamily="18" charset="0"/>
              </a:rPr>
              <a:t>1</a:t>
            </a:r>
            <a:r>
              <a:rPr lang="en-US" altLang="zh-CN" sz="2800" b="1">
                <a:solidFill>
                  <a:schemeClr val="tx2"/>
                </a:solidFill>
                <a:latin typeface="Times New Roman" panose="02020603050405020304" pitchFamily="18" charset="0"/>
                <a:cs typeface="Times New Roman" panose="02020603050405020304" pitchFamily="18" charset="0"/>
              </a:rPr>
              <a:t>(</a:t>
            </a:r>
            <a:r>
              <a:rPr lang="en-US" altLang="zh-CN" sz="2800" b="1" i="1">
                <a:solidFill>
                  <a:schemeClr val="tx2"/>
                </a:solidFill>
                <a:latin typeface="Times New Roman" panose="02020603050405020304" pitchFamily="18" charset="0"/>
                <a:cs typeface="Times New Roman" panose="02020603050405020304" pitchFamily="18" charset="0"/>
              </a:rPr>
              <a:t>s</a:t>
            </a:r>
            <a:r>
              <a:rPr lang="en-US" altLang="zh-CN" sz="2800" b="1">
                <a:solidFill>
                  <a:schemeClr val="tx2"/>
                </a:solidFill>
                <a:latin typeface="Times New Roman" panose="02020603050405020304" pitchFamily="18" charset="0"/>
                <a:cs typeface="Times New Roman" panose="02020603050405020304" pitchFamily="18" charset="0"/>
              </a:rPr>
              <a:t>)</a:t>
            </a:r>
            <a:r>
              <a:rPr lang="zh-CN" altLang="en-US" sz="2800" b="1">
                <a:solidFill>
                  <a:schemeClr val="tx2"/>
                </a:solidFill>
              </a:rPr>
              <a:t>和</a:t>
            </a:r>
            <a:r>
              <a:rPr lang="en-US" altLang="zh-CN" sz="2800" b="1" i="1">
                <a:solidFill>
                  <a:schemeClr val="tx2"/>
                </a:solidFill>
                <a:latin typeface="Times New Roman" panose="02020603050405020304" pitchFamily="18" charset="0"/>
                <a:cs typeface="Times New Roman" panose="02020603050405020304" pitchFamily="18" charset="0"/>
              </a:rPr>
              <a:t>Z</a:t>
            </a:r>
            <a:r>
              <a:rPr lang="en-US" altLang="zh-CN" sz="2800" b="1" baseline="-25000">
                <a:solidFill>
                  <a:schemeClr val="tx2"/>
                </a:solidFill>
                <a:latin typeface="Times New Roman" panose="02020603050405020304" pitchFamily="18" charset="0"/>
                <a:cs typeface="Times New Roman" panose="02020603050405020304" pitchFamily="18" charset="0"/>
              </a:rPr>
              <a:t>2</a:t>
            </a:r>
            <a:r>
              <a:rPr lang="en-US" altLang="zh-CN" sz="2800" b="1">
                <a:solidFill>
                  <a:schemeClr val="tx2"/>
                </a:solidFill>
                <a:latin typeface="Times New Roman" panose="02020603050405020304" pitchFamily="18" charset="0"/>
                <a:cs typeface="Times New Roman" panose="02020603050405020304" pitchFamily="18" charset="0"/>
              </a:rPr>
              <a:t>(</a:t>
            </a:r>
            <a:r>
              <a:rPr lang="en-US" altLang="zh-CN" sz="2800" b="1" i="1">
                <a:solidFill>
                  <a:schemeClr val="tx2"/>
                </a:solidFill>
                <a:latin typeface="Times New Roman" panose="02020603050405020304" pitchFamily="18" charset="0"/>
                <a:cs typeface="Times New Roman" panose="02020603050405020304" pitchFamily="18" charset="0"/>
              </a:rPr>
              <a:t>s</a:t>
            </a:r>
            <a:r>
              <a:rPr lang="en-US" altLang="zh-CN" sz="2800" b="1">
                <a:solidFill>
                  <a:schemeClr val="tx2"/>
                </a:solidFill>
                <a:latin typeface="Times New Roman" panose="02020603050405020304" pitchFamily="18" charset="0"/>
                <a:cs typeface="Times New Roman" panose="02020603050405020304" pitchFamily="18" charset="0"/>
              </a:rPr>
              <a:t>)</a:t>
            </a:r>
            <a:r>
              <a:rPr lang="zh-CN" altLang="en-US" sz="2800" b="1">
                <a:solidFill>
                  <a:schemeClr val="tx2"/>
                </a:solidFill>
              </a:rPr>
              <a:t>就可得到不同的传递函数，因而校正装置的功能也就不同</a:t>
            </a:r>
            <a:r>
              <a:rPr lang="zh-CN" altLang="en-US" sz="2800" b="1">
                <a:solidFill>
                  <a:srgbClr val="003399"/>
                </a:solidFill>
              </a:rPr>
              <a:t>。</a:t>
            </a:r>
            <a:endParaRPr lang="zh-CN" altLang="en-US" sz="2800" b="1">
              <a:solidFill>
                <a:srgbClr val="003399"/>
              </a:solidFill>
            </a:endParaRPr>
          </a:p>
        </p:txBody>
      </p:sp>
      <p:grpSp>
        <p:nvGrpSpPr>
          <p:cNvPr id="71690" name="组合 2"/>
          <p:cNvGrpSpPr/>
          <p:nvPr/>
        </p:nvGrpSpPr>
        <p:grpSpPr bwMode="auto">
          <a:xfrm>
            <a:off x="4427538" y="1743075"/>
            <a:ext cx="4248150" cy="3197225"/>
            <a:chOff x="4427537" y="1742710"/>
            <a:chExt cx="4248100" cy="3197590"/>
          </a:xfrm>
        </p:grpSpPr>
        <p:grpSp>
          <p:nvGrpSpPr>
            <p:cNvPr id="72716" name="Group 8"/>
            <p:cNvGrpSpPr/>
            <p:nvPr/>
          </p:nvGrpSpPr>
          <p:grpSpPr bwMode="auto">
            <a:xfrm>
              <a:off x="4427537" y="1742710"/>
              <a:ext cx="4248100" cy="3197590"/>
              <a:chOff x="0" y="0"/>
              <a:chExt cx="3175" cy="2385"/>
            </a:xfrm>
          </p:grpSpPr>
          <p:sp>
            <p:nvSpPr>
              <p:cNvPr id="72718" name="Text Box 9"/>
              <p:cNvSpPr txBox="1">
                <a:spLocks noChangeArrowheads="1"/>
              </p:cNvSpPr>
              <p:nvPr/>
            </p:nvSpPr>
            <p:spPr bwMode="auto">
              <a:xfrm>
                <a:off x="216" y="2041"/>
                <a:ext cx="2735"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6.20  </a:t>
                </a:r>
                <a:r>
                  <a:rPr lang="zh-CN" altLang="en-US" sz="2400" b="1" dirty="0">
                    <a:solidFill>
                      <a:schemeClr val="tx2"/>
                    </a:solidFill>
                    <a:latin typeface="Times New Roman" panose="02020603050405020304" pitchFamily="18" charset="0"/>
                  </a:rPr>
                  <a:t>运算放大器原理图</a:t>
                </a:r>
                <a:endParaRPr lang="zh-CN" altLang="en-US" sz="2400" b="1" dirty="0">
                  <a:solidFill>
                    <a:schemeClr val="tx2"/>
                  </a:solidFill>
                  <a:latin typeface="Times New Roman" panose="02020603050405020304" pitchFamily="18" charset="0"/>
                </a:endParaRPr>
              </a:p>
            </p:txBody>
          </p:sp>
          <p:graphicFrame>
            <p:nvGraphicFramePr>
              <p:cNvPr id="72719" name="Object 10"/>
              <p:cNvGraphicFramePr>
                <a:graphicFrameLocks noChangeAspect="1"/>
              </p:cNvGraphicFramePr>
              <p:nvPr/>
            </p:nvGraphicFramePr>
            <p:xfrm>
              <a:off x="0" y="0"/>
              <a:ext cx="3175" cy="1905"/>
            </p:xfrm>
            <a:graphic>
              <a:graphicData uri="http://schemas.openxmlformats.org/presentationml/2006/ole">
                <mc:AlternateContent xmlns:mc="http://schemas.openxmlformats.org/markup-compatibility/2006">
                  <mc:Choice xmlns:v="urn:schemas-microsoft-com:vml" Requires="v">
                    <p:oleObj spid="_x0000_s72926" name="" r:id="rId5" imgW="7797800" imgH="4521200" progId="">
                      <p:embed/>
                    </p:oleObj>
                  </mc:Choice>
                  <mc:Fallback>
                    <p:oleObj name="" r:id="rId5" imgW="7797800" imgH="4521200" progId="">
                      <p:embed/>
                      <p:pic>
                        <p:nvPicPr>
                          <p:cNvPr id="0" name="Picture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175" cy="190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2717" name="TextBox 1"/>
            <p:cNvSpPr txBox="1">
              <a:spLocks noChangeArrowheads="1"/>
            </p:cNvSpPr>
            <p:nvPr/>
          </p:nvSpPr>
          <p:spPr bwMode="auto">
            <a:xfrm>
              <a:off x="4460874" y="3212903"/>
              <a:ext cx="865177" cy="3667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i="1">
                  <a:solidFill>
                    <a:srgbClr val="000000"/>
                  </a:solidFill>
                  <a:latin typeface="Times New Roman" panose="02020603050405020304" pitchFamily="18" charset="0"/>
                  <a:cs typeface="Times New Roman" panose="02020603050405020304" pitchFamily="18" charset="0"/>
                </a:rPr>
                <a:t>u</a:t>
              </a:r>
              <a:r>
                <a:rPr lang="en-US" altLang="zh-CN" sz="1800" i="1" baseline="-25000">
                  <a:solidFill>
                    <a:srgbClr val="000000"/>
                  </a:solidFill>
                  <a:latin typeface="Times New Roman" panose="02020603050405020304" pitchFamily="18" charset="0"/>
                  <a:cs typeface="Times New Roman" panose="02020603050405020304" pitchFamily="18" charset="0"/>
                </a:rPr>
                <a:t>i</a:t>
              </a:r>
              <a:r>
                <a:rPr lang="en-US" altLang="zh-CN" sz="1800" i="1">
                  <a:solidFill>
                    <a:srgbClr val="000000"/>
                  </a:solidFill>
                  <a:latin typeface="Times New Roman" panose="02020603050405020304" pitchFamily="18" charset="0"/>
                  <a:cs typeface="Times New Roman" panose="02020603050405020304" pitchFamily="18" charset="0"/>
                </a:rPr>
                <a:t>(t)</a:t>
              </a:r>
              <a:endParaRPr lang="zh-CN" altLang="en-US" sz="1800" i="1">
                <a:solidFill>
                  <a:srgbClr val="000000"/>
                </a:solidFill>
                <a:latin typeface="Times New Roman" panose="02020603050405020304" pitchFamily="18" charset="0"/>
                <a:cs typeface="Times New Roman" panose="02020603050405020304" pitchFamily="18" charset="0"/>
              </a:endParaRPr>
            </a:p>
          </p:txBody>
        </p:sp>
      </p:grpSp>
      <p:sp>
        <p:nvSpPr>
          <p:cNvPr id="71691" name="TextBox 13"/>
          <p:cNvSpPr txBox="1">
            <a:spLocks noChangeArrowheads="1"/>
          </p:cNvSpPr>
          <p:nvPr/>
        </p:nvSpPr>
        <p:spPr bwMode="auto">
          <a:xfrm>
            <a:off x="7893050" y="3492500"/>
            <a:ext cx="639763"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1800" i="1">
                <a:solidFill>
                  <a:srgbClr val="000000"/>
                </a:solidFill>
                <a:latin typeface="Times New Roman" panose="02020603050405020304" pitchFamily="18" charset="0"/>
                <a:cs typeface="Times New Roman" panose="02020603050405020304" pitchFamily="18" charset="0"/>
              </a:rPr>
              <a:t>u</a:t>
            </a:r>
            <a:r>
              <a:rPr lang="en-US" altLang="zh-CN" sz="1800" i="1" baseline="-25000">
                <a:solidFill>
                  <a:srgbClr val="000000"/>
                </a:solidFill>
                <a:latin typeface="Times New Roman" panose="02020603050405020304" pitchFamily="18" charset="0"/>
                <a:cs typeface="Times New Roman" panose="02020603050405020304" pitchFamily="18" charset="0"/>
              </a:rPr>
              <a:t>o</a:t>
            </a:r>
            <a:r>
              <a:rPr lang="en-US" altLang="zh-CN" sz="1800" i="1">
                <a:solidFill>
                  <a:srgbClr val="000000"/>
                </a:solidFill>
                <a:latin typeface="Times New Roman" panose="02020603050405020304" pitchFamily="18" charset="0"/>
                <a:cs typeface="Times New Roman" panose="02020603050405020304" pitchFamily="18" charset="0"/>
              </a:rPr>
              <a:t>(t)</a:t>
            </a:r>
            <a:endParaRPr lang="zh-CN" altLang="en-US" sz="1800" i="1">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checkerboard(across)">
                                      <p:cBhvr>
                                        <p:cTn id="7" dur="500"/>
                                        <p:tgtEl>
                                          <p:spTgt spid="3379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1691"/>
                                        </p:tgtEl>
                                        <p:attrNameLst>
                                          <p:attrName>style.visibility</p:attrName>
                                        </p:attrNameLst>
                                      </p:cBhvr>
                                      <p:to>
                                        <p:strVal val="visible"/>
                                      </p:to>
                                    </p:set>
                                    <p:animEffect transition="in" filter="fade">
                                      <p:cBhvr>
                                        <p:cTn id="12" dur="1000"/>
                                        <p:tgtEl>
                                          <p:spTgt spid="71691"/>
                                        </p:tgtEl>
                                      </p:cBhvr>
                                    </p:animEffect>
                                    <p:anim calcmode="lin" valueType="num">
                                      <p:cBhvr>
                                        <p:cTn id="13" dur="1000" fill="hold"/>
                                        <p:tgtEl>
                                          <p:spTgt spid="71691"/>
                                        </p:tgtEl>
                                        <p:attrNameLst>
                                          <p:attrName>ppt_x</p:attrName>
                                        </p:attrNameLst>
                                      </p:cBhvr>
                                      <p:tavLst>
                                        <p:tav tm="0">
                                          <p:val>
                                            <p:strVal val="#ppt_x"/>
                                          </p:val>
                                        </p:tav>
                                        <p:tav tm="100000">
                                          <p:val>
                                            <p:strVal val="#ppt_x"/>
                                          </p:val>
                                        </p:tav>
                                      </p:tavLst>
                                    </p:anim>
                                    <p:anim calcmode="lin" valueType="num">
                                      <p:cBhvr>
                                        <p:cTn id="14" dur="1000" fill="hold"/>
                                        <p:tgtEl>
                                          <p:spTgt spid="7169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1690"/>
                                        </p:tgtEl>
                                        <p:attrNameLst>
                                          <p:attrName>style.visibility</p:attrName>
                                        </p:attrNameLst>
                                      </p:cBhvr>
                                      <p:to>
                                        <p:strVal val="visible"/>
                                      </p:to>
                                    </p:set>
                                    <p:animEffect transition="in" filter="fade">
                                      <p:cBhvr>
                                        <p:cTn id="17" dur="1000"/>
                                        <p:tgtEl>
                                          <p:spTgt spid="71690"/>
                                        </p:tgtEl>
                                      </p:cBhvr>
                                    </p:animEffect>
                                    <p:anim calcmode="lin" valueType="num">
                                      <p:cBhvr>
                                        <p:cTn id="18" dur="1000" fill="hold"/>
                                        <p:tgtEl>
                                          <p:spTgt spid="71690"/>
                                        </p:tgtEl>
                                        <p:attrNameLst>
                                          <p:attrName>ppt_x</p:attrName>
                                        </p:attrNameLst>
                                      </p:cBhvr>
                                      <p:tavLst>
                                        <p:tav tm="0">
                                          <p:val>
                                            <p:strVal val="#ppt_x"/>
                                          </p:val>
                                        </p:tav>
                                        <p:tav tm="100000">
                                          <p:val>
                                            <p:strVal val="#ppt_x"/>
                                          </p:val>
                                        </p:tav>
                                      </p:tavLst>
                                    </p:anim>
                                    <p:anim calcmode="lin" valueType="num">
                                      <p:cBhvr>
                                        <p:cTn id="19" dur="1000" fill="hold"/>
                                        <p:tgtEl>
                                          <p:spTgt spid="7169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3798"/>
                                        </p:tgtEl>
                                        <p:attrNameLst>
                                          <p:attrName>style.visibility</p:attrName>
                                        </p:attrNameLst>
                                      </p:cBhvr>
                                      <p:to>
                                        <p:strVal val="visible"/>
                                      </p:to>
                                    </p:set>
                                    <p:animEffect transition="in" filter="blinds(horizontal)">
                                      <p:cBhvr>
                                        <p:cTn id="24" dur="500"/>
                                        <p:tgtEl>
                                          <p:spTgt spid="3379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3797"/>
                                        </p:tgtEl>
                                        <p:attrNameLst>
                                          <p:attrName>style.visibility</p:attrName>
                                        </p:attrNameLst>
                                      </p:cBhvr>
                                      <p:to>
                                        <p:strVal val="visible"/>
                                      </p:to>
                                    </p:set>
                                    <p:animEffect transition="in" filter="blinds(horizontal)">
                                      <p:cBhvr>
                                        <p:cTn id="27" dur="500"/>
                                        <p:tgtEl>
                                          <p:spTgt spid="3379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799"/>
                                        </p:tgtEl>
                                        <p:attrNameLst>
                                          <p:attrName>style.visibility</p:attrName>
                                        </p:attrNameLst>
                                      </p:cBhvr>
                                      <p:to>
                                        <p:strVal val="visible"/>
                                      </p:to>
                                    </p:set>
                                    <p:animEffect transition="in" filter="blinds(horizontal)">
                                      <p:cBhvr>
                                        <p:cTn id="32" dur="500"/>
                                        <p:tgtEl>
                                          <p:spTgt spid="3379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1689"/>
                                        </p:tgtEl>
                                        <p:attrNameLst>
                                          <p:attrName>style.visibility</p:attrName>
                                        </p:attrNameLst>
                                      </p:cBhvr>
                                      <p:to>
                                        <p:strVal val="visible"/>
                                      </p:to>
                                    </p:set>
                                    <p:animEffect transition="in" filter="randombar(horizontal)">
                                      <p:cBhvr>
                                        <p:cTn id="37" dur="500"/>
                                        <p:tgtEl>
                                          <p:spTgt spid="71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utoUpdateAnimBg="0"/>
      <p:bldP spid="33797" grpId="0" autoUpdateAnimBg="0"/>
      <p:bldP spid="71689" grpId="0"/>
      <p:bldP spid="7169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2B8EF645-1AB0-4941-ACBC-D43DD2B8D102}" type="slidenum">
              <a:rPr lang="en-US" altLang="zh-CN" sz="1400"/>
            </a:fld>
            <a:endParaRPr lang="en-US" altLang="zh-CN" sz="1400"/>
          </a:p>
        </p:txBody>
      </p:sp>
      <p:sp>
        <p:nvSpPr>
          <p:cNvPr id="8195" name="Text Box 2"/>
          <p:cNvSpPr txBox="1">
            <a:spLocks noChangeArrowheads="1"/>
          </p:cNvSpPr>
          <p:nvPr/>
        </p:nvSpPr>
        <p:spPr bwMode="auto">
          <a:xfrm>
            <a:off x="222250" y="333375"/>
            <a:ext cx="852646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宋体" panose="02010600030101010101" pitchFamily="2" charset="-122"/>
              </a:rPr>
              <a:t>    能使系统的控制性能满足控制要求而有目的地增添的元件称为</a:t>
            </a:r>
            <a:r>
              <a:rPr lang="zh-CN" altLang="en-US" sz="2800" b="1" dirty="0">
                <a:solidFill>
                  <a:srgbClr val="EB1B25"/>
                </a:solidFill>
                <a:latin typeface="宋体" panose="02010600030101010101" pitchFamily="2" charset="-122"/>
              </a:rPr>
              <a:t>控制系统的校正元件</a:t>
            </a:r>
            <a:r>
              <a:rPr lang="zh-CN" altLang="en-US" sz="2800" b="1" dirty="0">
                <a:solidFill>
                  <a:schemeClr val="tx2"/>
                </a:solidFill>
                <a:latin typeface="宋体" panose="02010600030101010101" pitchFamily="2" charset="-122"/>
              </a:rPr>
              <a:t>或称</a:t>
            </a:r>
            <a:r>
              <a:rPr lang="zh-CN" altLang="en-US" sz="2800" b="1" dirty="0">
                <a:solidFill>
                  <a:srgbClr val="EB1B25"/>
                </a:solidFill>
                <a:latin typeface="宋体" panose="02010600030101010101" pitchFamily="2" charset="-122"/>
              </a:rPr>
              <a:t>校正装置</a:t>
            </a:r>
            <a:r>
              <a:rPr lang="en-US" altLang="zh-CN" sz="2800" dirty="0">
                <a:solidFill>
                  <a:srgbClr val="EB1B25"/>
                </a:solidFill>
                <a:latin typeface="Times New Roman" panose="02020603050405020304" pitchFamily="18" charset="0"/>
                <a:cs typeface="Times New Roman" panose="02020603050405020304" pitchFamily="18" charset="0"/>
              </a:rPr>
              <a:t>(</a:t>
            </a:r>
            <a:r>
              <a:rPr lang="zh-CN" altLang="en-US" sz="2800" dirty="0">
                <a:solidFill>
                  <a:srgbClr val="EB1B25"/>
                </a:solidFill>
                <a:latin typeface="Times New Roman" panose="02020603050405020304" pitchFamily="18" charset="0"/>
              </a:rPr>
              <a:t>C</a:t>
            </a:r>
            <a:r>
              <a:rPr lang="en-US" altLang="zh-CN" sz="2800" dirty="0" err="1">
                <a:solidFill>
                  <a:srgbClr val="EB1B25"/>
                </a:solidFill>
                <a:latin typeface="Times New Roman" panose="02020603050405020304" pitchFamily="18" charset="0"/>
                <a:cs typeface="Times New Roman" panose="02020603050405020304" pitchFamily="18" charset="0"/>
              </a:rPr>
              <a:t>orrection</a:t>
            </a:r>
            <a:r>
              <a:rPr lang="en-US" altLang="zh-CN" sz="2800" dirty="0">
                <a:solidFill>
                  <a:srgbClr val="EB1B25"/>
                </a:solidFill>
                <a:latin typeface="Times New Roman" panose="02020603050405020304" pitchFamily="18" charset="0"/>
                <a:cs typeface="Times New Roman" panose="02020603050405020304" pitchFamily="18" charset="0"/>
              </a:rPr>
              <a:t> device)</a:t>
            </a:r>
            <a:r>
              <a:rPr lang="zh-CN" altLang="en-US" sz="2800" b="1" dirty="0">
                <a:solidFill>
                  <a:schemeClr val="tx2"/>
                </a:solidFill>
                <a:latin typeface="宋体" panose="02010600030101010101" pitchFamily="2" charset="-122"/>
              </a:rPr>
              <a:t>。</a:t>
            </a:r>
            <a:endParaRPr lang="en-US" altLang="zh-CN" sz="2800" b="1" dirty="0">
              <a:solidFill>
                <a:schemeClr val="tx2"/>
              </a:solidFill>
              <a:latin typeface="宋体" panose="02010600030101010101" pitchFamily="2" charset="-122"/>
            </a:endParaRPr>
          </a:p>
          <a:p>
            <a:pPr eaLnBrk="1" hangingPunct="1">
              <a:spcBef>
                <a:spcPct val="50000"/>
              </a:spcBef>
              <a:buClrTx/>
              <a:buSzTx/>
              <a:buFont typeface="Arial" panose="020B0604020202020204" pitchFamily="34" charset="0"/>
              <a:buNone/>
            </a:pPr>
            <a:r>
              <a:rPr lang="zh-CN" altLang="en-US" sz="2800" b="1" dirty="0">
                <a:solidFill>
                  <a:schemeClr val="tx2"/>
                </a:solidFill>
                <a:latin typeface="宋体" panose="02010600030101010101" pitchFamily="2" charset="-122"/>
              </a:rPr>
              <a:t>    由控制器和控制对象组成的系统叫做</a:t>
            </a:r>
            <a:r>
              <a:rPr lang="zh-CN" altLang="en-US" sz="2800" b="1" dirty="0">
                <a:solidFill>
                  <a:srgbClr val="EB1B25"/>
                </a:solidFill>
                <a:latin typeface="宋体" panose="02010600030101010101" pitchFamily="2" charset="-122"/>
              </a:rPr>
              <a:t>原系统</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或系统的不可变部分</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；加入了校正装置的系统叫做</a:t>
            </a:r>
            <a:r>
              <a:rPr lang="zh-CN" altLang="en-US" sz="2800" b="1" dirty="0">
                <a:solidFill>
                  <a:srgbClr val="EB1B25"/>
                </a:solidFill>
                <a:latin typeface="宋体" panose="02010600030101010101" pitchFamily="2" charset="-122"/>
              </a:rPr>
              <a:t>校正系统</a:t>
            </a:r>
            <a:r>
              <a:rPr lang="zh-CN" altLang="en-US" sz="2800" b="1" dirty="0">
                <a:solidFill>
                  <a:schemeClr val="tx2"/>
                </a:solidFill>
                <a:latin typeface="宋体" panose="02010600030101010101" pitchFamily="2" charset="-122"/>
              </a:rPr>
              <a:t>。为使原系统的性能指标得到改善而加入校正装置和选择校正元件参数的过程就是控制系统设计中的校正和综合问题。</a:t>
            </a:r>
            <a:endParaRPr lang="zh-CN" altLang="en-US" sz="2800" b="1" dirty="0">
              <a:solidFill>
                <a:schemeClr val="tx2"/>
              </a:solidFill>
              <a:latin typeface="宋体" panose="02010600030101010101" pitchFamily="2" charset="-122"/>
            </a:endParaRPr>
          </a:p>
        </p:txBody>
      </p:sp>
      <p:grpSp>
        <p:nvGrpSpPr>
          <p:cNvPr id="2" name="组合 1"/>
          <p:cNvGrpSpPr/>
          <p:nvPr/>
        </p:nvGrpSpPr>
        <p:grpSpPr bwMode="auto">
          <a:xfrm>
            <a:off x="546893" y="4170970"/>
            <a:ext cx="7877175" cy="2335212"/>
            <a:chOff x="561975" y="4329113"/>
            <a:chExt cx="7877175" cy="2335213"/>
          </a:xfrm>
        </p:grpSpPr>
        <p:sp>
          <p:nvSpPr>
            <p:cNvPr id="57349" name="Rectangle 3"/>
            <p:cNvSpPr>
              <a:spLocks noChangeArrowheads="1"/>
            </p:cNvSpPr>
            <p:nvPr/>
          </p:nvSpPr>
          <p:spPr bwMode="auto">
            <a:xfrm>
              <a:off x="2176463" y="6207126"/>
              <a:ext cx="506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400" b="1">
                  <a:solidFill>
                    <a:schemeClr val="tx2"/>
                  </a:solidFill>
                  <a:latin typeface="宋体" panose="02010600030101010101" pitchFamily="2" charset="-122"/>
                </a:rPr>
                <a:t>图</a:t>
              </a:r>
              <a:r>
                <a:rPr lang="en-US" altLang="zh-CN" sz="2400" b="1">
                  <a:solidFill>
                    <a:schemeClr val="tx2"/>
                  </a:solidFill>
                  <a:latin typeface="Times New Roman" panose="02020603050405020304" pitchFamily="18" charset="0"/>
                  <a:cs typeface="Times New Roman" panose="02020603050405020304" pitchFamily="18" charset="0"/>
                </a:rPr>
                <a:t>6.1</a:t>
              </a:r>
              <a:r>
                <a:rPr lang="en-US" altLang="zh-CN" sz="2400" b="1">
                  <a:solidFill>
                    <a:schemeClr val="tx2"/>
                  </a:solidFill>
                  <a:latin typeface="宋体" panose="02010600030101010101" pitchFamily="2" charset="-122"/>
                </a:rPr>
                <a:t> </a:t>
              </a:r>
              <a:r>
                <a:rPr lang="zh-CN" altLang="en-US" sz="2400" b="1">
                  <a:solidFill>
                    <a:schemeClr val="tx2"/>
                  </a:solidFill>
                  <a:latin typeface="宋体" panose="02010600030101010101" pitchFamily="2" charset="-122"/>
                </a:rPr>
                <a:t>系统综合与校正示意图</a:t>
              </a:r>
              <a:endParaRPr lang="zh-CN" altLang="en-US" sz="2400" b="1">
                <a:solidFill>
                  <a:schemeClr val="tx2"/>
                </a:solidFill>
                <a:latin typeface="宋体" panose="02010600030101010101" pitchFamily="2" charset="-122"/>
              </a:endParaRPr>
            </a:p>
          </p:txBody>
        </p:sp>
        <p:graphicFrame>
          <p:nvGraphicFramePr>
            <p:cNvPr id="57350" name="Object 10"/>
            <p:cNvGraphicFramePr>
              <a:graphicFrameLocks noChangeAspect="1"/>
            </p:cNvGraphicFramePr>
            <p:nvPr/>
          </p:nvGraphicFramePr>
          <p:xfrm>
            <a:off x="561975" y="4329113"/>
            <a:ext cx="7877175" cy="1765300"/>
          </p:xfrm>
          <a:graphic>
            <a:graphicData uri="http://schemas.openxmlformats.org/presentationml/2006/ole">
              <mc:AlternateContent xmlns:mc="http://schemas.openxmlformats.org/markup-compatibility/2006">
                <mc:Choice xmlns:v="urn:schemas-microsoft-com:vml" Requires="v">
                  <p:oleObj spid="_x0000_s57418" name="" r:id="rId1" imgW="10502900" imgH="2235200" progId="">
                    <p:embed/>
                  </p:oleObj>
                </mc:Choice>
                <mc:Fallback>
                  <p:oleObj name="" r:id="rId1" imgW="10502900" imgH="2235200" progId="">
                    <p:embed/>
                    <p:pic>
                      <p:nvPicPr>
                        <p:cNvPr id="0"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4329113"/>
                          <a:ext cx="7877175" cy="17653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barn(inVertical)">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6"/>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6E059DDD-4691-451D-AA07-AB7BF54112D0}" type="slidenum">
              <a:rPr lang="en-US" altLang="zh-CN" sz="1400"/>
            </a:fld>
            <a:endParaRPr lang="en-US" altLang="zh-CN" sz="1400"/>
          </a:p>
        </p:txBody>
      </p:sp>
      <p:sp>
        <p:nvSpPr>
          <p:cNvPr id="34819" name="Text Box 2"/>
          <p:cNvSpPr txBox="1">
            <a:spLocks noChangeArrowheads="1"/>
          </p:cNvSpPr>
          <p:nvPr/>
        </p:nvSpPr>
        <p:spPr bwMode="auto">
          <a:xfrm>
            <a:off x="323850" y="260350"/>
            <a:ext cx="8424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defRPr/>
            </a:pPr>
            <a:r>
              <a:rPr lang="en-US" sz="4000" b="1" dirty="0">
                <a:solidFill>
                  <a:schemeClr val="tx2"/>
                </a:solidFill>
              </a:rPr>
              <a:t>§</a:t>
            </a:r>
            <a:r>
              <a:rPr lang="en-US" sz="4000" b="1" dirty="0">
                <a:solidFill>
                  <a:schemeClr val="tx2"/>
                </a:solidFill>
                <a:effectLst>
                  <a:outerShdw blurRad="38100" dist="38100" dir="2700000" algn="tl">
                    <a:srgbClr val="C0C0C0"/>
                  </a:outerShdw>
                </a:effectLst>
                <a:latin typeface="Times New Roman" panose="02020603050405020304" pitchFamily="18" charset="0"/>
              </a:rPr>
              <a:t>6.2  </a:t>
            </a:r>
            <a:r>
              <a:rPr lang="zh-CN" altLang="en-US" sz="4000" b="1" dirty="0">
                <a:solidFill>
                  <a:schemeClr val="tx2"/>
                </a:solidFill>
                <a:effectLst>
                  <a:outerShdw blurRad="38100" dist="38100" dir="2700000" algn="tl">
                    <a:srgbClr val="C0C0C0"/>
                  </a:outerShdw>
                </a:effectLst>
                <a:latin typeface="Times New Roman" panose="02020603050405020304" pitchFamily="18" charset="0"/>
              </a:rPr>
              <a:t>串联校正</a:t>
            </a:r>
            <a:r>
              <a:rPr lang="en-US" sz="4000" dirty="0">
                <a:solidFill>
                  <a:schemeClr val="tx2"/>
                </a:solidFill>
                <a:effectLst>
                  <a:outerShdw blurRad="38100" dist="38100" dir="2700000" algn="tl">
                    <a:srgbClr val="C0C0C0"/>
                  </a:outerShdw>
                </a:effectLst>
                <a:latin typeface="Times New Roman" panose="02020603050405020304" pitchFamily="18" charset="0"/>
              </a:rPr>
              <a:t>(</a:t>
            </a:r>
            <a:r>
              <a:rPr lang="zh-CN" altLang="en-US" sz="4000" dirty="0">
                <a:solidFill>
                  <a:schemeClr val="tx2"/>
                </a:solidFill>
                <a:effectLst>
                  <a:outerShdw blurRad="38100" dist="38100" dir="2700000" algn="tl">
                    <a:srgbClr val="C0C0C0"/>
                  </a:outerShdw>
                </a:effectLst>
                <a:latin typeface="Times New Roman" panose="02020603050405020304" pitchFamily="18" charset="0"/>
              </a:rPr>
              <a:t>S</a:t>
            </a:r>
            <a:r>
              <a:rPr lang="en-US" sz="4000" dirty="0" err="1">
                <a:solidFill>
                  <a:schemeClr val="tx2"/>
                </a:solidFill>
                <a:effectLst>
                  <a:outerShdw blurRad="38100" dist="38100" dir="2700000" algn="tl">
                    <a:srgbClr val="C0C0C0"/>
                  </a:outerShdw>
                </a:effectLst>
                <a:latin typeface="Times New Roman" panose="02020603050405020304" pitchFamily="18" charset="0"/>
              </a:rPr>
              <a:t>eries</a:t>
            </a:r>
            <a:r>
              <a:rPr lang="en-US" sz="4000" dirty="0">
                <a:solidFill>
                  <a:schemeClr val="tx2"/>
                </a:solidFill>
                <a:effectLst>
                  <a:outerShdw blurRad="38100" dist="38100" dir="2700000" algn="tl">
                    <a:srgbClr val="C0C0C0"/>
                  </a:outerShdw>
                </a:effectLst>
                <a:latin typeface="Times New Roman" panose="02020603050405020304" pitchFamily="18" charset="0"/>
              </a:rPr>
              <a:t> compensation)</a:t>
            </a:r>
            <a:endParaRPr lang="en-US" sz="4000" dirty="0">
              <a:solidFill>
                <a:schemeClr val="tx2"/>
              </a:solidFill>
              <a:effectLst>
                <a:outerShdw blurRad="38100" dist="38100" dir="2700000" algn="tl">
                  <a:srgbClr val="C0C0C0"/>
                </a:outerShdw>
              </a:effectLst>
              <a:latin typeface="Times New Roman" panose="02020603050405020304" pitchFamily="18" charset="0"/>
            </a:endParaRPr>
          </a:p>
        </p:txBody>
      </p:sp>
      <p:sp>
        <p:nvSpPr>
          <p:cNvPr id="34820" name="Text Box 3"/>
          <p:cNvSpPr txBox="1">
            <a:spLocks noChangeArrowheads="1"/>
          </p:cNvSpPr>
          <p:nvPr/>
        </p:nvSpPr>
        <p:spPr bwMode="auto">
          <a:xfrm>
            <a:off x="684213" y="1412875"/>
            <a:ext cx="6767512"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sz="3600" b="1" dirty="0">
                <a:solidFill>
                  <a:srgbClr val="003399"/>
                </a:solidFill>
                <a:effectLst>
                  <a:outerShdw blurRad="38100" dist="38100" dir="2700000" algn="tl">
                    <a:srgbClr val="C0C0C0"/>
                  </a:outerShdw>
                </a:effectLst>
                <a:latin typeface="Times New Roman" panose="02020603050405020304" pitchFamily="18" charset="0"/>
                <a:hlinkClick r:id="rId1" action="ppaction://hlinksldjump"/>
              </a:rPr>
              <a:t>(1)</a:t>
            </a:r>
            <a:r>
              <a:rPr lang="zh-CN" altLang="en-US" sz="3600" b="1" dirty="0">
                <a:solidFill>
                  <a:srgbClr val="003399"/>
                </a:solidFill>
                <a:effectLst>
                  <a:outerShdw blurRad="38100" dist="38100" dir="2700000" algn="tl">
                    <a:srgbClr val="C0C0C0"/>
                  </a:outerShdw>
                </a:effectLst>
                <a:latin typeface="Times New Roman" panose="02020603050405020304" pitchFamily="18" charset="0"/>
                <a:hlinkClick r:id="rId1" action="ppaction://hlinksldjump"/>
              </a:rPr>
              <a:t>串联超前校正</a:t>
            </a:r>
            <a:endParaRPr lang="en-US" sz="3600" b="1" dirty="0">
              <a:solidFill>
                <a:srgbClr val="003399"/>
              </a:solidFill>
              <a:effectLst>
                <a:outerShdw blurRad="38100" dist="38100" dir="2700000" algn="tl">
                  <a:srgbClr val="C0C0C0"/>
                </a:outerShdw>
              </a:effectLst>
              <a:latin typeface="Times New Roman" panose="02020603050405020304" pitchFamily="18" charset="0"/>
            </a:endParaRPr>
          </a:p>
          <a:p>
            <a:pPr eaLnBrk="1" hangingPunct="1">
              <a:buFont typeface="Arial" panose="020B0604020202020204" pitchFamily="34" charset="0"/>
              <a:buNone/>
              <a:defRPr/>
            </a:pPr>
            <a:r>
              <a:rPr lang="en-US" sz="3600" dirty="0">
                <a:solidFill>
                  <a:schemeClr val="hlink"/>
                </a:solidFill>
                <a:effectLst>
                  <a:outerShdw blurRad="38100" dist="38100" dir="2700000" algn="tl">
                    <a:srgbClr val="C0C0C0"/>
                  </a:outerShdw>
                </a:effectLst>
                <a:latin typeface="Times New Roman" panose="02020603050405020304" pitchFamily="18" charset="0"/>
              </a:rPr>
              <a:t>(</a:t>
            </a:r>
            <a:r>
              <a:rPr lang="zh-CN" altLang="en-US" sz="3600" dirty="0">
                <a:solidFill>
                  <a:schemeClr val="hlink"/>
                </a:solidFill>
                <a:effectLst>
                  <a:outerShdw blurRad="38100" dist="38100" dir="2700000" algn="tl">
                    <a:srgbClr val="C0C0C0"/>
                  </a:outerShdw>
                </a:effectLst>
                <a:latin typeface="Times New Roman" panose="02020603050405020304" pitchFamily="18" charset="0"/>
              </a:rPr>
              <a:t>S</a:t>
            </a:r>
            <a:r>
              <a:rPr lang="en-US" sz="3600" dirty="0" err="1">
                <a:solidFill>
                  <a:schemeClr val="hlink"/>
                </a:solidFill>
                <a:effectLst>
                  <a:outerShdw blurRad="38100" dist="38100" dir="2700000" algn="tl">
                    <a:srgbClr val="C0C0C0"/>
                  </a:outerShdw>
                </a:effectLst>
                <a:latin typeface="Times New Roman" panose="02020603050405020304" pitchFamily="18" charset="0"/>
              </a:rPr>
              <a:t>eries</a:t>
            </a:r>
            <a:r>
              <a:rPr lang="en-US" sz="3600" dirty="0">
                <a:solidFill>
                  <a:schemeClr val="hlink"/>
                </a:solidFill>
                <a:effectLst>
                  <a:outerShdw blurRad="38100" dist="38100" dir="2700000" algn="tl">
                    <a:srgbClr val="C0C0C0"/>
                  </a:outerShdw>
                </a:effectLst>
                <a:latin typeface="Times New Roman" panose="02020603050405020304" pitchFamily="18" charset="0"/>
              </a:rPr>
              <a:t>-lead compensation)</a:t>
            </a:r>
            <a:endParaRPr lang="en-US" sz="3600" dirty="0">
              <a:solidFill>
                <a:schemeClr val="hlink"/>
              </a:solidFill>
              <a:effectLst>
                <a:outerShdw blurRad="38100" dist="38100" dir="2700000" algn="tl">
                  <a:srgbClr val="C0C0C0"/>
                </a:outerShdw>
              </a:effectLst>
              <a:latin typeface="Times New Roman" panose="02020603050405020304" pitchFamily="18" charset="0"/>
            </a:endParaRPr>
          </a:p>
          <a:p>
            <a:pPr eaLnBrk="1" hangingPunct="1">
              <a:buFont typeface="Arial" panose="020B0604020202020204" pitchFamily="34" charset="0"/>
              <a:buNone/>
              <a:defRPr/>
            </a:pPr>
            <a:endParaRPr lang="zh-CN" altLang="en-US" sz="3600" b="1" dirty="0">
              <a:solidFill>
                <a:schemeClr val="hlink"/>
              </a:solidFill>
              <a:effectLst>
                <a:outerShdw blurRad="38100" dist="38100" dir="2700000" algn="tl">
                  <a:srgbClr val="C0C0C0"/>
                </a:outerShdw>
              </a:effectLst>
              <a:latin typeface="Times New Roman" panose="02020603050405020304" pitchFamily="18" charset="0"/>
            </a:endParaRPr>
          </a:p>
          <a:p>
            <a:pPr eaLnBrk="1" hangingPunct="1">
              <a:buFont typeface="Arial" panose="020B0604020202020204" pitchFamily="34" charset="0"/>
              <a:buNone/>
              <a:defRPr/>
            </a:pPr>
            <a:r>
              <a:rPr lang="en-US" sz="3600" b="1" dirty="0">
                <a:solidFill>
                  <a:schemeClr val="tx2"/>
                </a:solidFill>
                <a:effectLst>
                  <a:outerShdw blurRad="38100" dist="38100" dir="2700000" algn="tl">
                    <a:srgbClr val="C0C0C0"/>
                  </a:outerShdw>
                </a:effectLst>
                <a:latin typeface="Times New Roman" panose="02020603050405020304" pitchFamily="18" charset="0"/>
                <a:hlinkClick r:id="rId2" action="ppaction://hlinksldjump"/>
              </a:rPr>
              <a:t>(2)</a:t>
            </a:r>
            <a:r>
              <a:rPr lang="zh-CN" altLang="en-US" sz="3600" b="1" dirty="0">
                <a:solidFill>
                  <a:schemeClr val="tx2"/>
                </a:solidFill>
                <a:effectLst>
                  <a:outerShdw blurRad="38100" dist="38100" dir="2700000" algn="tl">
                    <a:srgbClr val="C0C0C0"/>
                  </a:outerShdw>
                </a:effectLst>
                <a:latin typeface="Times New Roman" panose="02020603050405020304" pitchFamily="18" charset="0"/>
                <a:hlinkClick r:id="rId2" action="ppaction://hlinksldjump"/>
              </a:rPr>
              <a:t>串联滞后校正</a:t>
            </a:r>
            <a:endParaRPr lang="en-US" sz="3600" b="1" dirty="0">
              <a:solidFill>
                <a:schemeClr val="tx2"/>
              </a:solidFill>
              <a:effectLst>
                <a:outerShdw blurRad="38100" dist="38100" dir="2700000" algn="tl">
                  <a:srgbClr val="C0C0C0"/>
                </a:outerShdw>
              </a:effectLst>
              <a:latin typeface="Times New Roman" panose="02020603050405020304" pitchFamily="18" charset="0"/>
            </a:endParaRPr>
          </a:p>
          <a:p>
            <a:pPr eaLnBrk="1" hangingPunct="1">
              <a:buFont typeface="Arial" panose="020B0604020202020204" pitchFamily="34" charset="0"/>
              <a:buNone/>
              <a:defRPr/>
            </a:pPr>
            <a:r>
              <a:rPr lang="en-US" sz="3600" dirty="0">
                <a:solidFill>
                  <a:schemeClr val="hlink"/>
                </a:solidFill>
                <a:effectLst>
                  <a:outerShdw blurRad="38100" dist="38100" dir="2700000" algn="tl">
                    <a:srgbClr val="C0C0C0"/>
                  </a:outerShdw>
                </a:effectLst>
                <a:latin typeface="Times New Roman" panose="02020603050405020304" pitchFamily="18" charset="0"/>
              </a:rPr>
              <a:t>(</a:t>
            </a:r>
            <a:r>
              <a:rPr lang="zh-CN" altLang="en-US" sz="3600" dirty="0">
                <a:solidFill>
                  <a:schemeClr val="hlink"/>
                </a:solidFill>
                <a:effectLst>
                  <a:outerShdw blurRad="38100" dist="38100" dir="2700000" algn="tl">
                    <a:srgbClr val="C0C0C0"/>
                  </a:outerShdw>
                </a:effectLst>
                <a:latin typeface="Times New Roman" panose="02020603050405020304" pitchFamily="18" charset="0"/>
              </a:rPr>
              <a:t>S</a:t>
            </a:r>
            <a:r>
              <a:rPr lang="en-US" sz="3600" dirty="0" err="1">
                <a:solidFill>
                  <a:schemeClr val="hlink"/>
                </a:solidFill>
                <a:effectLst>
                  <a:outerShdw blurRad="38100" dist="38100" dir="2700000" algn="tl">
                    <a:srgbClr val="C0C0C0"/>
                  </a:outerShdw>
                </a:effectLst>
                <a:latin typeface="Times New Roman" panose="02020603050405020304" pitchFamily="18" charset="0"/>
              </a:rPr>
              <a:t>eries</a:t>
            </a:r>
            <a:r>
              <a:rPr lang="en-US" sz="3600" dirty="0">
                <a:solidFill>
                  <a:schemeClr val="hlink"/>
                </a:solidFill>
                <a:effectLst>
                  <a:outerShdw blurRad="38100" dist="38100" dir="2700000" algn="tl">
                    <a:srgbClr val="C0C0C0"/>
                  </a:outerShdw>
                </a:effectLst>
                <a:latin typeface="Times New Roman" panose="02020603050405020304" pitchFamily="18" charset="0"/>
              </a:rPr>
              <a:t>-lag compensation)</a:t>
            </a:r>
            <a:endParaRPr lang="en-US" sz="3600" dirty="0">
              <a:solidFill>
                <a:schemeClr val="hlink"/>
              </a:solidFill>
              <a:effectLst>
                <a:outerShdw blurRad="38100" dist="38100" dir="2700000" algn="tl">
                  <a:srgbClr val="C0C0C0"/>
                </a:outerShdw>
              </a:effectLst>
              <a:latin typeface="Times New Roman" panose="02020603050405020304" pitchFamily="18" charset="0"/>
            </a:endParaRPr>
          </a:p>
          <a:p>
            <a:pPr eaLnBrk="1" hangingPunct="1">
              <a:buFont typeface="Arial" panose="020B0604020202020204" pitchFamily="34" charset="0"/>
              <a:buNone/>
              <a:defRPr/>
            </a:pPr>
            <a:endParaRPr lang="zh-CN" altLang="en-US" sz="3600" b="1" dirty="0">
              <a:solidFill>
                <a:srgbClr val="FF0000"/>
              </a:solidFill>
              <a:effectLst>
                <a:outerShdw blurRad="38100" dist="38100" dir="2700000" algn="tl">
                  <a:srgbClr val="C0C0C0"/>
                </a:outerShdw>
              </a:effectLst>
              <a:latin typeface="Times New Roman" panose="02020603050405020304" pitchFamily="18" charset="0"/>
            </a:endParaRPr>
          </a:p>
          <a:p>
            <a:pPr eaLnBrk="1" hangingPunct="1">
              <a:buFont typeface="Arial" panose="020B0604020202020204" pitchFamily="34" charset="0"/>
              <a:buNone/>
              <a:defRPr/>
            </a:pPr>
            <a:r>
              <a:rPr lang="en-US" sz="3600" b="1" dirty="0">
                <a:solidFill>
                  <a:schemeClr val="tx2"/>
                </a:solidFill>
                <a:effectLst>
                  <a:outerShdw blurRad="38100" dist="38100" dir="2700000" algn="tl">
                    <a:srgbClr val="C0C0C0"/>
                  </a:outerShdw>
                </a:effectLst>
                <a:latin typeface="Times New Roman" panose="02020603050405020304" pitchFamily="18" charset="0"/>
                <a:hlinkClick r:id="rId3" action="ppaction://hlinksldjump"/>
              </a:rPr>
              <a:t>(3)</a:t>
            </a:r>
            <a:r>
              <a:rPr lang="zh-CN" altLang="en-US" sz="3600" b="1" dirty="0">
                <a:solidFill>
                  <a:schemeClr val="tx2"/>
                </a:solidFill>
                <a:effectLst>
                  <a:outerShdw blurRad="38100" dist="38100" dir="2700000" algn="tl">
                    <a:srgbClr val="C0C0C0"/>
                  </a:outerShdw>
                </a:effectLst>
                <a:latin typeface="Times New Roman" panose="02020603050405020304" pitchFamily="18" charset="0"/>
                <a:hlinkClick r:id="rId3" action="ppaction://hlinksldjump"/>
              </a:rPr>
              <a:t>串联滞后－超前校正</a:t>
            </a:r>
            <a:endParaRPr lang="en-US" sz="3600" b="1" dirty="0">
              <a:solidFill>
                <a:schemeClr val="tx2"/>
              </a:solidFill>
              <a:effectLst>
                <a:outerShdw blurRad="38100" dist="38100" dir="2700000" algn="tl">
                  <a:srgbClr val="C0C0C0"/>
                </a:outerShdw>
              </a:effectLst>
              <a:latin typeface="Times New Roman" panose="02020603050405020304" pitchFamily="18" charset="0"/>
            </a:endParaRPr>
          </a:p>
          <a:p>
            <a:pPr eaLnBrk="1" hangingPunct="1">
              <a:buFont typeface="Arial" panose="020B0604020202020204" pitchFamily="34" charset="0"/>
              <a:buNone/>
              <a:defRPr/>
            </a:pPr>
            <a:r>
              <a:rPr lang="en-US" sz="3600" dirty="0">
                <a:solidFill>
                  <a:schemeClr val="hlink"/>
                </a:solidFill>
                <a:effectLst>
                  <a:outerShdw blurRad="38100" dist="38100" dir="2700000" algn="tl">
                    <a:srgbClr val="C0C0C0"/>
                  </a:outerShdw>
                </a:effectLst>
                <a:latin typeface="Times New Roman" panose="02020603050405020304" pitchFamily="18" charset="0"/>
              </a:rPr>
              <a:t>(</a:t>
            </a:r>
            <a:r>
              <a:rPr lang="zh-CN" altLang="en-US" sz="3600" dirty="0">
                <a:solidFill>
                  <a:schemeClr val="hlink"/>
                </a:solidFill>
                <a:effectLst>
                  <a:outerShdw blurRad="38100" dist="38100" dir="2700000" algn="tl">
                    <a:srgbClr val="C0C0C0"/>
                  </a:outerShdw>
                </a:effectLst>
                <a:latin typeface="Times New Roman" panose="02020603050405020304" pitchFamily="18" charset="0"/>
              </a:rPr>
              <a:t>S</a:t>
            </a:r>
            <a:r>
              <a:rPr lang="en-US" sz="3600" dirty="0" err="1">
                <a:solidFill>
                  <a:schemeClr val="hlink"/>
                </a:solidFill>
                <a:effectLst>
                  <a:outerShdw blurRad="38100" dist="38100" dir="2700000" algn="tl">
                    <a:srgbClr val="C0C0C0"/>
                  </a:outerShdw>
                </a:effectLst>
                <a:latin typeface="Times New Roman" panose="02020603050405020304" pitchFamily="18" charset="0"/>
              </a:rPr>
              <a:t>eries</a:t>
            </a:r>
            <a:r>
              <a:rPr lang="en-US" sz="3600" dirty="0">
                <a:solidFill>
                  <a:schemeClr val="hlink"/>
                </a:solidFill>
                <a:effectLst>
                  <a:outerShdw blurRad="38100" dist="38100" dir="2700000" algn="tl">
                    <a:srgbClr val="C0C0C0"/>
                  </a:outerShdw>
                </a:effectLst>
                <a:latin typeface="Times New Roman" panose="02020603050405020304" pitchFamily="18" charset="0"/>
              </a:rPr>
              <a:t> lag-lead compensation)</a:t>
            </a:r>
            <a:endParaRPr lang="zh-CN" altLang="en-US" sz="3600" dirty="0">
              <a:solidFill>
                <a:schemeClr val="hlink"/>
              </a:solidFill>
              <a:effectLst>
                <a:outerShdw blurRad="38100" dist="38100" dir="2700000" algn="tl">
                  <a:srgbClr val="C0C0C0"/>
                </a:outerShdw>
              </a:effectLst>
              <a:latin typeface="Times New Roman" panose="02020603050405020304" pitchFamily="18" charset="0"/>
            </a:endParaRPr>
          </a:p>
          <a:p>
            <a:pPr eaLnBrk="1" hangingPunct="1">
              <a:buFont typeface="Arial" panose="020B0604020202020204" pitchFamily="34" charset="0"/>
              <a:buChar char="•"/>
              <a:defRPr/>
            </a:pPr>
            <a:endParaRPr lang="zh-CN" altLang="en-US" sz="3600" dirty="0">
              <a:solidFill>
                <a:schemeClr val="hlink"/>
              </a:solidFill>
              <a:effectLst>
                <a:outerShdw blurRad="38100" dist="38100" dir="2700000" algn="tl">
                  <a:srgbClr val="C0C0C0"/>
                </a:outerShdw>
              </a:effectLst>
              <a:latin typeface="Times New Roman" panose="02020603050405020304" pitchFamily="18" charset="0"/>
            </a:endParaRPr>
          </a:p>
          <a:p>
            <a:pPr eaLnBrk="1" hangingPunct="1">
              <a:buFont typeface="Arial" panose="020B0604020202020204" pitchFamily="34" charset="0"/>
              <a:buNone/>
              <a:defRPr/>
            </a:pPr>
            <a:endParaRPr lang="en-US" sz="3600" b="1" dirty="0">
              <a:solidFill>
                <a:schemeClr val="tx2"/>
              </a:solidFill>
              <a:latin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6"/>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BB041B81-91DB-496D-AA05-FB555C5F23F3}" type="slidenum">
              <a:rPr lang="en-US" altLang="zh-CN" sz="1400"/>
            </a:fld>
            <a:endParaRPr lang="en-US" altLang="zh-CN" sz="1400"/>
          </a:p>
        </p:txBody>
      </p:sp>
      <p:sp>
        <p:nvSpPr>
          <p:cNvPr id="35843" name="Text Box 2"/>
          <p:cNvSpPr txBox="1">
            <a:spLocks noChangeArrowheads="1"/>
          </p:cNvSpPr>
          <p:nvPr/>
        </p:nvSpPr>
        <p:spPr bwMode="auto">
          <a:xfrm>
            <a:off x="323850" y="2674938"/>
            <a:ext cx="841057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Char char="•"/>
            </a:pPr>
            <a:r>
              <a:rPr lang="zh-CN" altLang="en-US" sz="2800" b="1" dirty="0">
                <a:solidFill>
                  <a:schemeClr val="tx2"/>
                </a:solidFill>
              </a:rPr>
              <a:t>超前网络进行串联校正的基本原理，是利用超前网络的相角超前特性，补偿原系统的滞后相角。</a:t>
            </a:r>
            <a:endParaRPr lang="zh-CN" altLang="en-US" sz="2800" b="1" dirty="0">
              <a:solidFill>
                <a:schemeClr val="tx2"/>
              </a:solidFill>
            </a:endParaRPr>
          </a:p>
          <a:p>
            <a:pPr algn="just" eaLnBrk="1" hangingPunct="1">
              <a:spcBef>
                <a:spcPct val="50000"/>
              </a:spcBef>
              <a:buClrTx/>
              <a:buSzTx/>
              <a:buFont typeface="Arial" panose="020B0604020202020204" pitchFamily="34" charset="0"/>
              <a:buChar char="•"/>
            </a:pPr>
            <a:r>
              <a:rPr lang="zh-CN" altLang="en-US" sz="2800" b="1" dirty="0">
                <a:solidFill>
                  <a:schemeClr val="tx2"/>
                </a:solidFill>
              </a:rPr>
              <a:t>只要正确地将超前网络的转折频率</a:t>
            </a:r>
            <a:r>
              <a:rPr lang="en-US" altLang="zh-CN" sz="2800" b="1" dirty="0">
                <a:solidFill>
                  <a:schemeClr val="tx2"/>
                </a:solidFill>
                <a:latin typeface="Times New Roman" panose="02020603050405020304" pitchFamily="18" charset="0"/>
              </a:rPr>
              <a:t>1/</a:t>
            </a:r>
            <a:r>
              <a:rPr lang="en-US" altLang="zh-CN" sz="2800" b="1" i="1" dirty="0" err="1">
                <a:solidFill>
                  <a:schemeClr val="tx2"/>
                </a:solidFill>
                <a:latin typeface="Times New Roman" panose="02020603050405020304" pitchFamily="18" charset="0"/>
              </a:rPr>
              <a:t>aT</a:t>
            </a:r>
            <a:r>
              <a:rPr lang="zh-CN" altLang="en-US" sz="2800" b="1" dirty="0">
                <a:solidFill>
                  <a:schemeClr val="tx2"/>
                </a:solidFill>
                <a:latin typeface="Times New Roman" panose="02020603050405020304" pitchFamily="18" charset="0"/>
              </a:rPr>
              <a:t>和</a:t>
            </a:r>
            <a:r>
              <a:rPr lang="en-US" altLang="zh-CN" sz="2800" b="1" dirty="0">
                <a:solidFill>
                  <a:schemeClr val="tx2"/>
                </a:solidFill>
                <a:latin typeface="Times New Roman" panose="02020603050405020304" pitchFamily="18" charset="0"/>
              </a:rPr>
              <a:t>1/</a:t>
            </a:r>
            <a:r>
              <a:rPr lang="en-US" altLang="zh-CN" sz="2800" b="1" i="1" dirty="0">
                <a:solidFill>
                  <a:schemeClr val="tx2"/>
                </a:solidFill>
                <a:latin typeface="Times New Roman" panose="02020603050405020304" pitchFamily="18" charset="0"/>
              </a:rPr>
              <a:t>T</a:t>
            </a:r>
            <a:r>
              <a:rPr lang="zh-CN" altLang="en-US" sz="2800" b="1" dirty="0">
                <a:solidFill>
                  <a:schemeClr val="tx2"/>
                </a:solidFill>
              </a:rPr>
              <a:t>选在待校正系统的剪切频率的两边并使相角裕度满足要求，串联超前校正就能改善闭环系统的动态性能。</a:t>
            </a:r>
            <a:endParaRPr lang="zh-CN" altLang="en-US" sz="2800" b="1" dirty="0">
              <a:solidFill>
                <a:schemeClr val="tx2"/>
              </a:solidFill>
            </a:endParaRPr>
          </a:p>
        </p:txBody>
      </p:sp>
      <p:sp>
        <p:nvSpPr>
          <p:cNvPr id="34820" name="Rectangle 3"/>
          <p:cNvSpPr>
            <a:spLocks noGrp="1" noRot="1" noChangeArrowheads="1"/>
          </p:cNvSpPr>
          <p:nvPr>
            <p:ph type="title" idx="4294967295"/>
          </p:nvPr>
        </p:nvSpPr>
        <p:spPr>
          <a:xfrm>
            <a:off x="185738" y="469900"/>
            <a:ext cx="8913812" cy="690563"/>
          </a:xfrm>
        </p:spPr>
        <p:txBody>
          <a:bodyPr/>
          <a:lstStyle/>
          <a:p>
            <a:pPr marL="762000" indent="-762000" algn="l" eaLnBrk="1" hangingPunct="1">
              <a:defRPr/>
            </a:pPr>
            <a:r>
              <a:rPr lang="en-US" altLang="zh-CN" sz="3200" b="1" dirty="0">
                <a:latin typeface="+mn-ea"/>
                <a:ea typeface="+mn-ea"/>
              </a:rPr>
              <a:t>(1)</a:t>
            </a:r>
            <a:r>
              <a:rPr lang="zh-CN" altLang="en-US" sz="3200" b="1" dirty="0"/>
              <a:t>串联超前校正</a:t>
            </a:r>
            <a:r>
              <a:rPr lang="zh-CN" altLang="en-US" sz="3200" dirty="0"/>
              <a:t> </a:t>
            </a:r>
            <a:r>
              <a:rPr lang="en-US" altLang="zh-CN" sz="3200" dirty="0">
                <a:latin typeface="Times New Roman" panose="02020603050405020304" pitchFamily="18" charset="0"/>
              </a:rPr>
              <a:t>(</a:t>
            </a:r>
            <a:r>
              <a:rPr lang="zh-CN" altLang="en-US" sz="3200" dirty="0">
                <a:latin typeface="Times New Roman" panose="02020603050405020304" pitchFamily="18" charset="0"/>
              </a:rPr>
              <a:t>S</a:t>
            </a:r>
            <a:r>
              <a:rPr lang="en-US" altLang="zh-CN" sz="3200" dirty="0" err="1">
                <a:latin typeface="Times New Roman" panose="02020603050405020304" pitchFamily="18" charset="0"/>
              </a:rPr>
              <a:t>eries</a:t>
            </a:r>
            <a:r>
              <a:rPr lang="en-US" altLang="zh-CN" sz="3200" dirty="0">
                <a:latin typeface="Times New Roman" panose="02020603050405020304" pitchFamily="18" charset="0"/>
              </a:rPr>
              <a:t>-lead compensation)</a:t>
            </a:r>
            <a:endParaRPr lang="zh-CN" altLang="en-US" sz="3200" b="1" dirty="0"/>
          </a:p>
        </p:txBody>
      </p:sp>
      <p:sp>
        <p:nvSpPr>
          <p:cNvPr id="35845" name="Text Box 4"/>
          <p:cNvSpPr txBox="1">
            <a:spLocks noChangeArrowheads="1"/>
          </p:cNvSpPr>
          <p:nvPr/>
        </p:nvSpPr>
        <p:spPr bwMode="auto">
          <a:xfrm>
            <a:off x="527050" y="1341438"/>
            <a:ext cx="82073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rgbClr val="FF0066"/>
              </a:buClr>
              <a:buSzPct val="80000"/>
              <a:buFont typeface="Wingdings" panose="05000000000000000000" pitchFamily="2" charset="2"/>
              <a:buNone/>
            </a:pPr>
            <a:r>
              <a:rPr lang="zh-CN" altLang="en-US" sz="2800" b="1" dirty="0">
                <a:solidFill>
                  <a:srgbClr val="EB1B25"/>
                </a:solidFill>
                <a:latin typeface="宋体" panose="02010600030101010101" pitchFamily="2" charset="-122"/>
              </a:rPr>
              <a:t>超前校正主要作用</a:t>
            </a:r>
            <a:r>
              <a:rPr lang="zh-CN" altLang="en-US" sz="2800"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在中频段产生足够大的超前相角</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以补偿原系统过大的滞后相角。</a:t>
            </a:r>
            <a:endParaRPr lang="zh-CN" altLang="en-US" sz="2800" b="1" dirty="0">
              <a:solidFill>
                <a:schemeClr val="tx2"/>
              </a:solidFill>
              <a:latin typeface="宋体" panose="02010600030101010101" pitchFamily="2" charset="-122"/>
            </a:endParaRPr>
          </a:p>
        </p:txBody>
      </p:sp>
      <p:sp>
        <p:nvSpPr>
          <p:cNvPr id="82950" name="Text Box 5"/>
          <p:cNvSpPr txBox="1">
            <a:spLocks noChangeArrowheads="1"/>
          </p:cNvSpPr>
          <p:nvPr/>
        </p:nvSpPr>
        <p:spPr bwMode="auto">
          <a:xfrm>
            <a:off x="611188" y="2492375"/>
            <a:ext cx="8137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5845"/>
                                        </p:tgtEl>
                                        <p:attrNameLst>
                                          <p:attrName>style.visibility</p:attrName>
                                        </p:attrNameLst>
                                      </p:cBhvr>
                                      <p:to>
                                        <p:strVal val="visible"/>
                                      </p:to>
                                    </p:set>
                                    <p:animEffect transition="in" filter="checkerboard(across)">
                                      <p:cBhvr>
                                        <p:cTn id="7" dur="500"/>
                                        <p:tgtEl>
                                          <p:spTgt spid="358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12" dur="500"/>
                                        <p:tgtEl>
                                          <p:spTgt spid="358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blinds(horizontal)">
                                      <p:cBhvr>
                                        <p:cTn id="17" dur="500"/>
                                        <p:tgtEl>
                                          <p:spTgt spid="358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build="allAtOnce"/>
      <p:bldP spid="35845"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8"/>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1D5D980B-D79D-406A-8936-DDFB848ACA6E}" type="slidenum">
              <a:rPr lang="en-US" altLang="zh-CN" sz="1400"/>
            </a:fld>
            <a:endParaRPr lang="en-US" altLang="zh-CN" sz="1400"/>
          </a:p>
        </p:txBody>
      </p:sp>
      <p:sp>
        <p:nvSpPr>
          <p:cNvPr id="36867" name="Text Box 2"/>
          <p:cNvSpPr txBox="1">
            <a:spLocks noChangeArrowheads="1"/>
          </p:cNvSpPr>
          <p:nvPr/>
        </p:nvSpPr>
        <p:spPr bwMode="auto">
          <a:xfrm>
            <a:off x="250825" y="260350"/>
            <a:ext cx="7200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串联超前校正频率特性法的步骤</a:t>
            </a:r>
            <a:endParaRPr lang="zh-CN" altLang="en-US" sz="2800" b="1">
              <a:solidFill>
                <a:schemeClr val="tx2"/>
              </a:solidFill>
              <a:latin typeface="Times New Roman" panose="02020603050405020304" pitchFamily="18" charset="0"/>
            </a:endParaRPr>
          </a:p>
        </p:txBody>
      </p:sp>
      <p:sp>
        <p:nvSpPr>
          <p:cNvPr id="36868" name="Text Box 3"/>
          <p:cNvSpPr txBox="1">
            <a:spLocks noChangeArrowheads="1"/>
          </p:cNvSpPr>
          <p:nvPr/>
        </p:nvSpPr>
        <p:spPr bwMode="auto">
          <a:xfrm>
            <a:off x="250825" y="908050"/>
            <a:ext cx="864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buClr>
                <a:schemeClr val="tx2"/>
              </a:buClr>
              <a:buSzTx/>
              <a:buFont typeface="Wingdings" panose="05000000000000000000" pitchFamily="2" charset="2"/>
              <a:buAutoNum type="arabicPeriod"/>
            </a:pPr>
            <a:r>
              <a:rPr lang="zh-CN" altLang="en-US" sz="2800" b="1">
                <a:solidFill>
                  <a:schemeClr val="tx2"/>
                </a:solidFill>
                <a:latin typeface="Times New Roman" panose="02020603050405020304" pitchFamily="18" charset="0"/>
              </a:rPr>
              <a:t>根据稳态性能要求，确定开环放大系数</a:t>
            </a:r>
            <a:r>
              <a:rPr lang="en-US" altLang="zh-CN" sz="2800" b="1" i="1">
                <a:solidFill>
                  <a:schemeClr val="tx2"/>
                </a:solidFill>
                <a:latin typeface="Times New Roman" panose="02020603050405020304" pitchFamily="18" charset="0"/>
              </a:rPr>
              <a:t>K</a:t>
            </a:r>
            <a:r>
              <a:rPr lang="zh-CN" altLang="en-US" sz="2800" b="1">
                <a:solidFill>
                  <a:schemeClr val="tx2"/>
                </a:solidFill>
                <a:latin typeface="Times New Roman" panose="02020603050405020304" pitchFamily="18" charset="0"/>
              </a:rPr>
              <a:t>；</a:t>
            </a:r>
            <a:endParaRPr lang="zh-CN" altLang="en-US" sz="2800" b="1">
              <a:solidFill>
                <a:schemeClr val="tx2"/>
              </a:solidFill>
              <a:latin typeface="Times New Roman" panose="02020603050405020304" pitchFamily="18" charset="0"/>
            </a:endParaRPr>
          </a:p>
        </p:txBody>
      </p:sp>
      <p:sp>
        <p:nvSpPr>
          <p:cNvPr id="36869" name="Text Box 4"/>
          <p:cNvSpPr txBox="1">
            <a:spLocks noChangeArrowheads="1"/>
          </p:cNvSpPr>
          <p:nvPr/>
        </p:nvSpPr>
        <p:spPr bwMode="auto">
          <a:xfrm>
            <a:off x="250825" y="1628775"/>
            <a:ext cx="87137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buClr>
                <a:schemeClr val="tx2"/>
              </a:buClr>
              <a:buSzTx/>
              <a:buFont typeface="Wingdings" panose="05000000000000000000" pitchFamily="2" charset="2"/>
              <a:buAutoNum type="arabicPeriod" startAt="2"/>
            </a:pPr>
            <a:r>
              <a:rPr lang="zh-CN" altLang="en-US" sz="2800" b="1">
                <a:solidFill>
                  <a:schemeClr val="tx2"/>
                </a:solidFill>
                <a:latin typeface="Times New Roman" panose="02020603050405020304" pitchFamily="18" charset="0"/>
              </a:rPr>
              <a:t>利用求得的</a:t>
            </a:r>
            <a:r>
              <a:rPr lang="en-US" altLang="zh-CN" sz="2800" b="1" i="1">
                <a:solidFill>
                  <a:schemeClr val="tx2"/>
                </a:solidFill>
                <a:latin typeface="Times New Roman" panose="02020603050405020304" pitchFamily="18" charset="0"/>
              </a:rPr>
              <a:t>K</a:t>
            </a:r>
            <a:r>
              <a:rPr lang="zh-CN" altLang="en-US" sz="2800" b="1">
                <a:solidFill>
                  <a:schemeClr val="tx2"/>
                </a:solidFill>
                <a:latin typeface="Times New Roman" panose="02020603050405020304" pitchFamily="18" charset="0"/>
              </a:rPr>
              <a:t>值和原系统的传递函数，计算未校正系统的相角裕度；绘制原系统的伯德图；</a:t>
            </a:r>
            <a:endParaRPr lang="zh-CN" altLang="en-US" sz="2800" b="1">
              <a:solidFill>
                <a:schemeClr val="tx2"/>
              </a:solidFill>
              <a:latin typeface="Times New Roman" panose="02020603050405020304" pitchFamily="18" charset="0"/>
            </a:endParaRPr>
          </a:p>
        </p:txBody>
      </p:sp>
      <p:grpSp>
        <p:nvGrpSpPr>
          <p:cNvPr id="81948" name="Group 28"/>
          <p:cNvGrpSpPr/>
          <p:nvPr/>
        </p:nvGrpSpPr>
        <p:grpSpPr bwMode="auto">
          <a:xfrm>
            <a:off x="323850" y="5099050"/>
            <a:ext cx="8497888" cy="922338"/>
            <a:chOff x="204" y="3212"/>
            <a:chExt cx="5353" cy="581"/>
          </a:xfrm>
        </p:grpSpPr>
        <p:graphicFrame>
          <p:nvGraphicFramePr>
            <p:cNvPr id="83984" name="Object 15"/>
            <p:cNvGraphicFramePr>
              <a:graphicFrameLocks noChangeAspect="1"/>
            </p:cNvGraphicFramePr>
            <p:nvPr/>
          </p:nvGraphicFramePr>
          <p:xfrm>
            <a:off x="4060" y="3212"/>
            <a:ext cx="952" cy="581"/>
          </p:xfrm>
          <a:graphic>
            <a:graphicData uri="http://schemas.openxmlformats.org/presentationml/2006/ole">
              <mc:AlternateContent xmlns:mc="http://schemas.openxmlformats.org/markup-compatibility/2006">
                <mc:Choice xmlns:v="urn:schemas-microsoft-com:vml" Requires="v">
                  <p:oleObj spid="_x0000_s84254" name="Equation" r:id="rId1" imgW="685800" imgH="419100" progId="Equation.DSMT4">
                    <p:embed/>
                  </p:oleObj>
                </mc:Choice>
                <mc:Fallback>
                  <p:oleObj name="Equation" r:id="rId1" imgW="685800" imgH="419100" progId="Equation.DSMT4">
                    <p:embed/>
                    <p:pic>
                      <p:nvPicPr>
                        <p:cNvPr id="0" name="Picture 1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 y="3212"/>
                          <a:ext cx="952" cy="5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85" name="Rectangle 22"/>
            <p:cNvSpPr>
              <a:spLocks noChangeArrowheads="1"/>
            </p:cNvSpPr>
            <p:nvPr/>
          </p:nvSpPr>
          <p:spPr bwMode="auto">
            <a:xfrm>
              <a:off x="204" y="3288"/>
              <a:ext cx="53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chemeClr val="tx2"/>
                  </a:solidFill>
                  <a:latin typeface="Times New Roman" panose="02020603050405020304" pitchFamily="18" charset="0"/>
                  <a:cs typeface="Times New Roman" panose="02020603050405020304" pitchFamily="18" charset="0"/>
                </a:rPr>
                <a:t>根据上式确定参数</a:t>
              </a:r>
              <a:r>
                <a:rPr lang="en-US" altLang="zh-CN" sz="2800" b="1" i="1">
                  <a:solidFill>
                    <a:schemeClr val="tx2"/>
                  </a:solidFill>
                  <a:latin typeface="Times New Roman" panose="02020603050405020304" pitchFamily="18" charset="0"/>
                  <a:cs typeface="Times New Roman" panose="02020603050405020304" pitchFamily="18" charset="0"/>
                </a:rPr>
                <a:t>a</a:t>
              </a:r>
              <a:r>
                <a:rPr lang="zh-CN" altLang="en-US" sz="2800" b="1">
                  <a:solidFill>
                    <a:schemeClr val="tx2"/>
                  </a:solidFill>
                  <a:latin typeface="Times New Roman" panose="02020603050405020304" pitchFamily="18" charset="0"/>
                  <a:cs typeface="Times New Roman" panose="02020603050405020304" pitchFamily="18" charset="0"/>
                </a:rPr>
                <a:t>。进而求出</a:t>
              </a:r>
              <a:r>
                <a:rPr lang="en-US" altLang="zh-CN" sz="2800" b="1" i="1">
                  <a:solidFill>
                    <a:schemeClr val="tx2"/>
                  </a:solidFill>
                  <a:latin typeface="Times New Roman" panose="02020603050405020304" pitchFamily="18" charset="0"/>
                  <a:cs typeface="Times New Roman" panose="02020603050405020304" pitchFamily="18" charset="0"/>
                </a:rPr>
                <a:t>T</a:t>
              </a:r>
              <a:r>
                <a:rPr lang="zh-CN" altLang="en-US" sz="2800">
                  <a:solidFill>
                    <a:schemeClr val="tx2"/>
                  </a:solidFill>
                  <a:latin typeface="Times New Roman" panose="02020603050405020304" pitchFamily="18" charset="0"/>
                  <a:cs typeface="Times New Roman" panose="02020603050405020304" pitchFamily="18" charset="0"/>
                </a:rPr>
                <a:t>：</a:t>
              </a:r>
              <a:endParaRPr lang="zh-CN" altLang="en-US" sz="2800">
                <a:solidFill>
                  <a:schemeClr val="tx2"/>
                </a:solidFill>
                <a:latin typeface="Times New Roman" panose="02020603050405020304" pitchFamily="18" charset="0"/>
                <a:cs typeface="Times New Roman" panose="02020603050405020304" pitchFamily="18" charset="0"/>
              </a:endParaRPr>
            </a:p>
          </p:txBody>
        </p:sp>
      </p:grpSp>
      <p:sp>
        <p:nvSpPr>
          <p:cNvPr id="83975" name="Rectangle 23"/>
          <p:cNvSpPr>
            <a:spLocks noChangeArrowheads="1"/>
          </p:cNvSpPr>
          <p:nvPr/>
        </p:nvSpPr>
        <p:spPr bwMode="auto">
          <a:xfrm>
            <a:off x="-987425" y="4529138"/>
            <a:ext cx="247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en-US" sz="100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1000">
                <a:latin typeface="Times New Roman" panose="02020603050405020304" pitchFamily="18" charset="0"/>
                <a:cs typeface="Times New Roman" panose="02020603050405020304" pitchFamily="18" charset="0"/>
              </a:rPr>
              <a:t>  </a:t>
            </a:r>
            <a:endParaRPr lang="zh-CN" altLang="en-US" sz="1800"/>
          </a:p>
        </p:txBody>
      </p:sp>
      <p:grpSp>
        <p:nvGrpSpPr>
          <p:cNvPr id="81952" name="Group 32"/>
          <p:cNvGrpSpPr/>
          <p:nvPr/>
        </p:nvGrpSpPr>
        <p:grpSpPr bwMode="auto">
          <a:xfrm>
            <a:off x="395288" y="3651250"/>
            <a:ext cx="8893175" cy="1433513"/>
            <a:chOff x="275" y="2300"/>
            <a:chExt cx="5602" cy="903"/>
          </a:xfrm>
        </p:grpSpPr>
        <p:sp>
          <p:nvSpPr>
            <p:cNvPr id="83979" name="Rectangle 19"/>
            <p:cNvSpPr>
              <a:spLocks noChangeArrowheads="1"/>
            </p:cNvSpPr>
            <p:nvPr/>
          </p:nvSpPr>
          <p:spPr bwMode="auto">
            <a:xfrm>
              <a:off x="275" y="2300"/>
              <a:ext cx="5602"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cs typeface="Times New Roman" panose="02020603050405020304" pitchFamily="18" charset="0"/>
                </a:rPr>
                <a:t>未校正系统在</a:t>
              </a:r>
              <a:r>
                <a:rPr lang="en-US" altLang="en-US" sz="2800" b="1" i="1">
                  <a:solidFill>
                    <a:schemeClr val="tx2"/>
                  </a:solidFill>
                  <a:latin typeface="Times New Roman" panose="02020603050405020304" pitchFamily="18" charset="0"/>
                </a:rPr>
                <a:t>ω</a:t>
              </a:r>
              <a:r>
                <a:rPr lang="en-US" altLang="zh-CN" sz="2800" b="1" i="1" baseline="-30000">
                  <a:solidFill>
                    <a:schemeClr val="tx2"/>
                  </a:solidFill>
                  <a:latin typeface="Times New Roman" panose="02020603050405020304" pitchFamily="18" charset="0"/>
                  <a:cs typeface="Times New Roman" panose="02020603050405020304" pitchFamily="18" charset="0"/>
                </a:rPr>
                <a:t>c</a:t>
              </a:r>
              <a:r>
                <a:rPr lang="zh-CN" altLang="en-US" sz="2800" b="1">
                  <a:solidFill>
                    <a:schemeClr val="tx2"/>
                  </a:solidFill>
                  <a:latin typeface="Times New Roman" panose="02020603050405020304" pitchFamily="18" charset="0"/>
                  <a:cs typeface="Times New Roman" panose="02020603050405020304" pitchFamily="18" charset="0"/>
                </a:rPr>
                <a:t>处的对数幅频值           </a:t>
              </a:r>
              <a:r>
                <a:rPr lang="zh-CN" altLang="en-US" sz="2800" b="1">
                  <a:solidFill>
                    <a:schemeClr val="tx2"/>
                  </a:solidFill>
                </a:rPr>
                <a:t>与超前网络在</a:t>
              </a:r>
              <a:r>
                <a:rPr lang="en-US" altLang="en-US" sz="2800" b="1" i="1">
                  <a:solidFill>
                    <a:schemeClr val="tx2"/>
                  </a:solidFill>
                  <a:latin typeface="Times New Roman" panose="02020603050405020304" pitchFamily="18" charset="0"/>
                </a:rPr>
                <a:t>ω</a:t>
              </a:r>
              <a:r>
                <a:rPr lang="en-US" altLang="zh-CN" sz="2800" b="1" i="1" baseline="-30000">
                  <a:solidFill>
                    <a:schemeClr val="tx2"/>
                  </a:solidFill>
                  <a:latin typeface="Times New Roman" panose="02020603050405020304" pitchFamily="18" charset="0"/>
                  <a:cs typeface="Times New Roman" panose="02020603050405020304" pitchFamily="18" charset="0"/>
                </a:rPr>
                <a:t>m</a:t>
              </a:r>
              <a:r>
                <a:rPr lang="zh-CN" altLang="en-US" sz="2800" b="1">
                  <a:solidFill>
                    <a:schemeClr val="tx2"/>
                  </a:solidFill>
                </a:rPr>
                <a:t>处的对数幅频值           之和为零，即</a:t>
              </a:r>
              <a:endParaRPr lang="zh-CN" altLang="en-US" sz="2800" b="1">
                <a:solidFill>
                  <a:schemeClr val="tx2"/>
                </a:solidFill>
              </a:endParaRPr>
            </a:p>
            <a:p>
              <a:pPr>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rPr>
                <a:t> </a:t>
              </a:r>
              <a:endParaRPr lang="zh-CN" altLang="en-US" sz="2800" b="1">
                <a:solidFill>
                  <a:schemeClr val="tx2"/>
                </a:solidFill>
                <a:latin typeface="Times New Roman" panose="02020603050405020304" pitchFamily="18" charset="0"/>
              </a:endParaRPr>
            </a:p>
          </p:txBody>
        </p:sp>
        <p:grpSp>
          <p:nvGrpSpPr>
            <p:cNvPr id="83980" name="Group 31"/>
            <p:cNvGrpSpPr/>
            <p:nvPr/>
          </p:nvGrpSpPr>
          <p:grpSpPr bwMode="auto">
            <a:xfrm>
              <a:off x="1666" y="2300"/>
              <a:ext cx="2462" cy="903"/>
              <a:chOff x="1666" y="2300"/>
              <a:chExt cx="2462" cy="903"/>
            </a:xfrm>
          </p:grpSpPr>
          <p:graphicFrame>
            <p:nvGraphicFramePr>
              <p:cNvPr id="83981" name="Object 16"/>
              <p:cNvGraphicFramePr>
                <a:graphicFrameLocks noChangeAspect="1"/>
              </p:cNvGraphicFramePr>
              <p:nvPr/>
            </p:nvGraphicFramePr>
            <p:xfrm>
              <a:off x="1666" y="2853"/>
              <a:ext cx="2268" cy="350"/>
            </p:xfrm>
            <a:graphic>
              <a:graphicData uri="http://schemas.openxmlformats.org/presentationml/2006/ole">
                <mc:AlternateContent xmlns:mc="http://schemas.openxmlformats.org/markup-compatibility/2006">
                  <mc:Choice xmlns:v="urn:schemas-microsoft-com:vml" Requires="v">
                    <p:oleObj spid="_x0000_s84255" name="Equation" r:id="rId3" imgW="1663700" imgH="254000" progId="Equation.DSMT4">
                      <p:embed/>
                    </p:oleObj>
                  </mc:Choice>
                  <mc:Fallback>
                    <p:oleObj name="Equation" r:id="rId3" imgW="1663700" imgH="254000" progId="Equation.DSMT4">
                      <p:embed/>
                      <p:pic>
                        <p:nvPicPr>
                          <p:cNvPr id="0" name="Picture 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 y="2853"/>
                            <a:ext cx="2268" cy="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2" name="Object 17"/>
              <p:cNvGraphicFramePr>
                <a:graphicFrameLocks noChangeAspect="1"/>
              </p:cNvGraphicFramePr>
              <p:nvPr/>
            </p:nvGraphicFramePr>
            <p:xfrm>
              <a:off x="1973" y="2571"/>
              <a:ext cx="635" cy="323"/>
            </p:xfrm>
            <a:graphic>
              <a:graphicData uri="http://schemas.openxmlformats.org/presentationml/2006/ole">
                <mc:AlternateContent xmlns:mc="http://schemas.openxmlformats.org/markup-compatibility/2006">
                  <mc:Choice xmlns:v="urn:schemas-microsoft-com:vml" Requires="v">
                    <p:oleObj spid="_x0000_s84256" name="Equation" r:id="rId5" imgW="508000" imgH="254000" progId="Equation.DSMT4">
                      <p:embed/>
                    </p:oleObj>
                  </mc:Choice>
                  <mc:Fallback>
                    <p:oleObj name="Equation" r:id="rId5" imgW="508000" imgH="254000" progId="Equation.DSMT4">
                      <p:embed/>
                      <p:pic>
                        <p:nvPicPr>
                          <p:cNvPr id="0" name="Picture 1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 y="2571"/>
                            <a:ext cx="635"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3" name="Object 25"/>
              <p:cNvGraphicFramePr>
                <a:graphicFrameLocks noChangeAspect="1"/>
              </p:cNvGraphicFramePr>
              <p:nvPr/>
            </p:nvGraphicFramePr>
            <p:xfrm>
              <a:off x="3448" y="2300"/>
              <a:ext cx="680" cy="336"/>
            </p:xfrm>
            <a:graphic>
              <a:graphicData uri="http://schemas.openxmlformats.org/presentationml/2006/ole">
                <mc:AlternateContent xmlns:mc="http://schemas.openxmlformats.org/markup-compatibility/2006">
                  <mc:Choice xmlns:v="urn:schemas-microsoft-com:vml" Requires="v">
                    <p:oleObj spid="_x0000_s84257" name="Equation" r:id="rId7" imgW="482600" imgH="254000" progId="Equation.DSMT4">
                      <p:embed/>
                    </p:oleObj>
                  </mc:Choice>
                  <mc:Fallback>
                    <p:oleObj name="Equation" r:id="rId7" imgW="482600" imgH="254000" progId="Equation.DSMT4">
                      <p:embed/>
                      <p:pic>
                        <p:nvPicPr>
                          <p:cNvPr id="0" name="Picture 1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8" y="2300"/>
                            <a:ext cx="680"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1944" name="Rectangle 24"/>
          <p:cNvSpPr>
            <a:spLocks noChangeArrowheads="1"/>
          </p:cNvSpPr>
          <p:nvPr/>
        </p:nvSpPr>
        <p:spPr bwMode="auto">
          <a:xfrm>
            <a:off x="900113" y="1628775"/>
            <a:ext cx="7343775" cy="9461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en-US" altLang="zh-CN" sz="2800" b="1" i="1">
                <a:solidFill>
                  <a:schemeClr val="tx2"/>
                </a:solidFill>
                <a:latin typeface="Times New Roman" panose="02020603050405020304" pitchFamily="18" charset="0"/>
              </a:rPr>
              <a:t>ω</a:t>
            </a:r>
            <a:r>
              <a:rPr lang="en-US" altLang="zh-CN" sz="2800" b="1" i="1" baseline="-30000">
                <a:solidFill>
                  <a:schemeClr val="tx2"/>
                </a:solidFill>
                <a:latin typeface="Times New Roman" panose="02020603050405020304" pitchFamily="18" charset="0"/>
                <a:cs typeface="Times New Roman" panose="02020603050405020304" pitchFamily="18" charset="0"/>
              </a:rPr>
              <a:t>m</a:t>
            </a:r>
            <a:r>
              <a:rPr lang="en-US" altLang="zh-CN" sz="1800" b="1">
                <a:solidFill>
                  <a:schemeClr val="tx2"/>
                </a:solidFill>
              </a:rPr>
              <a:t>=</a:t>
            </a:r>
            <a:r>
              <a:rPr lang="en-US" altLang="zh-CN" sz="2800" b="1" i="1">
                <a:solidFill>
                  <a:schemeClr val="tx2"/>
                </a:solidFill>
                <a:latin typeface="Times New Roman" panose="02020603050405020304" pitchFamily="18" charset="0"/>
              </a:rPr>
              <a:t>ω</a:t>
            </a:r>
            <a:r>
              <a:rPr lang="en-US" altLang="zh-CN" sz="2800" b="1" i="1" baseline="-30000">
                <a:solidFill>
                  <a:schemeClr val="tx2"/>
                </a:solidFill>
                <a:latin typeface="Times New Roman" panose="02020603050405020304" pitchFamily="18" charset="0"/>
                <a:cs typeface="Times New Roman" panose="02020603050405020304" pitchFamily="18" charset="0"/>
              </a:rPr>
              <a:t>c</a:t>
            </a:r>
            <a:r>
              <a:rPr lang="zh-CN" altLang="en-US" sz="2800" b="1">
                <a:solidFill>
                  <a:schemeClr val="tx2"/>
                </a:solidFill>
              </a:rPr>
              <a:t>目的是保证系统的响应速度，</a:t>
            </a:r>
            <a:endParaRPr lang="zh-CN" altLang="en-US" sz="2800" b="1">
              <a:solidFill>
                <a:schemeClr val="tx2"/>
              </a:solidFill>
            </a:endParaRPr>
          </a:p>
          <a:p>
            <a:pPr algn="ctr" eaLnBrk="1" hangingPunct="1">
              <a:spcBef>
                <a:spcPct val="0"/>
              </a:spcBef>
              <a:buClrTx/>
              <a:buSzTx/>
              <a:buFont typeface="Arial" panose="020B0604020202020204" pitchFamily="34" charset="0"/>
              <a:buNone/>
            </a:pPr>
            <a:r>
              <a:rPr lang="zh-CN" altLang="en-US" sz="2800" b="1">
                <a:solidFill>
                  <a:schemeClr val="tx2"/>
                </a:solidFill>
              </a:rPr>
              <a:t>      并充分利用超前网络的相角超前特性。</a:t>
            </a:r>
            <a:endParaRPr lang="zh-CN" altLang="en-US" sz="2800" b="1">
              <a:solidFill>
                <a:schemeClr val="tx2"/>
              </a:solidFill>
            </a:endParaRPr>
          </a:p>
        </p:txBody>
      </p:sp>
      <p:sp>
        <p:nvSpPr>
          <p:cNvPr id="81950" name="Rectangle 30"/>
          <p:cNvSpPr>
            <a:spLocks noChangeArrowheads="1"/>
          </p:cNvSpPr>
          <p:nvPr/>
        </p:nvSpPr>
        <p:spPr bwMode="auto">
          <a:xfrm>
            <a:off x="179388" y="2636838"/>
            <a:ext cx="8532812"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800" b="1">
                <a:solidFill>
                  <a:schemeClr val="tx2"/>
                </a:solidFill>
                <a:latin typeface="Times New Roman" panose="02020603050405020304" pitchFamily="18" charset="0"/>
                <a:cs typeface="Times New Roman" panose="02020603050405020304" pitchFamily="18" charset="0"/>
              </a:rPr>
              <a:t>3. </a:t>
            </a:r>
            <a:r>
              <a:rPr kumimoji="1" lang="zh-CN" altLang="en-US" sz="2800" b="1">
                <a:solidFill>
                  <a:schemeClr val="tx2"/>
                </a:solidFill>
                <a:latin typeface="Times New Roman" panose="02020603050405020304" pitchFamily="18" charset="0"/>
              </a:rPr>
              <a:t>利用希望剪切频率</a:t>
            </a:r>
            <a:r>
              <a:rPr kumimoji="1" lang="en-US" altLang="zh-CN" sz="2800" b="1" i="1">
                <a:solidFill>
                  <a:schemeClr val="tx2"/>
                </a:solidFill>
                <a:latin typeface="Times New Roman" panose="02020603050405020304" pitchFamily="18" charset="0"/>
              </a:rPr>
              <a:t>ω</a:t>
            </a:r>
            <a:r>
              <a:rPr kumimoji="1" lang="en-US" altLang="zh-CN" sz="1600" b="1" i="1">
                <a:solidFill>
                  <a:schemeClr val="tx2"/>
                </a:solidFill>
                <a:latin typeface="Times New Roman" panose="02020603050405020304" pitchFamily="18" charset="0"/>
              </a:rPr>
              <a:t>c</a:t>
            </a:r>
            <a:r>
              <a:rPr kumimoji="1" lang="zh-CN" altLang="en-US" sz="2800" b="1">
                <a:solidFill>
                  <a:schemeClr val="tx2"/>
                </a:solidFill>
                <a:latin typeface="Times New Roman" panose="02020603050405020304" pitchFamily="18" charset="0"/>
              </a:rPr>
              <a:t>计算超前网络参数</a:t>
            </a:r>
            <a:r>
              <a:rPr kumimoji="1" lang="en-US" altLang="zh-CN" sz="2800" b="1" i="1">
                <a:solidFill>
                  <a:schemeClr val="tx2"/>
                </a:solidFill>
                <a:latin typeface="Times New Roman" panose="02020603050405020304" pitchFamily="18" charset="0"/>
              </a:rPr>
              <a:t>a</a:t>
            </a:r>
            <a:r>
              <a:rPr kumimoji="1" lang="zh-CN" altLang="en-US" sz="2800" b="1">
                <a:solidFill>
                  <a:schemeClr val="tx2"/>
                </a:solidFill>
                <a:latin typeface="Times New Roman" panose="02020603050405020304" pitchFamily="18" charset="0"/>
              </a:rPr>
              <a:t>和</a:t>
            </a:r>
            <a:r>
              <a:rPr kumimoji="1" lang="en-US" altLang="zh-CN" sz="2800" b="1" i="1">
                <a:solidFill>
                  <a:schemeClr val="tx2"/>
                </a:solidFill>
                <a:latin typeface="Times New Roman" panose="02020603050405020304" pitchFamily="18" charset="0"/>
              </a:rPr>
              <a:t>T</a:t>
            </a:r>
            <a:r>
              <a:rPr kumimoji="1" lang="zh-CN" altLang="en-US" sz="2800" b="1" i="1">
                <a:solidFill>
                  <a:schemeClr val="tx2"/>
                </a:solidFill>
                <a:latin typeface="Times New Roman" panose="02020603050405020304" pitchFamily="18" charset="0"/>
              </a:rPr>
              <a:t>；</a:t>
            </a:r>
            <a:r>
              <a:rPr lang="zh-CN" altLang="en-US" sz="2800" b="1">
                <a:solidFill>
                  <a:schemeClr val="tx2"/>
                </a:solidFill>
                <a:latin typeface="Times New Roman" panose="02020603050405020304" pitchFamily="18" charset="0"/>
                <a:cs typeface="Times New Roman" panose="02020603050405020304" pitchFamily="18" charset="0"/>
              </a:rPr>
              <a:t>   </a:t>
            </a:r>
            <a:endParaRPr lang="en-US" altLang="zh-CN" sz="2800" b="1">
              <a:solidFill>
                <a:schemeClr val="tx2"/>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pPr>
            <a:r>
              <a:rPr lang="en-US" altLang="zh-CN" sz="2800" b="1">
                <a:solidFill>
                  <a:schemeClr val="tx2"/>
                </a:solidFill>
                <a:latin typeface="Times New Roman" panose="02020603050405020304" pitchFamily="18" charset="0"/>
                <a:cs typeface="Times New Roman" panose="02020603050405020304" pitchFamily="18" charset="0"/>
              </a:rPr>
              <a:t>    </a:t>
            </a:r>
            <a:r>
              <a:rPr lang="zh-CN" altLang="en-US" sz="2800" b="1">
                <a:solidFill>
                  <a:schemeClr val="tx2"/>
                </a:solidFill>
                <a:latin typeface="Times New Roman" panose="02020603050405020304" pitchFamily="18" charset="0"/>
                <a:cs typeface="Times New Roman" panose="02020603050405020304" pitchFamily="18" charset="0"/>
              </a:rPr>
              <a:t>在设计时，使最大超前角频率</a:t>
            </a:r>
            <a:r>
              <a:rPr lang="en-US" altLang="en-US" sz="2800" b="1" i="1">
                <a:solidFill>
                  <a:schemeClr val="tx2"/>
                </a:solidFill>
                <a:latin typeface="Times New Roman" panose="02020603050405020304" pitchFamily="18" charset="0"/>
              </a:rPr>
              <a:t>ω</a:t>
            </a:r>
            <a:r>
              <a:rPr lang="en-US" altLang="zh-CN" sz="2800" b="1" i="1" baseline="-30000">
                <a:solidFill>
                  <a:schemeClr val="tx2"/>
                </a:solidFill>
                <a:latin typeface="Times New Roman" panose="02020603050405020304" pitchFamily="18" charset="0"/>
                <a:cs typeface="Times New Roman" panose="02020603050405020304" pitchFamily="18" charset="0"/>
              </a:rPr>
              <a:t>m</a:t>
            </a:r>
            <a:r>
              <a:rPr lang="en-US" altLang="zh-CN" sz="2800" b="1">
                <a:solidFill>
                  <a:schemeClr val="tx2"/>
                </a:solidFill>
                <a:latin typeface="Times New Roman" panose="02020603050405020304" pitchFamily="18" charset="0"/>
                <a:cs typeface="Times New Roman" panose="02020603050405020304" pitchFamily="18" charset="0"/>
              </a:rPr>
              <a:t>=</a:t>
            </a:r>
            <a:r>
              <a:rPr lang="zh-CN" altLang="en-US" sz="2800" b="1">
                <a:solidFill>
                  <a:schemeClr val="tx2"/>
                </a:solidFill>
                <a:latin typeface="Times New Roman" panose="02020603050405020304" pitchFamily="18" charset="0"/>
                <a:cs typeface="Times New Roman" panose="02020603050405020304" pitchFamily="18" charset="0"/>
              </a:rPr>
              <a:t>剪切频率</a:t>
            </a:r>
            <a:r>
              <a:rPr lang="en-US" altLang="en-US" sz="2800" b="1" i="1">
                <a:solidFill>
                  <a:schemeClr val="tx2"/>
                </a:solidFill>
                <a:latin typeface="Times New Roman" panose="02020603050405020304" pitchFamily="18" charset="0"/>
              </a:rPr>
              <a:t>ω</a:t>
            </a:r>
            <a:r>
              <a:rPr lang="en-US" altLang="zh-CN" sz="2800" b="1" i="1" baseline="-30000">
                <a:solidFill>
                  <a:schemeClr val="tx2"/>
                </a:solidFill>
                <a:latin typeface="Times New Roman" panose="02020603050405020304" pitchFamily="18" charset="0"/>
                <a:cs typeface="Times New Roman" panose="02020603050405020304" pitchFamily="18" charset="0"/>
              </a:rPr>
              <a:t>c</a:t>
            </a:r>
            <a:r>
              <a:rPr lang="zh-CN" altLang="en-US" sz="2800" b="1" i="1" baseline="-30000">
                <a:solidFill>
                  <a:schemeClr val="tx2"/>
                </a:solidFill>
                <a:latin typeface="Times New Roman" panose="02020603050405020304" pitchFamily="18" charset="0"/>
                <a:cs typeface="Times New Roman" panose="02020603050405020304" pitchFamily="18" charset="0"/>
              </a:rPr>
              <a:t>。</a:t>
            </a:r>
            <a:endParaRPr lang="zh-CN" altLang="en-US" sz="2800" b="1" i="1" baseline="-3000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blinds(horizontal)">
                                      <p:cBhvr>
                                        <p:cTn id="7" dur="500"/>
                                        <p:tgtEl>
                                          <p:spTgt spid="368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blinds(horizontal)">
                                      <p:cBhvr>
                                        <p:cTn id="12" dur="500"/>
                                        <p:tgtEl>
                                          <p:spTgt spid="368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50"/>
                                        </p:tgtEl>
                                        <p:attrNameLst>
                                          <p:attrName>style.visibility</p:attrName>
                                        </p:attrNameLst>
                                      </p:cBhvr>
                                      <p:to>
                                        <p:strVal val="visible"/>
                                      </p:to>
                                    </p:set>
                                    <p:animEffect transition="in" filter="blinds(horizontal)">
                                      <p:cBhvr>
                                        <p:cTn id="17" dur="500"/>
                                        <p:tgtEl>
                                          <p:spTgt spid="8195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19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81944"/>
                                        </p:tgtEl>
                                        <p:attrNameLst>
                                          <p:attrName>style.visibility</p:attrName>
                                        </p:attrNameLst>
                                      </p:cBhvr>
                                      <p:to>
                                        <p:strVal val="hidden"/>
                                      </p:to>
                                    </p:set>
                                  </p:childTnLst>
                                </p:cTn>
                              </p:par>
                              <p:par>
                                <p:cTn id="26" presetID="3" presetClass="entr" presetSubtype="10" fill="hold" nodeType="withEffect">
                                  <p:stCondLst>
                                    <p:cond delay="0"/>
                                  </p:stCondLst>
                                  <p:childTnLst>
                                    <p:set>
                                      <p:cBhvr>
                                        <p:cTn id="27" dur="1" fill="hold">
                                          <p:stCondLst>
                                            <p:cond delay="0"/>
                                          </p:stCondLst>
                                        </p:cTn>
                                        <p:tgtEl>
                                          <p:spTgt spid="81952"/>
                                        </p:tgtEl>
                                        <p:attrNameLst>
                                          <p:attrName>style.visibility</p:attrName>
                                        </p:attrNameLst>
                                      </p:cBhvr>
                                      <p:to>
                                        <p:strVal val="visible"/>
                                      </p:to>
                                    </p:set>
                                    <p:animEffect transition="in" filter="blinds(horizontal)">
                                      <p:cBhvr>
                                        <p:cTn id="28" dur="500"/>
                                        <p:tgtEl>
                                          <p:spTgt spid="8195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1948"/>
                                        </p:tgtEl>
                                        <p:attrNameLst>
                                          <p:attrName>style.visibility</p:attrName>
                                        </p:attrNameLst>
                                      </p:cBhvr>
                                      <p:to>
                                        <p:strVal val="visible"/>
                                      </p:to>
                                    </p:set>
                                    <p:animEffect transition="in" filter="blinds(horizontal)">
                                      <p:cBhvr>
                                        <p:cTn id="33" dur="500"/>
                                        <p:tgtEl>
                                          <p:spTgt spid="81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P spid="81944" grpId="0" animBg="1"/>
      <p:bldP spid="81944" grpId="1" animBg="1"/>
      <p:bldP spid="819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4"/>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E73AA207-C26B-4BED-8299-FC0A6908C300}" type="slidenum">
              <a:rPr lang="en-US" altLang="zh-CN" sz="1400"/>
            </a:fld>
            <a:endParaRPr lang="en-US" altLang="zh-CN" sz="1400"/>
          </a:p>
        </p:txBody>
      </p:sp>
      <p:sp>
        <p:nvSpPr>
          <p:cNvPr id="82955" name="Text Box 4"/>
          <p:cNvSpPr txBox="1">
            <a:spLocks noChangeArrowheads="1"/>
          </p:cNvSpPr>
          <p:nvPr/>
        </p:nvSpPr>
        <p:spPr bwMode="auto">
          <a:xfrm>
            <a:off x="395288" y="419100"/>
            <a:ext cx="817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tx2"/>
              </a:buClr>
              <a:buSzTx/>
              <a:buFont typeface="Wingdings" panose="05000000000000000000" pitchFamily="2" charset="2"/>
              <a:buAutoNum type="arabicPeriod" startAt="4"/>
            </a:pPr>
            <a:r>
              <a:rPr lang="zh-CN" altLang="en-US" sz="2800" b="1" dirty="0">
                <a:solidFill>
                  <a:schemeClr val="tx2"/>
                </a:solidFill>
                <a:latin typeface="Times New Roman" panose="02020603050405020304" pitchFamily="18" charset="0"/>
                <a:cs typeface="Times New Roman" panose="02020603050405020304" pitchFamily="18" charset="0"/>
              </a:rPr>
              <a:t>验算已校正系统的相角裕度</a:t>
            </a:r>
            <a:r>
              <a:rPr lang="el-GR" altLang="zh-CN" sz="2800" i="1" dirty="0">
                <a:solidFill>
                  <a:schemeClr val="tx2"/>
                </a:solidFill>
                <a:latin typeface="Times New Roman" panose="02020603050405020304" pitchFamily="18" charset="0"/>
                <a:cs typeface="Times New Roman" panose="02020603050405020304" pitchFamily="18" charset="0"/>
              </a:rPr>
              <a:t>γ</a:t>
            </a:r>
            <a:r>
              <a:rPr lang="zh-CN" altLang="en-US" sz="2800" b="1" dirty="0">
                <a:solidFill>
                  <a:schemeClr val="tx2"/>
                </a:solidFill>
                <a:latin typeface="Times New Roman" panose="02020603050405020304" pitchFamily="18" charset="0"/>
                <a:cs typeface="Times New Roman" panose="02020603050405020304" pitchFamily="18" charset="0"/>
              </a:rPr>
              <a:t>；</a:t>
            </a:r>
            <a:endParaRPr lang="zh-CN" altLang="en-US" sz="2800" b="1" dirty="0">
              <a:solidFill>
                <a:schemeClr val="tx2"/>
              </a:solidFill>
              <a:latin typeface="Times New Roman" panose="02020603050405020304" pitchFamily="18" charset="0"/>
              <a:cs typeface="Times New Roman" panose="02020603050405020304" pitchFamily="18" charset="0"/>
            </a:endParaRPr>
          </a:p>
        </p:txBody>
      </p:sp>
      <p:sp>
        <p:nvSpPr>
          <p:cNvPr id="84996" name="Rectangle 18"/>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84997" name="Rectangle 20"/>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84998" name="Rectangle 22"/>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82973" name="Group 29"/>
          <p:cNvGrpSpPr/>
          <p:nvPr/>
        </p:nvGrpSpPr>
        <p:grpSpPr bwMode="auto">
          <a:xfrm>
            <a:off x="468313" y="892175"/>
            <a:ext cx="5221287" cy="839788"/>
            <a:chOff x="295" y="562"/>
            <a:chExt cx="3289" cy="529"/>
          </a:xfrm>
        </p:grpSpPr>
        <p:sp>
          <p:nvSpPr>
            <p:cNvPr id="85006" name="Rectangle 16"/>
            <p:cNvSpPr>
              <a:spLocks noChangeArrowheads="1"/>
            </p:cNvSpPr>
            <p:nvPr/>
          </p:nvSpPr>
          <p:spPr bwMode="auto">
            <a:xfrm>
              <a:off x="295" y="663"/>
              <a:ext cx="18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cs typeface="Times New Roman" panose="02020603050405020304" pitchFamily="18" charset="0"/>
                </a:rPr>
                <a:t>由已知的</a:t>
              </a:r>
              <a:r>
                <a:rPr lang="en-US" altLang="zh-CN" sz="2800" b="1" i="1">
                  <a:solidFill>
                    <a:schemeClr val="tx2"/>
                  </a:solidFill>
                  <a:latin typeface="Times New Roman" panose="02020603050405020304" pitchFamily="18" charset="0"/>
                  <a:cs typeface="Times New Roman" panose="02020603050405020304" pitchFamily="18" charset="0"/>
                </a:rPr>
                <a:t>a</a:t>
              </a:r>
              <a:r>
                <a:rPr lang="zh-CN" altLang="en-US" sz="2800" b="1">
                  <a:solidFill>
                    <a:schemeClr val="tx2"/>
                  </a:solidFill>
                  <a:latin typeface="Times New Roman" panose="02020603050405020304" pitchFamily="18" charset="0"/>
                  <a:cs typeface="Times New Roman" panose="02020603050405020304" pitchFamily="18" charset="0"/>
                </a:rPr>
                <a:t>值，求</a:t>
              </a:r>
              <a:endParaRPr lang="zh-CN" altLang="en-US" sz="2800" b="1">
                <a:solidFill>
                  <a:schemeClr val="tx2"/>
                </a:solidFill>
              </a:endParaRPr>
            </a:p>
          </p:txBody>
        </p:sp>
        <p:graphicFrame>
          <p:nvGraphicFramePr>
            <p:cNvPr id="85007" name="Object 21"/>
            <p:cNvGraphicFramePr>
              <a:graphicFrameLocks noChangeAspect="1"/>
            </p:cNvGraphicFramePr>
            <p:nvPr/>
          </p:nvGraphicFramePr>
          <p:xfrm>
            <a:off x="2177" y="562"/>
            <a:ext cx="1407" cy="529"/>
          </p:xfrm>
          <a:graphic>
            <a:graphicData uri="http://schemas.openxmlformats.org/presentationml/2006/ole">
              <mc:AlternateContent xmlns:mc="http://schemas.openxmlformats.org/markup-compatibility/2006">
                <mc:Choice xmlns:v="urn:schemas-microsoft-com:vml" Requires="v">
                  <p:oleObj spid="_x0000_s85144" name="Equation" r:id="rId1" imgW="1040765" imgH="393700" progId="Equation.DSMT4">
                    <p:embed/>
                  </p:oleObj>
                </mc:Choice>
                <mc:Fallback>
                  <p:oleObj name="Equation" r:id="rId1" imgW="1040765" imgH="393700" progId="Equation.DSMT4">
                    <p:embed/>
                    <p:pic>
                      <p:nvPicPr>
                        <p:cNvPr id="0" name="Picture 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 y="562"/>
                          <a:ext cx="1407" cy="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2974" name="Group 30"/>
          <p:cNvGrpSpPr/>
          <p:nvPr/>
        </p:nvGrpSpPr>
        <p:grpSpPr bwMode="auto">
          <a:xfrm>
            <a:off x="468313" y="1844675"/>
            <a:ext cx="8496300" cy="1430338"/>
            <a:chOff x="408" y="1162"/>
            <a:chExt cx="5352" cy="901"/>
          </a:xfrm>
        </p:grpSpPr>
        <p:sp>
          <p:nvSpPr>
            <p:cNvPr id="85004" name="Rectangle 24"/>
            <p:cNvSpPr>
              <a:spLocks noChangeArrowheads="1"/>
            </p:cNvSpPr>
            <p:nvPr/>
          </p:nvSpPr>
          <p:spPr bwMode="auto">
            <a:xfrm>
              <a:off x="408" y="1162"/>
              <a:ext cx="5352"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cs typeface="Times New Roman" panose="02020603050405020304" pitchFamily="18" charset="0"/>
                </a:rPr>
                <a:t>根据已校正系统希望的剪切频率</a:t>
              </a:r>
              <a:r>
                <a:rPr lang="en-US" altLang="zh-CN" sz="2800" b="1" i="1">
                  <a:solidFill>
                    <a:schemeClr val="tx2"/>
                  </a:solidFill>
                  <a:latin typeface="Symbol" panose="05050102010706020507" pitchFamily="18" charset="2"/>
                  <a:cs typeface="Times New Roman" panose="02020603050405020304" pitchFamily="18" charset="0"/>
                </a:rPr>
                <a:t>w</a:t>
              </a:r>
              <a:r>
                <a:rPr lang="en-US" altLang="zh-CN" sz="2800" b="1" i="1" baseline="-30000">
                  <a:solidFill>
                    <a:schemeClr val="tx2"/>
                  </a:solidFill>
                  <a:latin typeface="Times New Roman" panose="02020603050405020304" pitchFamily="18" charset="0"/>
                  <a:cs typeface="Times New Roman" panose="02020603050405020304" pitchFamily="18" charset="0"/>
                </a:rPr>
                <a:t>c</a:t>
              </a:r>
              <a:r>
                <a:rPr lang="zh-CN" altLang="en-US" sz="2800" b="1">
                  <a:solidFill>
                    <a:schemeClr val="tx2"/>
                  </a:solidFill>
                  <a:latin typeface="Times New Roman" panose="02020603050405020304" pitchFamily="18" charset="0"/>
                  <a:cs typeface="Times New Roman" panose="02020603050405020304" pitchFamily="18" charset="0"/>
                </a:rPr>
                <a:t>计算出未校正系统在</a:t>
              </a:r>
              <a:r>
                <a:rPr lang="en-US" altLang="zh-CN" sz="2800" b="1" i="1">
                  <a:solidFill>
                    <a:schemeClr val="tx2"/>
                  </a:solidFill>
                  <a:latin typeface="Symbol" panose="05050102010706020507" pitchFamily="18" charset="2"/>
                  <a:cs typeface="Times New Roman" panose="02020603050405020304" pitchFamily="18" charset="0"/>
                </a:rPr>
                <a:t>w</a:t>
              </a:r>
              <a:r>
                <a:rPr lang="en-US" altLang="zh-CN" sz="2800" b="1" i="1" baseline="-30000">
                  <a:solidFill>
                    <a:schemeClr val="tx2"/>
                  </a:solidFill>
                  <a:latin typeface="Times New Roman" panose="02020603050405020304" pitchFamily="18" charset="0"/>
                  <a:cs typeface="Times New Roman" panose="02020603050405020304" pitchFamily="18" charset="0"/>
                </a:rPr>
                <a:t>c</a:t>
              </a:r>
              <a:r>
                <a:rPr lang="zh-CN" altLang="en-US" sz="2800" b="1">
                  <a:solidFill>
                    <a:schemeClr val="tx2"/>
                  </a:solidFill>
                  <a:latin typeface="Times New Roman" panose="02020603050405020304" pitchFamily="18" charset="0"/>
                  <a:cs typeface="Times New Roman" panose="02020603050405020304" pitchFamily="18" charset="0"/>
                </a:rPr>
                <a:t>时的相角裕度</a:t>
              </a:r>
              <a:r>
                <a:rPr lang="en-US" altLang="zh-CN" sz="2800" b="1" i="1">
                  <a:solidFill>
                    <a:schemeClr val="tx2"/>
                  </a:solidFill>
                  <a:latin typeface="Symbol" panose="05050102010706020507" pitchFamily="18" charset="2"/>
                  <a:cs typeface="Times New Roman" panose="02020603050405020304" pitchFamily="18" charset="0"/>
                </a:rPr>
                <a:t>g</a:t>
              </a:r>
              <a:r>
                <a:rPr lang="en-US" altLang="zh-CN" sz="2800" b="1" baseline="-30000">
                  <a:solidFill>
                    <a:schemeClr val="tx2"/>
                  </a:solidFill>
                  <a:latin typeface="Symbol" panose="05050102010706020507" pitchFamily="18" charset="2"/>
                  <a:cs typeface="Times New Roman" panose="02020603050405020304" pitchFamily="18" charset="0"/>
                </a:rPr>
                <a:t>0</a:t>
              </a:r>
              <a:r>
                <a:rPr lang="en-US" altLang="zh-CN" sz="2800" b="1">
                  <a:solidFill>
                    <a:schemeClr val="tx2"/>
                  </a:solidFill>
                  <a:latin typeface="Symbol" panose="05050102010706020507" pitchFamily="18" charset="2"/>
                  <a:cs typeface="Times New Roman" panose="02020603050405020304" pitchFamily="18" charset="0"/>
                </a:rPr>
                <a:t>(</a:t>
              </a:r>
              <a:r>
                <a:rPr lang="en-US" altLang="zh-CN" sz="2800" b="1" i="1">
                  <a:solidFill>
                    <a:schemeClr val="tx2"/>
                  </a:solidFill>
                  <a:latin typeface="Symbol" panose="05050102010706020507" pitchFamily="18" charset="2"/>
                  <a:cs typeface="Times New Roman" panose="02020603050405020304" pitchFamily="18" charset="0"/>
                </a:rPr>
                <a:t>w</a:t>
              </a:r>
              <a:r>
                <a:rPr lang="en-US" altLang="zh-CN" sz="2800" b="1" i="1" baseline="-30000">
                  <a:solidFill>
                    <a:schemeClr val="tx2"/>
                  </a:solidFill>
                  <a:latin typeface="Times New Roman" panose="02020603050405020304" pitchFamily="18" charset="0"/>
                  <a:cs typeface="Times New Roman" panose="02020603050405020304" pitchFamily="18" charset="0"/>
                </a:rPr>
                <a:t>c</a:t>
              </a:r>
              <a:r>
                <a:rPr lang="en-US" altLang="zh-CN" sz="2800" b="1">
                  <a:solidFill>
                    <a:schemeClr val="tx2"/>
                  </a:solidFill>
                  <a:latin typeface="Times New Roman" panose="02020603050405020304" pitchFamily="18" charset="0"/>
                  <a:cs typeface="Times New Roman" panose="02020603050405020304" pitchFamily="18" charset="0"/>
                </a:rPr>
                <a:t>)</a:t>
              </a:r>
              <a:r>
                <a:rPr lang="zh-CN" altLang="en-US" sz="2800" b="1">
                  <a:solidFill>
                    <a:schemeClr val="tx2"/>
                  </a:solidFill>
                  <a:latin typeface="Times New Roman" panose="02020603050405020304" pitchFamily="18" charset="0"/>
                  <a:cs typeface="Times New Roman" panose="02020603050405020304" pitchFamily="18" charset="0"/>
                </a:rPr>
                <a:t> 。最后算出已校正系统的相角裕度</a:t>
              </a:r>
              <a:endParaRPr lang="zh-CN" altLang="en-US" sz="2800" b="1">
                <a:solidFill>
                  <a:schemeClr val="tx2"/>
                </a:solidFill>
              </a:endParaRPr>
            </a:p>
          </p:txBody>
        </p:sp>
        <p:graphicFrame>
          <p:nvGraphicFramePr>
            <p:cNvPr id="85005" name="Object 23"/>
            <p:cNvGraphicFramePr>
              <a:graphicFrameLocks noChangeAspect="1"/>
            </p:cNvGraphicFramePr>
            <p:nvPr/>
          </p:nvGraphicFramePr>
          <p:xfrm>
            <a:off x="1247" y="1706"/>
            <a:ext cx="1530" cy="357"/>
          </p:xfrm>
          <a:graphic>
            <a:graphicData uri="http://schemas.openxmlformats.org/presentationml/2006/ole">
              <mc:AlternateContent xmlns:mc="http://schemas.openxmlformats.org/markup-compatibility/2006">
                <mc:Choice xmlns:v="urn:schemas-microsoft-com:vml" Requires="v">
                  <p:oleObj spid="_x0000_s85145" name="Equation" r:id="rId3" imgW="977900" imgH="228600" progId="Equation.DSMT4">
                    <p:embed/>
                  </p:oleObj>
                </mc:Choice>
                <mc:Fallback>
                  <p:oleObj name="Equation" r:id="rId3" imgW="977900" imgH="228600" progId="Equation.DSMT4">
                    <p:embed/>
                    <p:pic>
                      <p:nvPicPr>
                        <p:cNvPr id="0"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1706"/>
                          <a:ext cx="1530" cy="3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5001" name="Rectangle 25"/>
          <p:cNvSpPr>
            <a:spLocks noChangeArrowheads="1"/>
          </p:cNvSpPr>
          <p:nvPr/>
        </p:nvSpPr>
        <p:spPr bwMode="auto">
          <a:xfrm>
            <a:off x="-952500" y="3467100"/>
            <a:ext cx="339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en-US" sz="1000">
              <a:latin typeface="Times New Roman" panose="02020603050405020304" pitchFamily="18" charset="0"/>
              <a:cs typeface="Times New Roman" panose="02020603050405020304" pitchFamily="18" charset="0"/>
            </a:endParaRPr>
          </a:p>
          <a:p>
            <a:pPr>
              <a:spcBef>
                <a:spcPct val="0"/>
              </a:spcBef>
              <a:buClrTx/>
              <a:buSzTx/>
              <a:buFontTx/>
              <a:buNone/>
            </a:pPr>
            <a:r>
              <a:rPr lang="zh-CN" altLang="en-US" sz="1000">
                <a:latin typeface="Times New Roman" panose="02020603050405020304" pitchFamily="18" charset="0"/>
                <a:cs typeface="Times New Roman" panose="02020603050405020304" pitchFamily="18" charset="0"/>
              </a:rPr>
              <a:t></a:t>
            </a:r>
            <a:r>
              <a:rPr lang="zh-CN" altLang="en-US" sz="800"/>
              <a:t> </a:t>
            </a:r>
            <a:endParaRPr lang="zh-CN" altLang="en-US" sz="1800"/>
          </a:p>
        </p:txBody>
      </p:sp>
      <p:sp>
        <p:nvSpPr>
          <p:cNvPr id="82971" name="Rectangle 27"/>
          <p:cNvSpPr>
            <a:spLocks noChangeArrowheads="1"/>
          </p:cNvSpPr>
          <p:nvPr/>
        </p:nvSpPr>
        <p:spPr bwMode="auto">
          <a:xfrm>
            <a:off x="417513" y="3562350"/>
            <a:ext cx="87264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cs typeface="Times New Roman" panose="02020603050405020304" pitchFamily="18" charset="0"/>
              </a:rPr>
              <a:t>当验算结果</a:t>
            </a:r>
            <a:r>
              <a:rPr lang="en-US" altLang="zh-CN" sz="2800" b="1" i="1">
                <a:solidFill>
                  <a:schemeClr val="tx2"/>
                </a:solidFill>
                <a:latin typeface="Symbol" panose="05050102010706020507" pitchFamily="18" charset="2"/>
                <a:cs typeface="Times New Roman" panose="02020603050405020304" pitchFamily="18" charset="0"/>
              </a:rPr>
              <a:t>g </a:t>
            </a:r>
            <a:r>
              <a:rPr lang="zh-CN" altLang="en-US" sz="2800" b="1">
                <a:solidFill>
                  <a:schemeClr val="tx2"/>
                </a:solidFill>
                <a:latin typeface="Times New Roman" panose="02020603050405020304" pitchFamily="18" charset="0"/>
                <a:cs typeface="Times New Roman" panose="02020603050405020304" pitchFamily="18" charset="0"/>
              </a:rPr>
              <a:t>不满足指标要求时，重选</a:t>
            </a:r>
            <a:r>
              <a:rPr lang="en-US" altLang="zh-CN" sz="2800" b="1" i="1">
                <a:solidFill>
                  <a:schemeClr val="tx2"/>
                </a:solidFill>
                <a:latin typeface="Symbol" panose="05050102010706020507" pitchFamily="18" charset="2"/>
                <a:cs typeface="Times New Roman" panose="02020603050405020304" pitchFamily="18" charset="0"/>
              </a:rPr>
              <a:t>w</a:t>
            </a:r>
            <a:r>
              <a:rPr lang="en-US" altLang="zh-CN" sz="2800" b="1" i="1" baseline="-30000">
                <a:solidFill>
                  <a:schemeClr val="tx2"/>
                </a:solidFill>
                <a:latin typeface="Times New Roman" panose="02020603050405020304" pitchFamily="18" charset="0"/>
                <a:cs typeface="Times New Roman" panose="02020603050405020304" pitchFamily="18" charset="0"/>
              </a:rPr>
              <a:t>m</a:t>
            </a:r>
            <a:r>
              <a:rPr lang="zh-CN" altLang="en-US" sz="2800" b="1">
                <a:solidFill>
                  <a:schemeClr val="tx2"/>
                </a:solidFill>
                <a:latin typeface="Times New Roman" panose="02020603050405020304" pitchFamily="18" charset="0"/>
                <a:cs typeface="Times New Roman" panose="02020603050405020304" pitchFamily="18" charset="0"/>
              </a:rPr>
              <a:t>值，一般是</a:t>
            </a:r>
            <a:endParaRPr lang="zh-CN" altLang="en-US" sz="2800" b="1">
              <a:solidFill>
                <a:schemeClr val="tx2"/>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cs typeface="Times New Roman" panose="02020603050405020304" pitchFamily="18" charset="0"/>
              </a:rPr>
              <a:t>使</a:t>
            </a:r>
            <a:r>
              <a:rPr lang="en-US" altLang="zh-CN" sz="2800" b="1" i="1">
                <a:solidFill>
                  <a:schemeClr val="tx2"/>
                </a:solidFill>
                <a:latin typeface="Symbol" panose="05050102010706020507" pitchFamily="18" charset="2"/>
                <a:cs typeface="Times New Roman" panose="02020603050405020304" pitchFamily="18" charset="0"/>
              </a:rPr>
              <a:t>w</a:t>
            </a:r>
            <a:r>
              <a:rPr lang="en-US" altLang="zh-CN" sz="2800" b="1" i="1" baseline="-30000">
                <a:solidFill>
                  <a:schemeClr val="tx2"/>
                </a:solidFill>
                <a:latin typeface="Times New Roman" panose="02020603050405020304" pitchFamily="18" charset="0"/>
                <a:cs typeface="Times New Roman" panose="02020603050405020304" pitchFamily="18" charset="0"/>
              </a:rPr>
              <a:t>m</a:t>
            </a:r>
            <a:r>
              <a:rPr lang="en-US" altLang="zh-CN" sz="2800" b="1">
                <a:solidFill>
                  <a:schemeClr val="tx2"/>
                </a:solidFill>
                <a:latin typeface="Times New Roman" panose="02020603050405020304" pitchFamily="18" charset="0"/>
                <a:cs typeface="Times New Roman" panose="02020603050405020304" pitchFamily="18" charset="0"/>
              </a:rPr>
              <a:t>=</a:t>
            </a:r>
            <a:r>
              <a:rPr lang="en-US" altLang="zh-CN" sz="2800" b="1" i="1">
                <a:solidFill>
                  <a:schemeClr val="tx2"/>
                </a:solidFill>
                <a:latin typeface="Symbol" panose="05050102010706020507" pitchFamily="18" charset="2"/>
                <a:cs typeface="Times New Roman" panose="02020603050405020304" pitchFamily="18" charset="0"/>
              </a:rPr>
              <a:t>w</a:t>
            </a:r>
            <a:r>
              <a:rPr lang="en-US" altLang="zh-CN" sz="2800" b="1" i="1" baseline="-30000">
                <a:solidFill>
                  <a:schemeClr val="tx2"/>
                </a:solidFill>
                <a:latin typeface="Times New Roman" panose="02020603050405020304" pitchFamily="18" charset="0"/>
                <a:cs typeface="Times New Roman" panose="02020603050405020304" pitchFamily="18" charset="0"/>
              </a:rPr>
              <a:t>c</a:t>
            </a:r>
            <a:r>
              <a:rPr lang="zh-CN" altLang="en-US" sz="2800" b="1">
                <a:solidFill>
                  <a:schemeClr val="tx2"/>
                </a:solidFill>
                <a:latin typeface="Times New Roman" panose="02020603050405020304" pitchFamily="18" charset="0"/>
                <a:cs typeface="Times New Roman" panose="02020603050405020304" pitchFamily="18" charset="0"/>
              </a:rPr>
              <a:t>增大，然后重复以上计算步骤。</a:t>
            </a:r>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2" name="矩形 1"/>
          <p:cNvSpPr/>
          <p:nvPr/>
        </p:nvSpPr>
        <p:spPr>
          <a:xfrm>
            <a:off x="467544" y="4869160"/>
            <a:ext cx="8676456" cy="523220"/>
          </a:xfrm>
          <a:prstGeom prst="rect">
            <a:avLst/>
          </a:prstGeom>
        </p:spPr>
        <p:txBody>
          <a:bodyPr wrap="square">
            <a:spAutoFit/>
          </a:bodyPr>
          <a:lstStyle/>
          <a:p>
            <a:r>
              <a:rPr lang="en-US" altLang="zh-CN" sz="2800" b="1" dirty="0">
                <a:solidFill>
                  <a:schemeClr val="tx2"/>
                </a:solidFill>
                <a:latin typeface="Times New Roman" panose="02020603050405020304" pitchFamily="18" charset="0"/>
                <a:cs typeface="Times New Roman" panose="02020603050405020304" pitchFamily="18" charset="0"/>
              </a:rPr>
              <a:t>5.</a:t>
            </a:r>
            <a:r>
              <a:rPr lang="zh-CN" altLang="zh-CN" sz="2800" b="1" dirty="0">
                <a:solidFill>
                  <a:schemeClr val="tx2"/>
                </a:solidFill>
                <a:latin typeface="Times New Roman" panose="02020603050405020304" pitchFamily="18" charset="0"/>
                <a:cs typeface="Times New Roman" panose="02020603050405020304" pitchFamily="18" charset="0"/>
              </a:rPr>
              <a:t>确定超前网络的元件值，并注意计算结果的标称化</a:t>
            </a:r>
            <a:r>
              <a:rPr lang="zh-CN" altLang="en-US" sz="2800" b="1" dirty="0">
                <a:solidFill>
                  <a:schemeClr val="tx2"/>
                </a:solidFill>
                <a:latin typeface="Times New Roman" panose="02020603050405020304" pitchFamily="18" charset="0"/>
                <a:cs typeface="Times New Roman" panose="02020603050405020304" pitchFamily="18" charset="0"/>
              </a:rPr>
              <a:t>。</a:t>
            </a:r>
            <a:endParaRPr lang="zh-CN" altLang="en-US" sz="28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973"/>
                                        </p:tgtEl>
                                        <p:attrNameLst>
                                          <p:attrName>style.visibility</p:attrName>
                                        </p:attrNameLst>
                                      </p:cBhvr>
                                      <p:to>
                                        <p:strVal val="visible"/>
                                      </p:to>
                                    </p:set>
                                    <p:animEffect transition="in" filter="blinds(horizontal)">
                                      <p:cBhvr>
                                        <p:cTn id="7" dur="500"/>
                                        <p:tgtEl>
                                          <p:spTgt spid="829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974"/>
                                        </p:tgtEl>
                                        <p:attrNameLst>
                                          <p:attrName>style.visibility</p:attrName>
                                        </p:attrNameLst>
                                      </p:cBhvr>
                                      <p:to>
                                        <p:strVal val="visible"/>
                                      </p:to>
                                    </p:set>
                                    <p:animEffect transition="in" filter="blinds(horizontal)">
                                      <p:cBhvr>
                                        <p:cTn id="12" dur="500"/>
                                        <p:tgtEl>
                                          <p:spTgt spid="829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2971"/>
                                        </p:tgtEl>
                                        <p:attrNameLst>
                                          <p:attrName>style.visibility</p:attrName>
                                        </p:attrNameLst>
                                      </p:cBhvr>
                                      <p:to>
                                        <p:strVal val="visible"/>
                                      </p:to>
                                    </p:set>
                                    <p:animEffect transition="in" filter="blinds(horizontal)">
                                      <p:cBhvr>
                                        <p:cTn id="17" dur="500"/>
                                        <p:tgtEl>
                                          <p:spTgt spid="8297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71"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C82A0471-56B7-423A-8E5C-30CAA8632F90}" type="slidenum">
              <a:rPr lang="en-US" altLang="zh-CN" sz="1400">
                <a:solidFill>
                  <a:srgbClr val="007A77"/>
                </a:solidFill>
              </a:rPr>
            </a:fld>
            <a:endParaRPr lang="en-US" altLang="zh-CN" sz="1400">
              <a:solidFill>
                <a:srgbClr val="007A77"/>
              </a:solidFill>
            </a:endParaRPr>
          </a:p>
        </p:txBody>
      </p:sp>
      <p:sp>
        <p:nvSpPr>
          <p:cNvPr id="38916" name="Text Box 4"/>
          <p:cNvSpPr txBox="1">
            <a:spLocks noChangeArrowheads="1"/>
          </p:cNvSpPr>
          <p:nvPr/>
        </p:nvSpPr>
        <p:spPr bwMode="auto">
          <a:xfrm>
            <a:off x="250824" y="3645024"/>
            <a:ext cx="81375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rgbClr val="003399"/>
                </a:solidFill>
                <a:latin typeface="Times New Roman" panose="02020603050405020304" pitchFamily="18" charset="0"/>
              </a:rPr>
              <a:t>解</a:t>
            </a:r>
            <a:r>
              <a:rPr lang="en-US" altLang="zh-CN" sz="2800" b="1">
                <a:solidFill>
                  <a:srgbClr val="003399"/>
                </a:solidFill>
                <a:latin typeface="Times New Roman" panose="02020603050405020304" pitchFamily="18" charset="0"/>
              </a:rPr>
              <a:t>:</a:t>
            </a:r>
            <a:r>
              <a:rPr lang="zh-CN" altLang="en-US" sz="2800" b="1">
                <a:solidFill>
                  <a:srgbClr val="003399"/>
                </a:solidFill>
                <a:latin typeface="Times New Roman" panose="02020603050405020304" pitchFamily="18" charset="0"/>
              </a:rPr>
              <a:t>按前述设计步骤，首先调整开环增益</a:t>
            </a:r>
            <a:r>
              <a:rPr lang="en-US" altLang="zh-CN" sz="2800" i="1">
                <a:solidFill>
                  <a:srgbClr val="003399"/>
                </a:solidFill>
                <a:latin typeface="Times New Roman" panose="02020603050405020304" pitchFamily="18" charset="0"/>
              </a:rPr>
              <a:t>K</a:t>
            </a:r>
            <a:r>
              <a:rPr lang="zh-CN" altLang="en-US" sz="2800" b="1">
                <a:solidFill>
                  <a:srgbClr val="003399"/>
                </a:solidFill>
                <a:latin typeface="Times New Roman" panose="02020603050405020304" pitchFamily="18" charset="0"/>
              </a:rPr>
              <a:t>。本例未校正系统为</a:t>
            </a:r>
            <a:r>
              <a:rPr lang="en-US" altLang="zh-CN" sz="2800" b="1">
                <a:solidFill>
                  <a:srgbClr val="003399"/>
                </a:solidFill>
                <a:latin typeface="Times New Roman" panose="02020603050405020304" pitchFamily="18" charset="0"/>
              </a:rPr>
              <a:t>Ⅰ</a:t>
            </a:r>
            <a:r>
              <a:rPr lang="zh-CN" altLang="en-US" sz="2800" b="1">
                <a:solidFill>
                  <a:srgbClr val="003399"/>
                </a:solidFill>
                <a:latin typeface="Times New Roman" panose="02020603050405020304" pitchFamily="18" charset="0"/>
              </a:rPr>
              <a:t>型系统，所以有</a:t>
            </a:r>
            <a:endParaRPr lang="zh-CN" altLang="en-US" sz="2800" b="1">
              <a:solidFill>
                <a:srgbClr val="003399"/>
              </a:solidFill>
              <a:latin typeface="Times New Roman" panose="02020603050405020304" pitchFamily="18" charset="0"/>
              <a:sym typeface="Wingdings" panose="05000000000000000000" pitchFamily="2" charset="2"/>
            </a:endParaRPr>
          </a:p>
        </p:txBody>
      </p:sp>
      <p:sp>
        <p:nvSpPr>
          <p:cNvPr id="8602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7A77"/>
              </a:solidFill>
            </a:endParaRPr>
          </a:p>
        </p:txBody>
      </p:sp>
      <p:graphicFrame>
        <p:nvGraphicFramePr>
          <p:cNvPr id="38923" name="Object 11"/>
          <p:cNvGraphicFramePr>
            <a:graphicFrameLocks noChangeAspect="1"/>
          </p:cNvGraphicFramePr>
          <p:nvPr/>
        </p:nvGraphicFramePr>
        <p:xfrm>
          <a:off x="3378992" y="4437112"/>
          <a:ext cx="1881187" cy="752475"/>
        </p:xfrm>
        <a:graphic>
          <a:graphicData uri="http://schemas.openxmlformats.org/presentationml/2006/ole">
            <mc:AlternateContent xmlns:mc="http://schemas.openxmlformats.org/markup-compatibility/2006">
              <mc:Choice xmlns:v="urn:schemas-microsoft-com:vml" Requires="v">
                <p:oleObj spid="_x0000_s86392" name="" r:id="rId1" imgW="711200" imgH="241300" progId="Equation.DSMT4">
                  <p:embed/>
                </p:oleObj>
              </mc:Choice>
              <mc:Fallback>
                <p:oleObj name="" r:id="rId1" imgW="711200" imgH="241300" progId="Equation.DSMT4">
                  <p:embed/>
                  <p:pic>
                    <p:nvPicPr>
                      <p:cNvPr id="0" name="Picture 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992" y="4437112"/>
                        <a:ext cx="1881187"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25" name="Text Box 4"/>
          <p:cNvSpPr txBox="1">
            <a:spLocks noChangeArrowheads="1"/>
          </p:cNvSpPr>
          <p:nvPr/>
        </p:nvSpPr>
        <p:spPr bwMode="auto">
          <a:xfrm>
            <a:off x="281732" y="5157192"/>
            <a:ext cx="8400306"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rPr>
              <a:t>故</a:t>
            </a:r>
            <a:r>
              <a:rPr lang="en-US" altLang="zh-CN" sz="2800" i="1" dirty="0">
                <a:solidFill>
                  <a:srgbClr val="003399"/>
                </a:solidFill>
                <a:latin typeface="Times New Roman" panose="02020603050405020304" pitchFamily="18" charset="0"/>
              </a:rPr>
              <a:t>K</a:t>
            </a:r>
            <a:r>
              <a:rPr lang="zh-CN" altLang="en-US" sz="2800" b="1" dirty="0">
                <a:solidFill>
                  <a:srgbClr val="003399"/>
                </a:solidFill>
                <a:latin typeface="Times New Roman" panose="02020603050405020304" pitchFamily="18" charset="0"/>
              </a:rPr>
              <a:t>值取为</a:t>
            </a:r>
            <a:r>
              <a:rPr lang="en-US" altLang="zh-CN" sz="2800" dirty="0">
                <a:solidFill>
                  <a:srgbClr val="003399"/>
                </a:solidFill>
                <a:latin typeface="Times New Roman" panose="02020603050405020304" pitchFamily="18" charset="0"/>
              </a:rPr>
              <a:t>10</a:t>
            </a:r>
            <a:r>
              <a:rPr lang="zh-CN" altLang="en-US" sz="2800" b="1" dirty="0">
                <a:solidFill>
                  <a:srgbClr val="003399"/>
                </a:solidFill>
                <a:latin typeface="Times New Roman" panose="02020603050405020304" pitchFamily="18" charset="0"/>
              </a:rPr>
              <a:t>时，可以满足稳态误差要求，则未校系统的传递函数为</a:t>
            </a:r>
            <a:endParaRPr lang="zh-CN" altLang="en-US" sz="2800" b="1" dirty="0">
              <a:solidFill>
                <a:srgbClr val="003399"/>
              </a:solidFill>
              <a:latin typeface="Times New Roman" panose="02020603050405020304" pitchFamily="18" charset="0"/>
              <a:sym typeface="Wingdings" panose="05000000000000000000" pitchFamily="2" charset="2"/>
            </a:endParaRPr>
          </a:p>
        </p:txBody>
      </p:sp>
      <p:graphicFrame>
        <p:nvGraphicFramePr>
          <p:cNvPr id="38926" name="Object 14"/>
          <p:cNvGraphicFramePr>
            <a:graphicFrameLocks noChangeAspect="1"/>
          </p:cNvGraphicFramePr>
          <p:nvPr/>
        </p:nvGraphicFramePr>
        <p:xfrm>
          <a:off x="3161504" y="5570538"/>
          <a:ext cx="2316163" cy="912812"/>
        </p:xfrm>
        <a:graphic>
          <a:graphicData uri="http://schemas.openxmlformats.org/presentationml/2006/ole">
            <mc:AlternateContent xmlns:mc="http://schemas.openxmlformats.org/markup-compatibility/2006">
              <mc:Choice xmlns:v="urn:schemas-microsoft-com:vml" Requires="v">
                <p:oleObj spid="_x0000_s86393" name="" r:id="rId3" imgW="1054100" imgH="342900" progId="Equation.DSMT4">
                  <p:embed/>
                </p:oleObj>
              </mc:Choice>
              <mc:Fallback>
                <p:oleObj name="" r:id="rId3" imgW="1054100" imgH="342900" progId="Equation.DSMT4">
                  <p:embed/>
                  <p:pic>
                    <p:nvPicPr>
                      <p:cNvPr id="0" name="Picture 2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504" y="5570538"/>
                        <a:ext cx="2316163" cy="912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组合 4"/>
          <p:cNvGrpSpPr/>
          <p:nvPr/>
        </p:nvGrpSpPr>
        <p:grpSpPr bwMode="auto">
          <a:xfrm>
            <a:off x="250824" y="188913"/>
            <a:ext cx="8785671" cy="3257037"/>
            <a:chOff x="251519" y="188640"/>
            <a:chExt cx="8784167" cy="3257327"/>
          </a:xfrm>
        </p:grpSpPr>
        <p:grpSp>
          <p:nvGrpSpPr>
            <p:cNvPr id="86025" name="组合 3"/>
            <p:cNvGrpSpPr/>
            <p:nvPr/>
          </p:nvGrpSpPr>
          <p:grpSpPr bwMode="auto">
            <a:xfrm>
              <a:off x="251519" y="404664"/>
              <a:ext cx="8784167" cy="3041303"/>
              <a:chOff x="251519" y="404664"/>
              <a:chExt cx="8784167" cy="3041303"/>
            </a:xfrm>
          </p:grpSpPr>
          <p:sp>
            <p:nvSpPr>
              <p:cNvPr id="86042" name="Text Box 3"/>
              <p:cNvSpPr txBox="1">
                <a:spLocks noChangeArrowheads="1"/>
              </p:cNvSpPr>
              <p:nvPr/>
            </p:nvSpPr>
            <p:spPr bwMode="auto">
              <a:xfrm>
                <a:off x="251520" y="404664"/>
                <a:ext cx="44656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rPr>
                  <a:t>例</a:t>
                </a:r>
                <a:r>
                  <a:rPr lang="en-US" altLang="zh-CN" sz="2800" b="1" dirty="0">
                    <a:solidFill>
                      <a:srgbClr val="003399"/>
                    </a:solidFill>
                    <a:latin typeface="Times New Roman" panose="02020603050405020304" pitchFamily="18" charset="0"/>
                  </a:rPr>
                  <a:t>6.4  </a:t>
                </a:r>
                <a:r>
                  <a:rPr lang="zh-CN" altLang="en-US" sz="2800" b="1" dirty="0">
                    <a:solidFill>
                      <a:srgbClr val="003399"/>
                    </a:solidFill>
                    <a:latin typeface="Times New Roman" panose="02020603050405020304" pitchFamily="18" charset="0"/>
                  </a:rPr>
                  <a:t>设控制系统如图所示。其开环传递函数为</a:t>
                </a:r>
                <a:endParaRPr lang="en-US" altLang="zh-CN" sz="2800" b="1" dirty="0">
                  <a:solidFill>
                    <a:srgbClr val="007A77"/>
                  </a:solidFill>
                  <a:latin typeface="Times New Roman" panose="02020603050405020304" pitchFamily="18" charset="0"/>
                </a:endParaRPr>
              </a:p>
            </p:txBody>
          </p:sp>
          <p:grpSp>
            <p:nvGrpSpPr>
              <p:cNvPr id="86043" name="Group 8"/>
              <p:cNvGrpSpPr/>
              <p:nvPr/>
            </p:nvGrpSpPr>
            <p:grpSpPr bwMode="auto">
              <a:xfrm>
                <a:off x="251519" y="2060848"/>
                <a:ext cx="8784167" cy="1385119"/>
                <a:chOff x="-1" y="0"/>
                <a:chExt cx="8784168" cy="1385079"/>
              </a:xfrm>
            </p:grpSpPr>
            <p:sp>
              <p:nvSpPr>
                <p:cNvPr id="86045" name="Text Box 2"/>
                <p:cNvSpPr txBox="1">
                  <a:spLocks noChangeArrowheads="1"/>
                </p:cNvSpPr>
                <p:nvPr/>
              </p:nvSpPr>
              <p:spPr bwMode="auto">
                <a:xfrm>
                  <a:off x="-1" y="0"/>
                  <a:ext cx="8784168" cy="138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rPr>
                    <a:t>若要求系统在单位斜坡输入信号作用时，稳态误差</a:t>
                  </a:r>
                  <a:r>
                    <a:rPr lang="en-US" altLang="zh-CN" sz="2800" b="1" i="1" dirty="0">
                      <a:solidFill>
                        <a:srgbClr val="003399"/>
                      </a:solidFill>
                      <a:latin typeface="Times New Roman" panose="02020603050405020304" pitchFamily="18" charset="0"/>
                    </a:rPr>
                    <a:t>e</a:t>
                  </a:r>
                  <a:r>
                    <a:rPr lang="en-US" altLang="zh-CN" sz="2800" b="1" baseline="-25000" dirty="0">
                      <a:solidFill>
                        <a:srgbClr val="003399"/>
                      </a:solidFill>
                      <a:latin typeface="Times New Roman" panose="02020603050405020304" pitchFamily="18" charset="0"/>
                    </a:rPr>
                    <a:t>ss</a:t>
                  </a:r>
                  <a:r>
                    <a:rPr lang="en-US" altLang="zh-CN" sz="2800" b="1" dirty="0">
                      <a:solidFill>
                        <a:srgbClr val="003399"/>
                      </a:solidFill>
                      <a:latin typeface="Times New Roman" panose="02020603050405020304" pitchFamily="18" charset="0"/>
                      <a:sym typeface="Symbol" panose="05050102010706020507" pitchFamily="18" charset="2"/>
                    </a:rPr>
                    <a:t></a:t>
                  </a:r>
                  <a:r>
                    <a:rPr lang="en-US" altLang="zh-CN" sz="2800" dirty="0">
                      <a:solidFill>
                        <a:srgbClr val="003399"/>
                      </a:solidFill>
                      <a:latin typeface="Times New Roman" panose="02020603050405020304" pitchFamily="18" charset="0"/>
                      <a:sym typeface="Symbol" panose="05050102010706020507" pitchFamily="18" charset="2"/>
                    </a:rPr>
                    <a:t>0.1</a:t>
                  </a:r>
                  <a:r>
                    <a:rPr lang="en-US" altLang="zh-CN" sz="2800" b="1" dirty="0">
                      <a:solidFill>
                        <a:srgbClr val="003399"/>
                      </a:solidFill>
                      <a:latin typeface="Times New Roman" panose="02020603050405020304" pitchFamily="18" charset="0"/>
                      <a:sym typeface="Symbol" panose="05050102010706020507" pitchFamily="18" charset="2"/>
                    </a:rPr>
                    <a:t>,</a:t>
                  </a:r>
                  <a:r>
                    <a:rPr lang="zh-CN" altLang="en-US" sz="2800" b="1" dirty="0">
                      <a:solidFill>
                        <a:srgbClr val="003399"/>
                      </a:solidFill>
                      <a:latin typeface="Times New Roman" panose="02020603050405020304" pitchFamily="18" charset="0"/>
                      <a:sym typeface="Symbol" panose="05050102010706020507" pitchFamily="18" charset="2"/>
                    </a:rPr>
                    <a:t>开环系统剪切频率</a:t>
                  </a:r>
                  <a:r>
                    <a:rPr lang="en-US" altLang="zh-CN" sz="2800" b="1" dirty="0">
                      <a:solidFill>
                        <a:srgbClr val="003399"/>
                      </a:solidFill>
                      <a:latin typeface="Times New Roman" panose="02020603050405020304" pitchFamily="18" charset="0"/>
                      <a:sym typeface="Wingdings" panose="05000000000000000000" pitchFamily="2" charset="2"/>
                    </a:rPr>
                    <a:t>                      </a:t>
                  </a:r>
                  <a:r>
                    <a:rPr lang="zh-CN" altLang="en-US" sz="2800" b="1" dirty="0">
                      <a:solidFill>
                        <a:srgbClr val="003399"/>
                      </a:solidFill>
                      <a:latin typeface="Times New Roman" panose="02020603050405020304" pitchFamily="18" charset="0"/>
                      <a:sym typeface="Wingdings" panose="05000000000000000000" pitchFamily="2" charset="2"/>
                    </a:rPr>
                    <a:t>相角裕度</a:t>
                  </a:r>
                  <a:r>
                    <a:rPr lang="zh-CN" altLang="en-US" sz="2800" b="1" i="1" dirty="0">
                      <a:solidFill>
                        <a:srgbClr val="003399"/>
                      </a:solidFill>
                      <a:latin typeface="Times New Roman" panose="02020603050405020304" pitchFamily="18" charset="0"/>
                      <a:sym typeface="Symbol" panose="05050102010706020507" pitchFamily="18" charset="2"/>
                    </a:rPr>
                    <a:t></a:t>
                  </a:r>
                  <a:r>
                    <a:rPr lang="zh-CN" altLang="en-US" sz="2800" b="1" i="1" dirty="0">
                      <a:solidFill>
                        <a:srgbClr val="003399"/>
                      </a:solidFill>
                      <a:latin typeface="Times New Roman" panose="02020603050405020304" pitchFamily="18" charset="0"/>
                      <a:sym typeface="Wingdings" panose="05000000000000000000" pitchFamily="2" charset="2"/>
                    </a:rPr>
                    <a:t> </a:t>
                  </a:r>
                  <a:r>
                    <a:rPr lang="zh-CN" altLang="en-US" sz="2800" b="1" dirty="0">
                      <a:solidFill>
                        <a:srgbClr val="003399"/>
                      </a:solidFill>
                      <a:latin typeface="Times New Roman" panose="02020603050405020304" pitchFamily="18" charset="0"/>
                      <a:sym typeface="Wingdings" panose="05000000000000000000" pitchFamily="2" charset="2"/>
                    </a:rPr>
                    <a:t>≥</a:t>
                  </a:r>
                  <a:r>
                    <a:rPr lang="en-US" altLang="zh-CN" sz="2800" dirty="0">
                      <a:solidFill>
                        <a:srgbClr val="003399"/>
                      </a:solidFill>
                      <a:latin typeface="Times New Roman" panose="02020603050405020304" pitchFamily="18" charset="0"/>
                      <a:sym typeface="Wingdings" panose="05000000000000000000" pitchFamily="2" charset="2"/>
                    </a:rPr>
                    <a:t>45</a:t>
                  </a:r>
                  <a:r>
                    <a:rPr lang="en-US" altLang="zh-CN" sz="2800" b="1" baseline="30000" dirty="0">
                      <a:solidFill>
                        <a:srgbClr val="003399"/>
                      </a:solidFill>
                      <a:latin typeface="Times New Roman" panose="02020603050405020304" pitchFamily="18" charset="0"/>
                      <a:sym typeface="Wingdings" panose="05000000000000000000" pitchFamily="2" charset="2"/>
                    </a:rPr>
                    <a:t>o</a:t>
                  </a:r>
                  <a:r>
                    <a:rPr lang="en-US" altLang="zh-CN" sz="2800" b="1" dirty="0">
                      <a:solidFill>
                        <a:srgbClr val="003399"/>
                      </a:solidFill>
                      <a:latin typeface="Times New Roman" panose="02020603050405020304" pitchFamily="18" charset="0"/>
                      <a:sym typeface="Wingdings" panose="05000000000000000000" pitchFamily="2" charset="2"/>
                    </a:rPr>
                    <a:t>,</a:t>
                  </a:r>
                  <a:r>
                    <a:rPr lang="zh-CN" altLang="en-US" sz="2800" b="1" dirty="0">
                      <a:solidFill>
                        <a:srgbClr val="003399"/>
                      </a:solidFill>
                      <a:latin typeface="Times New Roman" panose="02020603050405020304" pitchFamily="18" charset="0"/>
                      <a:sym typeface="Wingdings" panose="05000000000000000000" pitchFamily="2" charset="2"/>
                    </a:rPr>
                    <a:t>幅值裕度</a:t>
                  </a:r>
                  <a:r>
                    <a:rPr lang="en-US" altLang="zh-CN" sz="2800" b="1" i="1" dirty="0">
                      <a:solidFill>
                        <a:srgbClr val="003399"/>
                      </a:solidFill>
                      <a:latin typeface="Times New Roman" panose="02020603050405020304" pitchFamily="18" charset="0"/>
                      <a:sym typeface="Wingdings" panose="05000000000000000000" pitchFamily="2" charset="2"/>
                    </a:rPr>
                    <a:t>K</a:t>
                  </a:r>
                  <a:r>
                    <a:rPr lang="en-US" altLang="zh-CN" sz="2800" b="1" i="1" baseline="-25000" dirty="0">
                      <a:solidFill>
                        <a:srgbClr val="003399"/>
                      </a:solidFill>
                      <a:latin typeface="Times New Roman" panose="02020603050405020304" pitchFamily="18" charset="0"/>
                      <a:sym typeface="Wingdings" panose="05000000000000000000" pitchFamily="2" charset="2"/>
                    </a:rPr>
                    <a:t>g</a:t>
                  </a:r>
                  <a:r>
                    <a:rPr lang="en-US" altLang="zh-CN" sz="2800" b="1" dirty="0">
                      <a:solidFill>
                        <a:srgbClr val="003399"/>
                      </a:solidFill>
                      <a:latin typeface="Times New Roman" panose="02020603050405020304" pitchFamily="18" charset="0"/>
                      <a:sym typeface="Wingdings" panose="05000000000000000000" pitchFamily="2" charset="2"/>
                    </a:rPr>
                    <a:t>(</a:t>
                  </a:r>
                  <a:r>
                    <a:rPr lang="en-US" altLang="zh-CN" sz="2800" dirty="0">
                      <a:solidFill>
                        <a:srgbClr val="003399"/>
                      </a:solidFill>
                      <a:latin typeface="Times New Roman" panose="02020603050405020304" pitchFamily="18" charset="0"/>
                      <a:sym typeface="Wingdings" panose="05000000000000000000" pitchFamily="2" charset="2"/>
                    </a:rPr>
                    <a:t>dB</a:t>
                  </a:r>
                  <a:r>
                    <a:rPr lang="en-US" altLang="zh-CN" sz="2800" b="1" dirty="0">
                      <a:solidFill>
                        <a:srgbClr val="003399"/>
                      </a:solidFill>
                      <a:latin typeface="Times New Roman" panose="02020603050405020304" pitchFamily="18" charset="0"/>
                      <a:sym typeface="Wingdings" panose="05000000000000000000" pitchFamily="2" charset="2"/>
                    </a:rPr>
                    <a:t>)</a:t>
                  </a:r>
                  <a:r>
                    <a:rPr lang="zh-CN" altLang="en-US" sz="2800" b="1" dirty="0">
                      <a:solidFill>
                        <a:srgbClr val="003399"/>
                      </a:solidFill>
                      <a:latin typeface="Times New Roman" panose="02020603050405020304" pitchFamily="18" charset="0"/>
                      <a:sym typeface="Wingdings" panose="05000000000000000000" pitchFamily="2" charset="2"/>
                    </a:rPr>
                    <a:t>≥</a:t>
                  </a:r>
                  <a:r>
                    <a:rPr lang="en-US" altLang="zh-CN" sz="2800" dirty="0">
                      <a:solidFill>
                        <a:srgbClr val="003399"/>
                      </a:solidFill>
                      <a:latin typeface="Times New Roman" panose="02020603050405020304" pitchFamily="18" charset="0"/>
                      <a:sym typeface="Wingdings" panose="05000000000000000000" pitchFamily="2" charset="2"/>
                    </a:rPr>
                    <a:t>10dB</a:t>
                  </a:r>
                  <a:r>
                    <a:rPr lang="en-US" altLang="zh-CN" sz="2800" b="1" dirty="0">
                      <a:solidFill>
                        <a:srgbClr val="003399"/>
                      </a:solidFill>
                      <a:latin typeface="Times New Roman" panose="02020603050405020304" pitchFamily="18" charset="0"/>
                      <a:sym typeface="Wingdings" panose="05000000000000000000" pitchFamily="2" charset="2"/>
                    </a:rPr>
                    <a:t>,</a:t>
                  </a:r>
                  <a:r>
                    <a:rPr lang="zh-CN" altLang="en-US" sz="2800" b="1" dirty="0">
                      <a:solidFill>
                        <a:srgbClr val="003399"/>
                      </a:solidFill>
                      <a:latin typeface="Times New Roman" panose="02020603050405020304" pitchFamily="18" charset="0"/>
                      <a:sym typeface="Wingdings" panose="05000000000000000000" pitchFamily="2" charset="2"/>
                    </a:rPr>
                    <a:t>试选择串联无源超前网络的参数</a:t>
                  </a:r>
                  <a:endParaRPr lang="zh-CN" altLang="en-US" sz="2800" b="1" dirty="0">
                    <a:solidFill>
                      <a:srgbClr val="003399"/>
                    </a:solidFill>
                    <a:latin typeface="Times New Roman" panose="02020603050405020304" pitchFamily="18" charset="0"/>
                    <a:sym typeface="Wingdings" panose="05000000000000000000" pitchFamily="2" charset="2"/>
                  </a:endParaRPr>
                </a:p>
              </p:txBody>
            </p:sp>
            <p:graphicFrame>
              <p:nvGraphicFramePr>
                <p:cNvPr id="86046" name="Object 10"/>
                <p:cNvGraphicFramePr>
                  <a:graphicFrameLocks noChangeAspect="1"/>
                </p:cNvGraphicFramePr>
                <p:nvPr/>
              </p:nvGraphicFramePr>
              <p:xfrm>
                <a:off x="4032448" y="460198"/>
                <a:ext cx="1944216" cy="475879"/>
              </p:xfrm>
              <a:graphic>
                <a:graphicData uri="http://schemas.openxmlformats.org/presentationml/2006/ole">
                  <mc:AlternateContent xmlns:mc="http://schemas.openxmlformats.org/markup-compatibility/2006">
                    <mc:Choice xmlns:v="urn:schemas-microsoft-com:vml" Requires="v">
                      <p:oleObj spid="_x0000_s86394" name="" r:id="rId5" imgW="825500" imgH="50800" progId="Equation.DSMT4">
                        <p:embed/>
                      </p:oleObj>
                    </mc:Choice>
                    <mc:Fallback>
                      <p:oleObj name="" r:id="rId5" imgW="825500" imgH="50800" progId="Equation.DSMT4">
                        <p:embed/>
                        <p:pic>
                          <p:nvPicPr>
                            <p:cNvPr id="0" name="Picture 2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448" y="460198"/>
                              <a:ext cx="1944216" cy="4758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86044" name="Object 14"/>
              <p:cNvGraphicFramePr>
                <a:graphicFrameLocks noChangeAspect="1"/>
              </p:cNvGraphicFramePr>
              <p:nvPr/>
            </p:nvGraphicFramePr>
            <p:xfrm>
              <a:off x="1882885" y="1146658"/>
              <a:ext cx="2430463" cy="944562"/>
            </p:xfrm>
            <a:graphic>
              <a:graphicData uri="http://schemas.openxmlformats.org/presentationml/2006/ole">
                <mc:AlternateContent xmlns:mc="http://schemas.openxmlformats.org/markup-compatibility/2006">
                  <mc:Choice xmlns:v="urn:schemas-microsoft-com:vml" Requires="v">
                    <p:oleObj spid="_x0000_s86395" name="Equation" r:id="rId7" imgW="1181100" imgH="419100" progId="Equation.DSMT4">
                      <p:embed/>
                    </p:oleObj>
                  </mc:Choice>
                  <mc:Fallback>
                    <p:oleObj name="Equation" r:id="rId7" imgW="1181100" imgH="419100" progId="Equation.DSMT4">
                      <p:embed/>
                      <p:pic>
                        <p:nvPicPr>
                          <p:cNvPr id="0" name="Picture 2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2885" y="1146658"/>
                            <a:ext cx="2430463" cy="94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6026" name="组合 2"/>
            <p:cNvGrpSpPr/>
            <p:nvPr/>
          </p:nvGrpSpPr>
          <p:grpSpPr bwMode="auto">
            <a:xfrm>
              <a:off x="4717159" y="188640"/>
              <a:ext cx="4222848" cy="1891790"/>
              <a:chOff x="4717159" y="555625"/>
              <a:chExt cx="4222848" cy="1891790"/>
            </a:xfrm>
          </p:grpSpPr>
          <p:grpSp>
            <p:nvGrpSpPr>
              <p:cNvPr id="86027" name="组合 2"/>
              <p:cNvGrpSpPr/>
              <p:nvPr/>
            </p:nvGrpSpPr>
            <p:grpSpPr bwMode="auto">
              <a:xfrm>
                <a:off x="4717159" y="555625"/>
                <a:ext cx="4222848" cy="1891790"/>
                <a:chOff x="2926172" y="1144588"/>
                <a:chExt cx="5117691" cy="2382910"/>
              </a:xfrm>
            </p:grpSpPr>
            <p:sp>
              <p:nvSpPr>
                <p:cNvPr id="86029" name="Rectangle 8"/>
                <p:cNvSpPr>
                  <a:spLocks noChangeArrowheads="1"/>
                </p:cNvSpPr>
                <p:nvPr/>
              </p:nvSpPr>
              <p:spPr bwMode="auto">
                <a:xfrm>
                  <a:off x="2926172" y="2945930"/>
                  <a:ext cx="5117691" cy="58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400" b="1" dirty="0">
                      <a:solidFill>
                        <a:schemeClr val="tx2"/>
                      </a:solidFill>
                      <a:latin typeface="宋体" panose="02010600030101010101" pitchFamily="2" charset="-122"/>
                    </a:rPr>
                    <a:t>图</a:t>
                  </a:r>
                  <a:r>
                    <a:rPr lang="en-US" altLang="zh-CN" sz="2400" b="1" dirty="0">
                      <a:solidFill>
                        <a:schemeClr val="tx2"/>
                      </a:solidFill>
                      <a:latin typeface="Times New Roman" panose="02020603050405020304" pitchFamily="18" charset="0"/>
                      <a:cs typeface="Times New Roman" panose="02020603050405020304" pitchFamily="18" charset="0"/>
                    </a:rPr>
                    <a:t>6.21</a:t>
                  </a:r>
                  <a:r>
                    <a:rPr lang="en-US" altLang="zh-CN" sz="2400" b="1" dirty="0">
                      <a:solidFill>
                        <a:schemeClr val="tx2"/>
                      </a:solidFill>
                      <a:latin typeface="宋体" panose="02010600030101010101" pitchFamily="2" charset="-122"/>
                    </a:rPr>
                    <a:t> </a:t>
                  </a:r>
                  <a:r>
                    <a:rPr lang="zh-CN" altLang="en-US" sz="2400" b="1" dirty="0">
                      <a:solidFill>
                        <a:schemeClr val="tx2"/>
                      </a:solidFill>
                      <a:latin typeface="宋体" panose="02010600030101010101" pitchFamily="2" charset="-122"/>
                    </a:rPr>
                    <a:t>例</a:t>
                  </a:r>
                  <a:r>
                    <a:rPr lang="en-US" altLang="zh-CN" sz="2400" b="1" dirty="0">
                      <a:solidFill>
                        <a:schemeClr val="tx2"/>
                      </a:solidFill>
                      <a:latin typeface="Times New Roman" panose="02020603050405020304" pitchFamily="18" charset="0"/>
                      <a:cs typeface="Times New Roman" panose="02020603050405020304" pitchFamily="18" charset="0"/>
                    </a:rPr>
                    <a:t>6.4</a:t>
                  </a:r>
                  <a:r>
                    <a:rPr lang="zh-CN" altLang="en-US" sz="2400" b="1" dirty="0">
                      <a:solidFill>
                        <a:schemeClr val="tx2"/>
                      </a:solidFill>
                      <a:latin typeface="宋体" panose="02010600030101010101" pitchFamily="2" charset="-122"/>
                    </a:rPr>
                    <a:t>控制系统框图</a:t>
                  </a:r>
                  <a:endParaRPr lang="zh-CN" altLang="en-US" sz="2400" b="1" dirty="0">
                    <a:solidFill>
                      <a:schemeClr val="tx2"/>
                    </a:solidFill>
                    <a:latin typeface="宋体" panose="02010600030101010101" pitchFamily="2" charset="-122"/>
                  </a:endParaRPr>
                </a:p>
              </p:txBody>
            </p:sp>
            <p:sp>
              <p:nvSpPr>
                <p:cNvPr id="18" name="Text Box 49"/>
                <p:cNvSpPr txBox="1">
                  <a:spLocks noChangeArrowheads="1"/>
                </p:cNvSpPr>
                <p:nvPr/>
              </p:nvSpPr>
              <p:spPr bwMode="auto">
                <a:xfrm>
                  <a:off x="6960894" y="1144588"/>
                  <a:ext cx="769428" cy="57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9" name="Line 50"/>
                <p:cNvSpPr>
                  <a:spLocks noChangeShapeType="1"/>
                </p:cNvSpPr>
                <p:nvPr/>
              </p:nvSpPr>
              <p:spPr bwMode="auto">
                <a:xfrm>
                  <a:off x="3617729" y="1790524"/>
                  <a:ext cx="1052192" cy="0"/>
                </a:xfrm>
                <a:prstGeom prst="line">
                  <a:avLst/>
                </a:prstGeom>
                <a:noFill/>
                <a:ln w="25400">
                  <a:solidFill>
                    <a:srgbClr val="00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0" name="Line 52"/>
                <p:cNvSpPr>
                  <a:spLocks noChangeShapeType="1"/>
                </p:cNvSpPr>
                <p:nvPr/>
              </p:nvSpPr>
              <p:spPr bwMode="auto">
                <a:xfrm>
                  <a:off x="4927680" y="1784525"/>
                  <a:ext cx="684791" cy="0"/>
                </a:xfrm>
                <a:prstGeom prst="line">
                  <a:avLst/>
                </a:prstGeom>
                <a:noFill/>
                <a:ln w="25400">
                  <a:solidFill>
                    <a:srgbClr val="00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4" name="Rectangle 56" descr="G(s)"/>
                <p:cNvSpPr>
                  <a:spLocks noChangeArrowheads="1"/>
                </p:cNvSpPr>
                <p:nvPr/>
              </p:nvSpPr>
              <p:spPr bwMode="auto">
                <a:xfrm>
                  <a:off x="5560535" y="1466556"/>
                  <a:ext cx="1219543" cy="641937"/>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6" name="Line 58"/>
                <p:cNvSpPr>
                  <a:spLocks noChangeShapeType="1"/>
                </p:cNvSpPr>
                <p:nvPr/>
              </p:nvSpPr>
              <p:spPr bwMode="auto">
                <a:xfrm>
                  <a:off x="6783925" y="1790524"/>
                  <a:ext cx="1259938" cy="0"/>
                </a:xfrm>
                <a:prstGeom prst="line">
                  <a:avLst/>
                </a:prstGeom>
                <a:noFill/>
                <a:ln w="25400">
                  <a:solidFill>
                    <a:srgbClr val="00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7" name="Line 63"/>
                <p:cNvSpPr>
                  <a:spLocks noChangeShapeType="1"/>
                </p:cNvSpPr>
                <p:nvPr/>
              </p:nvSpPr>
              <p:spPr bwMode="auto">
                <a:xfrm flipH="1">
                  <a:off x="4787260" y="2674436"/>
                  <a:ext cx="2454475"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8" name="Line 64"/>
                <p:cNvSpPr>
                  <a:spLocks noChangeShapeType="1"/>
                </p:cNvSpPr>
                <p:nvPr/>
              </p:nvSpPr>
              <p:spPr bwMode="auto">
                <a:xfrm flipV="1">
                  <a:off x="4787260" y="1910512"/>
                  <a:ext cx="3847" cy="763925"/>
                </a:xfrm>
                <a:prstGeom prst="line">
                  <a:avLst/>
                </a:prstGeom>
                <a:noFill/>
                <a:ln w="25400">
                  <a:solidFill>
                    <a:srgbClr val="00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9" name="Text Box 65"/>
                <p:cNvSpPr txBox="1">
                  <a:spLocks noChangeArrowheads="1"/>
                </p:cNvSpPr>
                <p:nvPr/>
              </p:nvSpPr>
              <p:spPr bwMode="auto">
                <a:xfrm>
                  <a:off x="3622718" y="1203269"/>
                  <a:ext cx="769428" cy="57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R</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30" name="Text Box 67"/>
                <p:cNvSpPr txBox="1">
                  <a:spLocks noChangeArrowheads="1"/>
                </p:cNvSpPr>
                <p:nvPr/>
              </p:nvSpPr>
              <p:spPr bwMode="auto">
                <a:xfrm>
                  <a:off x="4404469" y="1702532"/>
                  <a:ext cx="352014" cy="36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i="1" kern="0" dirty="0">
                      <a:solidFill>
                        <a:sysClr val="windowText" lastClr="000000"/>
                      </a:solidFill>
                      <a:latin typeface="Arial" panose="020B0604020202020204" pitchFamily="34" charset="0"/>
                    </a:rPr>
                    <a:t>_</a:t>
                  </a:r>
                  <a:endParaRPr lang="zh-CN" altLang="en-US" i="1" kern="0" dirty="0">
                    <a:solidFill>
                      <a:sysClr val="windowText" lastClr="000000"/>
                    </a:solidFill>
                    <a:latin typeface="Arial" panose="020B0604020202020204" pitchFamily="34" charset="0"/>
                  </a:endParaRPr>
                </a:p>
              </p:txBody>
            </p:sp>
            <p:sp>
              <p:nvSpPr>
                <p:cNvPr id="31" name="Line 68"/>
                <p:cNvSpPr>
                  <a:spLocks noChangeShapeType="1"/>
                </p:cNvSpPr>
                <p:nvPr/>
              </p:nvSpPr>
              <p:spPr bwMode="auto">
                <a:xfrm>
                  <a:off x="7241735" y="1796524"/>
                  <a:ext cx="0" cy="877913"/>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2" name="AutoShape 86"/>
                <p:cNvSpPr>
                  <a:spLocks noChangeArrowheads="1"/>
                </p:cNvSpPr>
                <p:nvPr/>
              </p:nvSpPr>
              <p:spPr bwMode="auto">
                <a:xfrm>
                  <a:off x="4654533" y="1628540"/>
                  <a:ext cx="273147" cy="309969"/>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3" name="Text Box 65"/>
                <p:cNvSpPr txBox="1">
                  <a:spLocks noChangeArrowheads="1"/>
                </p:cNvSpPr>
                <p:nvPr/>
              </p:nvSpPr>
              <p:spPr bwMode="auto">
                <a:xfrm>
                  <a:off x="4770908" y="1203269"/>
                  <a:ext cx="771352" cy="57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E</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pSp>
          <p:graphicFrame>
            <p:nvGraphicFramePr>
              <p:cNvPr id="86028" name="对象 1"/>
              <p:cNvGraphicFramePr>
                <a:graphicFrameLocks noChangeAspect="1"/>
              </p:cNvGraphicFramePr>
              <p:nvPr/>
            </p:nvGraphicFramePr>
            <p:xfrm>
              <a:off x="7009937" y="849338"/>
              <a:ext cx="801823" cy="419137"/>
            </p:xfrm>
            <a:graphic>
              <a:graphicData uri="http://schemas.openxmlformats.org/presentationml/2006/ole">
                <mc:AlternateContent xmlns:mc="http://schemas.openxmlformats.org/markup-compatibility/2006">
                  <mc:Choice xmlns:v="urn:schemas-microsoft-com:vml" Requires="v">
                    <p:oleObj spid="_x0000_s86396" name="Equation" r:id="rId9" imgW="508000" imgH="419100" progId="Equation.DSMT4">
                      <p:embed/>
                    </p:oleObj>
                  </mc:Choice>
                  <mc:Fallback>
                    <p:oleObj name="Equation" r:id="rId9" imgW="508000" imgH="419100" progId="Equation.DSMT4">
                      <p:embed/>
                      <p:pic>
                        <p:nvPicPr>
                          <p:cNvPr id="0" name="Picture 2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9937" y="849338"/>
                            <a:ext cx="801823" cy="4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fade">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23"/>
                                        </p:tgtEl>
                                        <p:attrNameLst>
                                          <p:attrName>style.visibility</p:attrName>
                                        </p:attrNameLst>
                                      </p:cBhvr>
                                      <p:to>
                                        <p:strVal val="visible"/>
                                      </p:to>
                                    </p:set>
                                    <p:animEffect transition="in" filter="fade">
                                      <p:cBhvr>
                                        <p:cTn id="12" dur="500"/>
                                        <p:tgtEl>
                                          <p:spTgt spid="389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925"/>
                                        </p:tgtEl>
                                        <p:attrNameLst>
                                          <p:attrName>style.visibility</p:attrName>
                                        </p:attrNameLst>
                                      </p:cBhvr>
                                      <p:to>
                                        <p:strVal val="visible"/>
                                      </p:to>
                                    </p:set>
                                    <p:animEffect transition="in" filter="fade">
                                      <p:cBhvr>
                                        <p:cTn id="17" dur="500"/>
                                        <p:tgtEl>
                                          <p:spTgt spid="389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926"/>
                                        </p:tgtEl>
                                        <p:attrNameLst>
                                          <p:attrName>style.visibility</p:attrName>
                                        </p:attrNameLst>
                                      </p:cBhvr>
                                      <p:to>
                                        <p:strVal val="visible"/>
                                      </p:to>
                                    </p:set>
                                    <p:animEffect transition="in" filter="fade">
                                      <p:cBhvr>
                                        <p:cTn id="22" dur="500"/>
                                        <p:tgtEl>
                                          <p:spTgt spid="3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4"/>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0C3FB3FB-3E4E-4DA2-AD2F-A7B7E2B6ED29}" type="slidenum">
              <a:rPr lang="en-US" altLang="zh-CN" sz="1400"/>
            </a:fld>
            <a:endParaRPr lang="en-US" altLang="zh-CN" sz="1400"/>
          </a:p>
        </p:txBody>
      </p:sp>
      <p:grpSp>
        <p:nvGrpSpPr>
          <p:cNvPr id="87043" name="组合 4"/>
          <p:cNvGrpSpPr/>
          <p:nvPr/>
        </p:nvGrpSpPr>
        <p:grpSpPr bwMode="auto">
          <a:xfrm>
            <a:off x="34925" y="790575"/>
            <a:ext cx="7296150" cy="3286125"/>
            <a:chOff x="83321" y="548680"/>
            <a:chExt cx="7296247" cy="3286156"/>
          </a:xfrm>
        </p:grpSpPr>
        <p:sp>
          <p:nvSpPr>
            <p:cNvPr id="87048" name="Text Box 2"/>
            <p:cNvSpPr txBox="1">
              <a:spLocks noChangeArrowheads="1"/>
            </p:cNvSpPr>
            <p:nvPr/>
          </p:nvSpPr>
          <p:spPr bwMode="auto">
            <a:xfrm>
              <a:off x="83321" y="548680"/>
              <a:ext cx="477671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3399"/>
                </a:buClr>
                <a:buSzPct val="80000"/>
                <a:buFont typeface="Wingdings" panose="05000000000000000000" pitchFamily="2" charset="2"/>
                <a:buNone/>
              </a:pPr>
              <a:r>
                <a:rPr lang="zh-CN" altLang="en-US" sz="2800" b="1" dirty="0">
                  <a:solidFill>
                    <a:schemeClr val="tx2"/>
                  </a:solidFill>
                  <a:latin typeface="宋体" panose="02010600030101010101" pitchFamily="2" charset="-122"/>
                  <a:sym typeface="Wingdings" panose="05000000000000000000" pitchFamily="2" charset="2"/>
                </a:rPr>
                <a:t>    上式代表的系统为最小相位系统，因此只需画出其对数幅频渐近特性，如右图。由</a:t>
              </a:r>
              <a:r>
                <a:rPr lang="en-US" altLang="zh-CN" sz="2800" b="1" i="1" dirty="0">
                  <a:solidFill>
                    <a:schemeClr val="tx2"/>
                  </a:solidFill>
                  <a:latin typeface="宋体" panose="02010600030101010101" pitchFamily="2" charset="-122"/>
                  <a:sym typeface="Wingdings" panose="05000000000000000000" pitchFamily="2" charset="2"/>
                </a:rPr>
                <a:t>Bode</a:t>
              </a:r>
              <a:r>
                <a:rPr lang="zh-CN" altLang="en-US" sz="2800" b="1" dirty="0">
                  <a:solidFill>
                    <a:schemeClr val="tx2"/>
                  </a:solidFill>
                  <a:latin typeface="宋体" panose="02010600030101010101" pitchFamily="2" charset="-122"/>
                  <a:sym typeface="Wingdings" panose="05000000000000000000" pitchFamily="2" charset="2"/>
                </a:rPr>
                <a:t>图中得出未校正系统剪切频率            算出未校正系统相角裕度</a:t>
              </a:r>
              <a:endParaRPr lang="zh-CN" altLang="en-US" sz="2800" b="1" dirty="0">
                <a:solidFill>
                  <a:schemeClr val="tx2"/>
                </a:solidFill>
                <a:latin typeface="宋体" panose="02010600030101010101" pitchFamily="2" charset="-122"/>
              </a:endParaRPr>
            </a:p>
          </p:txBody>
        </p:sp>
        <p:graphicFrame>
          <p:nvGraphicFramePr>
            <p:cNvPr id="87049" name="Object 8"/>
            <p:cNvGraphicFramePr>
              <a:graphicFrameLocks noChangeAspect="1"/>
            </p:cNvGraphicFramePr>
            <p:nvPr/>
          </p:nvGraphicFramePr>
          <p:xfrm>
            <a:off x="1691680" y="2276872"/>
            <a:ext cx="2085999" cy="503238"/>
          </p:xfrm>
          <a:graphic>
            <a:graphicData uri="http://schemas.openxmlformats.org/presentationml/2006/ole">
              <mc:AlternateContent xmlns:mc="http://schemas.openxmlformats.org/markup-compatibility/2006">
                <mc:Choice xmlns:v="urn:schemas-microsoft-com:vml" Requires="v">
                  <p:oleObj spid="_x0000_s87255" name="" r:id="rId1" imgW="901700" imgH="50800" progId="Equation.DSMT4">
                    <p:embed/>
                  </p:oleObj>
                </mc:Choice>
                <mc:Fallback>
                  <p:oleObj name="" r:id="rId1" imgW="901700" imgH="50800" progId="Equation.DSMT4">
                    <p:embed/>
                    <p:pic>
                      <p:nvPicPr>
                        <p:cNvPr id="0" name="Picture 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276872"/>
                          <a:ext cx="2085999"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50" name="对象 1"/>
            <p:cNvGraphicFramePr>
              <a:graphicFrameLocks noChangeAspect="1"/>
            </p:cNvGraphicFramePr>
            <p:nvPr/>
          </p:nvGraphicFramePr>
          <p:xfrm>
            <a:off x="1475656" y="3196661"/>
            <a:ext cx="5903912" cy="638175"/>
          </p:xfrm>
          <a:graphic>
            <a:graphicData uri="http://schemas.openxmlformats.org/presentationml/2006/ole">
              <mc:AlternateContent xmlns:mc="http://schemas.openxmlformats.org/markup-compatibility/2006">
                <mc:Choice xmlns:v="urn:schemas-microsoft-com:vml" Requires="v">
                  <p:oleObj spid="_x0000_s87256" name="" r:id="rId3" imgW="2476500" imgH="101600" progId="Equation.DSMT4">
                    <p:embed/>
                  </p:oleObj>
                </mc:Choice>
                <mc:Fallback>
                  <p:oleObj name="" r:id="rId3" imgW="2476500" imgH="101600" progId="Equation.DSMT4">
                    <p:embed/>
                    <p:pic>
                      <p:nvPicPr>
                        <p:cNvPr id="0"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196661"/>
                          <a:ext cx="5903912"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7044" name="组合 3"/>
          <p:cNvGrpSpPr/>
          <p:nvPr/>
        </p:nvGrpSpPr>
        <p:grpSpPr bwMode="auto">
          <a:xfrm>
            <a:off x="4427538" y="228600"/>
            <a:ext cx="4824412" cy="3176588"/>
            <a:chOff x="4283969" y="1988840"/>
            <a:chExt cx="4678515" cy="2797706"/>
          </a:xfrm>
        </p:grpSpPr>
        <p:sp>
          <p:nvSpPr>
            <p:cNvPr id="87046" name="Text Box 3"/>
            <p:cNvSpPr txBox="1">
              <a:spLocks noChangeArrowheads="1"/>
            </p:cNvSpPr>
            <p:nvPr/>
          </p:nvSpPr>
          <p:spPr bwMode="auto">
            <a:xfrm>
              <a:off x="4353972" y="4380061"/>
              <a:ext cx="4608512" cy="4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6.22  a)</a:t>
              </a:r>
              <a:r>
                <a:rPr lang="zh-CN" altLang="en-US" sz="2400" b="1" dirty="0">
                  <a:solidFill>
                    <a:schemeClr val="tx2"/>
                  </a:solidFill>
                  <a:latin typeface="Times New Roman" panose="02020603050405020304" pitchFamily="18" charset="0"/>
                </a:rPr>
                <a:t>例</a:t>
              </a:r>
              <a:r>
                <a:rPr lang="en-US" altLang="zh-CN" sz="2400" b="1" dirty="0">
                  <a:solidFill>
                    <a:schemeClr val="tx2"/>
                  </a:solidFill>
                  <a:latin typeface="Times New Roman" panose="02020603050405020304" pitchFamily="18" charset="0"/>
                </a:rPr>
                <a:t>6.4</a:t>
              </a:r>
              <a:r>
                <a:rPr lang="zh-CN" altLang="en-US" sz="2400" b="1" dirty="0">
                  <a:solidFill>
                    <a:schemeClr val="tx2"/>
                  </a:solidFill>
                  <a:latin typeface="Times New Roman" panose="02020603050405020304" pitchFamily="18" charset="0"/>
                </a:rPr>
                <a:t>原系统的</a:t>
              </a:r>
              <a:r>
                <a:rPr lang="en-US" altLang="zh-CN" sz="2400" i="1" dirty="0">
                  <a:solidFill>
                    <a:schemeClr val="tx2"/>
                  </a:solidFill>
                  <a:latin typeface="Times New Roman" panose="02020603050405020304" pitchFamily="18" charset="0"/>
                </a:rPr>
                <a:t>Bode</a:t>
              </a:r>
              <a:r>
                <a:rPr lang="zh-CN" altLang="en-US" sz="2400" b="1" dirty="0">
                  <a:solidFill>
                    <a:schemeClr val="tx2"/>
                  </a:solidFill>
                  <a:latin typeface="Times New Roman" panose="02020603050405020304" pitchFamily="18" charset="0"/>
                </a:rPr>
                <a:t>图</a:t>
              </a:r>
              <a:endParaRPr lang="zh-CN" altLang="en-US" sz="2400" b="1" dirty="0">
                <a:solidFill>
                  <a:schemeClr val="tx2"/>
                </a:solidFill>
                <a:latin typeface="Times New Roman" panose="02020603050405020304" pitchFamily="18" charset="0"/>
              </a:endParaRPr>
            </a:p>
          </p:txBody>
        </p:sp>
        <p:graphicFrame>
          <p:nvGraphicFramePr>
            <p:cNvPr id="87047" name="对象 2"/>
            <p:cNvGraphicFramePr>
              <a:graphicFrameLocks noChangeAspect="1"/>
            </p:cNvGraphicFramePr>
            <p:nvPr/>
          </p:nvGraphicFramePr>
          <p:xfrm>
            <a:off x="4283969" y="1988840"/>
            <a:ext cx="4323181" cy="2541241"/>
          </p:xfrm>
          <a:graphic>
            <a:graphicData uri="http://schemas.openxmlformats.org/presentationml/2006/ole">
              <mc:AlternateContent xmlns:mc="http://schemas.openxmlformats.org/markup-compatibility/2006">
                <mc:Choice xmlns:v="urn:schemas-microsoft-com:vml" Requires="v">
                  <p:oleObj spid="_x0000_s87257" name="Visio" r:id="rId5" imgW="4660900" imgH="2717800" progId="Visio.Drawing.11">
                    <p:embed/>
                  </p:oleObj>
                </mc:Choice>
                <mc:Fallback>
                  <p:oleObj name="Visio" r:id="rId5" imgW="4660900" imgH="2717800" progId="Visio.Drawing.11">
                    <p:embed/>
                    <p:pic>
                      <p:nvPicPr>
                        <p:cNvPr id="0" name="Picture 121"/>
                        <p:cNvPicPr>
                          <a:picLocks noChangeAspect="1" noChangeArrowheads="1"/>
                        </p:cNvPicPr>
                        <p:nvPr/>
                      </p:nvPicPr>
                      <p:blipFill>
                        <a:blip r:embed="rId6"/>
                        <a:srcRect/>
                        <a:stretch>
                          <a:fillRect/>
                        </a:stretch>
                      </p:blipFill>
                      <p:spPr bwMode="auto">
                        <a:xfrm>
                          <a:off x="4283969" y="1988840"/>
                          <a:ext cx="4323181" cy="2541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848" name="矩形 3"/>
          <p:cNvSpPr>
            <a:spLocks noChangeArrowheads="1"/>
          </p:cNvSpPr>
          <p:nvPr/>
        </p:nvSpPr>
        <p:spPr bwMode="auto">
          <a:xfrm>
            <a:off x="158750" y="4292600"/>
            <a:ext cx="88058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
                <a:srgbClr val="FF3399"/>
              </a:buClr>
              <a:buSzPct val="80000"/>
              <a:buFont typeface="Arial" panose="020B0604020202020204" pitchFamily="34" charset="0"/>
              <a:buNone/>
            </a:pPr>
            <a:r>
              <a:rPr lang="zh-CN" altLang="en-US" sz="2800" b="1" dirty="0">
                <a:solidFill>
                  <a:schemeClr val="tx2"/>
                </a:solidFill>
                <a:latin typeface="宋体" panose="02010600030101010101" pitchFamily="2" charset="-122"/>
              </a:rPr>
              <a:t>    而二阶系统的幅值裕度</a:t>
            </a:r>
            <a:r>
              <a:rPr lang="en-US" altLang="zh-CN" sz="2800" i="1" dirty="0">
                <a:solidFill>
                  <a:schemeClr val="tx2"/>
                </a:solidFill>
                <a:latin typeface="Times New Roman" panose="02020603050405020304" pitchFamily="18" charset="0"/>
                <a:cs typeface="Times New Roman" panose="02020603050405020304" pitchFamily="18" charset="0"/>
              </a:rPr>
              <a:t>K</a:t>
            </a:r>
            <a:r>
              <a:rPr lang="en-US" altLang="zh-CN" sz="2800" i="1" baseline="-25000" dirty="0">
                <a:solidFill>
                  <a:schemeClr val="tx2"/>
                </a:solidFill>
                <a:latin typeface="Times New Roman" panose="02020603050405020304" pitchFamily="18" charset="0"/>
                <a:cs typeface="Times New Roman" panose="02020603050405020304" pitchFamily="18" charset="0"/>
              </a:rPr>
              <a:t>g</a:t>
            </a:r>
            <a:r>
              <a:rPr lang="en-US" altLang="zh-CN" sz="2800" dirty="0">
                <a:solidFill>
                  <a:schemeClr val="tx2"/>
                </a:solidFill>
                <a:latin typeface="Times New Roman" panose="02020603050405020304" pitchFamily="18" charset="0"/>
                <a:cs typeface="Times New Roman" panose="02020603050405020304" pitchFamily="18" charset="0"/>
              </a:rPr>
              <a:t>(dB)</a:t>
            </a:r>
            <a:r>
              <a:rPr lang="zh-CN" altLang="en-US" sz="2800" b="1" dirty="0">
                <a:solidFill>
                  <a:schemeClr val="tx2"/>
                </a:solidFill>
                <a:latin typeface="宋体" panose="02010600030101010101" pitchFamily="2" charset="-122"/>
              </a:rPr>
              <a:t>必为</a:t>
            </a:r>
            <a:r>
              <a:rPr lang="en-US" altLang="zh-CN" sz="2800" b="1" dirty="0">
                <a:solidFill>
                  <a:schemeClr val="tx2"/>
                </a:solidFill>
                <a:latin typeface="Times New Roman" panose="02020603050405020304" pitchFamily="18" charset="0"/>
                <a:cs typeface="Times New Roman" panose="02020603050405020304" pitchFamily="18" charset="0"/>
              </a:rPr>
              <a:t>+</a:t>
            </a:r>
            <a:r>
              <a:rPr lang="zh-CN" altLang="en-US" sz="2800" b="1" dirty="0">
                <a:solidFill>
                  <a:schemeClr val="tx2"/>
                </a:solidFill>
                <a:latin typeface="Times New Roman" panose="02020603050405020304" pitchFamily="18" charset="0"/>
                <a:cs typeface="Times New Roman" panose="02020603050405020304" pitchFamily="18" charset="0"/>
              </a:rPr>
              <a:t>∞</a:t>
            </a:r>
            <a:r>
              <a:rPr lang="en-US" altLang="zh-CN" sz="2800" dirty="0">
                <a:solidFill>
                  <a:schemeClr val="tx2"/>
                </a:solidFill>
                <a:latin typeface="Times New Roman" panose="02020603050405020304" pitchFamily="18" charset="0"/>
                <a:cs typeface="Times New Roman" panose="02020603050405020304" pitchFamily="18" charset="0"/>
              </a:rPr>
              <a:t>dB</a:t>
            </a:r>
            <a:r>
              <a:rPr lang="zh-CN" altLang="en-US" sz="2800" b="1" dirty="0">
                <a:solidFill>
                  <a:schemeClr val="tx2"/>
                </a:solidFill>
                <a:latin typeface="宋体" panose="02010600030101010101" pitchFamily="2" charset="-122"/>
              </a:rPr>
              <a:t>。相角裕度小的原因，是因为未校正系统的对数幅频特性中频区的斜率为</a:t>
            </a:r>
            <a:r>
              <a:rPr lang="en-US" altLang="zh-CN" sz="2800" dirty="0">
                <a:solidFill>
                  <a:schemeClr val="tx2"/>
                </a:solidFill>
                <a:latin typeface="Times New Roman" panose="02020603050405020304" pitchFamily="18" charset="0"/>
                <a:cs typeface="Times New Roman" panose="02020603050405020304" pitchFamily="18" charset="0"/>
              </a:rPr>
              <a:t>-40dB/</a:t>
            </a:r>
            <a:r>
              <a:rPr lang="en-US" altLang="zh-CN" sz="2800" dirty="0" err="1">
                <a:solidFill>
                  <a:schemeClr val="tx2"/>
                </a:solidFill>
                <a:latin typeface="Times New Roman" panose="02020603050405020304" pitchFamily="18" charset="0"/>
                <a:cs typeface="Times New Roman" panose="02020603050405020304" pitchFamily="18" charset="0"/>
              </a:rPr>
              <a:t>dec</a:t>
            </a:r>
            <a:r>
              <a:rPr lang="zh-CN" altLang="en-US" sz="2800" b="1" dirty="0">
                <a:solidFill>
                  <a:schemeClr val="tx2"/>
                </a:solidFill>
                <a:latin typeface="宋体" panose="02010600030101010101" pitchFamily="2" charset="-122"/>
              </a:rPr>
              <a:t>。由于剪切频率和相角裕度均低于指标要求，因此采用串联超前校正是合适的。</a:t>
            </a:r>
            <a:endParaRPr lang="zh-CN" altLang="en-US" sz="2800" b="1" dirty="0">
              <a:solidFill>
                <a:schemeClr val="tx2"/>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8"/>
                                        </p:tgtEl>
                                        <p:attrNameLst>
                                          <p:attrName>style.visibility</p:attrName>
                                        </p:attrNameLst>
                                      </p:cBhvr>
                                      <p:to>
                                        <p:strVal val="visible"/>
                                      </p:to>
                                    </p:set>
                                    <p:animEffect transition="in" filter="fade">
                                      <p:cBhvr>
                                        <p:cTn id="7" dur="500"/>
                                        <p:tgtEl>
                                          <p:spTgt spid="3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D09B2EA3-DCAA-40FC-8480-7468DC495D99}" type="slidenum">
              <a:rPr lang="en-US" altLang="zh-CN" sz="1400"/>
            </a:fld>
            <a:endParaRPr lang="en-US" altLang="zh-CN" sz="1400"/>
          </a:p>
        </p:txBody>
      </p:sp>
      <p:sp>
        <p:nvSpPr>
          <p:cNvPr id="88082" name="Text Box 9"/>
          <p:cNvSpPr txBox="1">
            <a:spLocks noChangeArrowheads="1"/>
          </p:cNvSpPr>
          <p:nvPr/>
        </p:nvSpPr>
        <p:spPr bwMode="auto">
          <a:xfrm>
            <a:off x="250825" y="2276475"/>
            <a:ext cx="8424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因此超前网络传递函数可确定为</a:t>
            </a:r>
            <a:endParaRPr lang="zh-CN" altLang="en-US" sz="2800" b="1" dirty="0">
              <a:solidFill>
                <a:schemeClr val="tx2"/>
              </a:solidFill>
              <a:latin typeface="Times New Roman" panose="02020603050405020304" pitchFamily="18" charset="0"/>
              <a:sym typeface="Wingdings" panose="05000000000000000000" pitchFamily="2" charset="2"/>
            </a:endParaRPr>
          </a:p>
        </p:txBody>
      </p:sp>
      <p:sp>
        <p:nvSpPr>
          <p:cNvPr id="36888" name="Text Box 9"/>
          <p:cNvSpPr txBox="1">
            <a:spLocks noChangeArrowheads="1"/>
          </p:cNvSpPr>
          <p:nvPr/>
        </p:nvSpPr>
        <p:spPr bwMode="auto">
          <a:xfrm>
            <a:off x="250825" y="3627438"/>
            <a:ext cx="84248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        为了补偿无源超前网络产生的增益衰减，放大器的增益需要提高</a:t>
            </a:r>
            <a:r>
              <a:rPr lang="en-US" altLang="zh-CN" sz="2800" b="1">
                <a:solidFill>
                  <a:schemeClr val="tx2"/>
                </a:solidFill>
                <a:latin typeface="Times New Roman" panose="02020603050405020304" pitchFamily="18" charset="0"/>
              </a:rPr>
              <a:t>4</a:t>
            </a:r>
            <a:r>
              <a:rPr lang="zh-CN" altLang="en-US" sz="2800" b="1">
                <a:solidFill>
                  <a:schemeClr val="tx2"/>
                </a:solidFill>
                <a:latin typeface="Times New Roman" panose="02020603050405020304" pitchFamily="18" charset="0"/>
              </a:rPr>
              <a:t>倍，否则不能保证稳态误差要求。</a:t>
            </a:r>
            <a:endParaRPr lang="zh-CN" altLang="en-US" sz="2800" b="1">
              <a:solidFill>
                <a:schemeClr val="tx2"/>
              </a:solidFill>
              <a:latin typeface="Times New Roman" panose="02020603050405020304" pitchFamily="18" charset="0"/>
              <a:sym typeface="Wingdings" panose="05000000000000000000" pitchFamily="2" charset="2"/>
            </a:endParaRPr>
          </a:p>
        </p:txBody>
      </p:sp>
      <p:sp>
        <p:nvSpPr>
          <p:cNvPr id="88080" name="Text Box 9"/>
          <p:cNvSpPr txBox="1">
            <a:spLocks noChangeArrowheads="1"/>
          </p:cNvSpPr>
          <p:nvPr/>
        </p:nvSpPr>
        <p:spPr bwMode="auto">
          <a:xfrm>
            <a:off x="255588" y="4678363"/>
            <a:ext cx="84201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        超前网络参数确定后，已校正系统的开环传递函数可写为</a:t>
            </a:r>
            <a:endParaRPr lang="zh-CN" altLang="en-US" sz="2800" b="1" dirty="0">
              <a:solidFill>
                <a:schemeClr val="tx2"/>
              </a:solidFill>
              <a:latin typeface="Times New Roman" panose="02020603050405020304" pitchFamily="18" charset="0"/>
              <a:sym typeface="Wingdings" panose="05000000000000000000" pitchFamily="2" charset="2"/>
            </a:endParaRPr>
          </a:p>
        </p:txBody>
      </p:sp>
      <p:grpSp>
        <p:nvGrpSpPr>
          <p:cNvPr id="88070" name="组合 2"/>
          <p:cNvGrpSpPr/>
          <p:nvPr/>
        </p:nvGrpSpPr>
        <p:grpSpPr bwMode="auto">
          <a:xfrm>
            <a:off x="250825" y="301625"/>
            <a:ext cx="8424863" cy="2025650"/>
            <a:chOff x="250825" y="301553"/>
            <a:chExt cx="8424863" cy="2026250"/>
          </a:xfrm>
        </p:grpSpPr>
        <p:sp>
          <p:nvSpPr>
            <p:cNvPr id="88078" name="Text Box 3"/>
            <p:cNvSpPr txBox="1">
              <a:spLocks noChangeArrowheads="1"/>
            </p:cNvSpPr>
            <p:nvPr/>
          </p:nvSpPr>
          <p:spPr bwMode="auto">
            <a:xfrm>
              <a:off x="250825" y="546100"/>
              <a:ext cx="8424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rPr>
                <a:t>     下面计算超前网络参数，试选                           ，</a:t>
              </a:r>
              <a:endParaRPr lang="zh-CN" altLang="en-US" sz="2800" b="1" dirty="0">
                <a:solidFill>
                  <a:schemeClr val="tx2"/>
                </a:solidFill>
              </a:endParaRPr>
            </a:p>
          </p:txBody>
        </p:sp>
        <p:grpSp>
          <p:nvGrpSpPr>
            <p:cNvPr id="88072" name="Group 9"/>
            <p:cNvGrpSpPr/>
            <p:nvPr/>
          </p:nvGrpSpPr>
          <p:grpSpPr bwMode="auto">
            <a:xfrm>
              <a:off x="250825" y="1052513"/>
              <a:ext cx="8424863" cy="954296"/>
              <a:chOff x="-73025" y="0"/>
              <a:chExt cx="8424862" cy="955675"/>
            </a:xfrm>
          </p:grpSpPr>
          <p:grpSp>
            <p:nvGrpSpPr>
              <p:cNvPr id="88076" name="Group 10"/>
              <p:cNvGrpSpPr/>
              <p:nvPr/>
            </p:nvGrpSpPr>
            <p:grpSpPr bwMode="auto">
              <a:xfrm>
                <a:off x="-73025" y="0"/>
                <a:ext cx="8424862" cy="955675"/>
                <a:chOff x="-46" y="0"/>
                <a:chExt cx="5307" cy="602"/>
              </a:xfrm>
            </p:grpSpPr>
            <p:sp>
              <p:nvSpPr>
                <p:cNvPr id="88077" name="Text Box 3"/>
                <p:cNvSpPr txBox="1">
                  <a:spLocks noChangeArrowheads="1"/>
                </p:cNvSpPr>
                <p:nvPr/>
              </p:nvSpPr>
              <p:spPr bwMode="auto">
                <a:xfrm>
                  <a:off x="-46" y="0"/>
                  <a:ext cx="5307"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rPr>
                    <a:t>由图</a:t>
                  </a:r>
                  <a:r>
                    <a:rPr lang="en-US" altLang="zh-CN" sz="2800" b="1" dirty="0">
                      <a:solidFill>
                        <a:schemeClr val="tx2"/>
                      </a:solidFill>
                      <a:latin typeface="Times New Roman" panose="02020603050405020304" pitchFamily="18" charset="0"/>
                      <a:cs typeface="Times New Roman" panose="02020603050405020304" pitchFamily="18" charset="0"/>
                    </a:rPr>
                    <a:t>6.22</a:t>
                  </a:r>
                  <a:r>
                    <a:rPr lang="zh-CN" altLang="en-US" sz="2800" b="1" dirty="0">
                      <a:solidFill>
                        <a:schemeClr val="tx2"/>
                      </a:solidFill>
                    </a:rPr>
                    <a:t>查得                  ，得                               ，而</a:t>
                  </a:r>
                  <a:endParaRPr lang="zh-CN" altLang="en-US" sz="2800" b="1" dirty="0">
                    <a:solidFill>
                      <a:schemeClr val="tx2"/>
                    </a:solidFill>
                  </a:endParaRPr>
                </a:p>
              </p:txBody>
            </p:sp>
          </p:grpSp>
        </p:grpSp>
        <p:graphicFrame>
          <p:nvGraphicFramePr>
            <p:cNvPr id="88073" name="Object 12"/>
            <p:cNvGraphicFramePr>
              <a:graphicFrameLocks noChangeAspect="1"/>
            </p:cNvGraphicFramePr>
            <p:nvPr/>
          </p:nvGraphicFramePr>
          <p:xfrm>
            <a:off x="3146425" y="301553"/>
            <a:ext cx="374650" cy="2026250"/>
          </p:xfrm>
          <a:graphic>
            <a:graphicData uri="http://schemas.openxmlformats.org/presentationml/2006/ole">
              <mc:AlternateContent xmlns:mc="http://schemas.openxmlformats.org/markup-compatibility/2006">
                <mc:Choice xmlns:v="urn:schemas-microsoft-com:vml" Requires="v">
                  <p:oleObj spid="_x0000_s88244" name="Equation" r:id="rId1" imgW="101600" imgH="152400" progId="Equation.DSMT4">
                    <p:embed/>
                  </p:oleObj>
                </mc:Choice>
                <mc:Fallback>
                  <p:oleObj name="Equation" r:id="rId1" imgW="101600" imgH="152400" progId="Equation.DSMT4">
                    <p:embed/>
                    <p:pic>
                      <p:nvPicPr>
                        <p:cNvPr id="0" name="Picture 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425" y="301553"/>
                          <a:ext cx="374650" cy="202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74" name="Object 13"/>
            <p:cNvGraphicFramePr>
              <a:graphicFrameLocks noChangeAspect="1"/>
            </p:cNvGraphicFramePr>
            <p:nvPr/>
          </p:nvGraphicFramePr>
          <p:xfrm>
            <a:off x="6186488" y="668375"/>
            <a:ext cx="327025" cy="1359302"/>
          </p:xfrm>
          <a:graphic>
            <a:graphicData uri="http://schemas.openxmlformats.org/presentationml/2006/ole">
              <mc:AlternateContent xmlns:mc="http://schemas.openxmlformats.org/markup-compatibility/2006">
                <mc:Choice xmlns:v="urn:schemas-microsoft-com:vml" Requires="v">
                  <p:oleObj spid="_x0000_s88245" name="Equation" r:id="rId3" imgW="114300" imgH="177800" progId="Equation.DSMT4">
                    <p:embed/>
                  </p:oleObj>
                </mc:Choice>
                <mc:Fallback>
                  <p:oleObj name="Equation" r:id="rId3" imgW="114300" imgH="177800" progId="Equation.DSMT4">
                    <p:embed/>
                    <p:pic>
                      <p:nvPicPr>
                        <p:cNvPr id="0" name="Picture 1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488" y="668375"/>
                          <a:ext cx="327025" cy="1359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 name="图片 1"/>
          <p:cNvPicPr>
            <a:picLocks noChangeAspect="1"/>
          </p:cNvPicPr>
          <p:nvPr/>
        </p:nvPicPr>
        <p:blipFill>
          <a:blip r:embed="rId5" cstate="print"/>
          <a:stretch>
            <a:fillRect/>
          </a:stretch>
        </p:blipFill>
        <p:spPr>
          <a:xfrm>
            <a:off x="5436096" y="546100"/>
            <a:ext cx="2810791" cy="517741"/>
          </a:xfrm>
          <a:prstGeom prst="rect">
            <a:avLst/>
          </a:prstGeom>
        </p:spPr>
      </p:pic>
      <p:pic>
        <p:nvPicPr>
          <p:cNvPr id="3" name="图片 2"/>
          <p:cNvPicPr>
            <a:picLocks noChangeAspect="1"/>
          </p:cNvPicPr>
          <p:nvPr/>
        </p:nvPicPr>
        <p:blipFill>
          <a:blip r:embed="rId6" cstate="print"/>
          <a:stretch>
            <a:fillRect/>
          </a:stretch>
        </p:blipFill>
        <p:spPr>
          <a:xfrm>
            <a:off x="2339752" y="1052363"/>
            <a:ext cx="1772659" cy="535985"/>
          </a:xfrm>
          <a:prstGeom prst="rect">
            <a:avLst/>
          </a:prstGeom>
        </p:spPr>
      </p:pic>
      <p:pic>
        <p:nvPicPr>
          <p:cNvPr id="4" name="图片 3"/>
          <p:cNvPicPr>
            <a:picLocks noChangeAspect="1"/>
          </p:cNvPicPr>
          <p:nvPr/>
        </p:nvPicPr>
        <p:blipFill>
          <a:blip r:embed="rId7" cstate="print"/>
          <a:stretch>
            <a:fillRect/>
          </a:stretch>
        </p:blipFill>
        <p:spPr>
          <a:xfrm>
            <a:off x="5004048" y="1052363"/>
            <a:ext cx="2815342" cy="557758"/>
          </a:xfrm>
          <a:prstGeom prst="rect">
            <a:avLst/>
          </a:prstGeom>
        </p:spPr>
      </p:pic>
      <p:pic>
        <p:nvPicPr>
          <p:cNvPr id="5" name="图片 4"/>
          <p:cNvPicPr>
            <a:picLocks noChangeAspect="1"/>
          </p:cNvPicPr>
          <p:nvPr/>
        </p:nvPicPr>
        <p:blipFill>
          <a:blip r:embed="rId8" cstate="print"/>
          <a:stretch>
            <a:fillRect/>
          </a:stretch>
        </p:blipFill>
        <p:spPr>
          <a:xfrm>
            <a:off x="3332297" y="1444841"/>
            <a:ext cx="2160829" cy="855005"/>
          </a:xfrm>
          <a:prstGeom prst="rect">
            <a:avLst/>
          </a:prstGeom>
        </p:spPr>
      </p:pic>
      <p:pic>
        <p:nvPicPr>
          <p:cNvPr id="6" name="图片 5"/>
          <p:cNvPicPr>
            <a:picLocks noChangeAspect="1"/>
          </p:cNvPicPr>
          <p:nvPr/>
        </p:nvPicPr>
        <p:blipFill>
          <a:blip r:embed="rId9" cstate="print"/>
          <a:stretch>
            <a:fillRect/>
          </a:stretch>
        </p:blipFill>
        <p:spPr>
          <a:xfrm>
            <a:off x="3100485" y="2825542"/>
            <a:ext cx="2392641" cy="837299"/>
          </a:xfrm>
          <a:prstGeom prst="rect">
            <a:avLst/>
          </a:prstGeom>
        </p:spPr>
      </p:pic>
      <p:pic>
        <p:nvPicPr>
          <p:cNvPr id="7" name="图片 6"/>
          <p:cNvPicPr>
            <a:picLocks noChangeAspect="1"/>
          </p:cNvPicPr>
          <p:nvPr/>
        </p:nvPicPr>
        <p:blipFill>
          <a:blip r:embed="rId10" cstate="print"/>
          <a:stretch>
            <a:fillRect/>
          </a:stretch>
        </p:blipFill>
        <p:spPr>
          <a:xfrm>
            <a:off x="2265024" y="5310499"/>
            <a:ext cx="4527031" cy="9635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070"/>
                                        </p:tgtEl>
                                        <p:attrNameLst>
                                          <p:attrName>style.visibility</p:attrName>
                                        </p:attrNameLst>
                                      </p:cBhvr>
                                      <p:to>
                                        <p:strVal val="visible"/>
                                      </p:to>
                                    </p:set>
                                    <p:animEffect transition="in" filter="dissolve">
                                      <p:cBhvr>
                                        <p:cTn id="7" dur="500"/>
                                        <p:tgtEl>
                                          <p:spTgt spid="8807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8082"/>
                                        </p:tgtEl>
                                        <p:attrNameLst>
                                          <p:attrName>style.visibility</p:attrName>
                                        </p:attrNameLst>
                                      </p:cBhvr>
                                      <p:to>
                                        <p:strVal val="visible"/>
                                      </p:to>
                                    </p:set>
                                    <p:animEffect transition="in" filter="dissolve">
                                      <p:cBhvr>
                                        <p:cTn id="24" dur="500"/>
                                        <p:tgtEl>
                                          <p:spTgt spid="88082"/>
                                        </p:tgtEl>
                                      </p:cBhvr>
                                    </p:animEffect>
                                  </p:childTnLst>
                                </p:cTn>
                              </p:par>
                              <p:par>
                                <p:cTn id="25" presetID="9"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888"/>
                                        </p:tgtEl>
                                        <p:attrNameLst>
                                          <p:attrName>style.visibility</p:attrName>
                                        </p:attrNameLst>
                                      </p:cBhvr>
                                      <p:to>
                                        <p:strVal val="visible"/>
                                      </p:to>
                                    </p:set>
                                    <p:animEffect transition="in" filter="fade">
                                      <p:cBhvr>
                                        <p:cTn id="32" dur="500"/>
                                        <p:tgtEl>
                                          <p:spTgt spid="3688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8080"/>
                                        </p:tgtEl>
                                        <p:attrNameLst>
                                          <p:attrName>style.visibility</p:attrName>
                                        </p:attrNameLst>
                                      </p:cBhvr>
                                      <p:to>
                                        <p:strVal val="visible"/>
                                      </p:to>
                                    </p:set>
                                    <p:animEffect transition="in" filter="dissolve">
                                      <p:cBhvr>
                                        <p:cTn id="35" dur="500"/>
                                        <p:tgtEl>
                                          <p:spTgt spid="88080"/>
                                        </p:tgtEl>
                                      </p:cBhvr>
                                    </p:animEffect>
                                  </p:childTnLst>
                                </p:cTn>
                              </p:par>
                              <p:par>
                                <p:cTn id="36" presetID="9"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2" grpId="0"/>
      <p:bldP spid="36888" grpId="0"/>
      <p:bldP spid="8808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C16214AA-310C-4442-99F1-A2B3A53B313F}" type="slidenum">
              <a:rPr lang="en-US" altLang="zh-CN" sz="1400"/>
            </a:fld>
            <a:endParaRPr lang="en-US" altLang="zh-CN" sz="1400"/>
          </a:p>
        </p:txBody>
      </p:sp>
      <p:sp>
        <p:nvSpPr>
          <p:cNvPr id="36876" name="Text Box 9"/>
          <p:cNvSpPr txBox="1">
            <a:spLocks noChangeArrowheads="1"/>
          </p:cNvSpPr>
          <p:nvPr/>
        </p:nvSpPr>
        <p:spPr bwMode="auto">
          <a:xfrm>
            <a:off x="107950" y="4637088"/>
            <a:ext cx="84248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        相角裕度满足大于</a:t>
            </a:r>
            <a:r>
              <a:rPr lang="en-US" altLang="zh-CN" sz="2800" dirty="0">
                <a:solidFill>
                  <a:schemeClr val="tx2"/>
                </a:solidFill>
                <a:latin typeface="Times New Roman" panose="02020603050405020304" pitchFamily="18" charset="0"/>
              </a:rPr>
              <a:t>45</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的指标要求。已校正系统的幅值裕度仍等于</a:t>
            </a:r>
            <a:r>
              <a:rPr lang="en-US" altLang="zh-CN" sz="2800" b="1"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dB</a:t>
            </a:r>
            <a:r>
              <a:rPr lang="zh-CN" altLang="en-US" sz="2800" b="1" dirty="0">
                <a:solidFill>
                  <a:schemeClr val="tx2"/>
                </a:solidFill>
                <a:latin typeface="Times New Roman" panose="02020603050405020304" pitchFamily="18" charset="0"/>
              </a:rPr>
              <a:t>，因为其对数相频特性不可能以有限值与</a:t>
            </a:r>
            <a:r>
              <a:rPr lang="en-US" altLang="zh-CN" sz="2800" b="1" dirty="0">
                <a:solidFill>
                  <a:schemeClr val="tx2"/>
                </a:solidFill>
                <a:latin typeface="Times New Roman" panose="02020603050405020304" pitchFamily="18" charset="0"/>
              </a:rPr>
              <a:t>-</a:t>
            </a:r>
            <a:r>
              <a:rPr lang="en-US" altLang="zh-CN" sz="2800" dirty="0">
                <a:solidFill>
                  <a:schemeClr val="tx2"/>
                </a:solidFill>
                <a:latin typeface="Times New Roman" panose="02020603050405020304" pitchFamily="18" charset="0"/>
              </a:rPr>
              <a:t>180</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线相交。此时，全部性能指标均已满足要求。</a:t>
            </a:r>
            <a:endParaRPr lang="zh-CN" altLang="en-US" sz="2800" b="1" dirty="0">
              <a:solidFill>
                <a:schemeClr val="tx2"/>
              </a:solidFill>
              <a:latin typeface="Times New Roman" panose="02020603050405020304" pitchFamily="18" charset="0"/>
              <a:sym typeface="Wingdings" panose="05000000000000000000" pitchFamily="2" charset="2"/>
            </a:endParaRPr>
          </a:p>
        </p:txBody>
      </p:sp>
      <p:sp>
        <p:nvSpPr>
          <p:cNvPr id="89102" name="Text Box 3"/>
          <p:cNvSpPr txBox="1">
            <a:spLocks noChangeArrowheads="1"/>
          </p:cNvSpPr>
          <p:nvPr/>
        </p:nvSpPr>
        <p:spPr bwMode="auto">
          <a:xfrm>
            <a:off x="3781425" y="3167065"/>
            <a:ext cx="517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dirty="0">
                <a:solidFill>
                  <a:schemeClr val="tx2"/>
                </a:solidFill>
                <a:latin typeface="Times New Roman" panose="02020603050405020304" pitchFamily="18" charset="0"/>
              </a:rPr>
              <a:t>6.22  b)</a:t>
            </a:r>
            <a:r>
              <a:rPr lang="zh-CN" altLang="en-US" sz="2400" b="1" dirty="0">
                <a:solidFill>
                  <a:schemeClr val="tx2"/>
                </a:solidFill>
                <a:latin typeface="Times New Roman" panose="02020603050405020304" pitchFamily="18" charset="0"/>
              </a:rPr>
              <a:t>例</a:t>
            </a:r>
            <a:r>
              <a:rPr lang="en-US" altLang="zh-CN" sz="2400" dirty="0">
                <a:solidFill>
                  <a:schemeClr val="tx2"/>
                </a:solidFill>
                <a:latin typeface="Times New Roman" panose="02020603050405020304" pitchFamily="18" charset="0"/>
              </a:rPr>
              <a:t>6.4</a:t>
            </a:r>
            <a:r>
              <a:rPr lang="zh-CN" altLang="en-US" sz="2400" b="1" dirty="0">
                <a:solidFill>
                  <a:schemeClr val="tx2"/>
                </a:solidFill>
                <a:latin typeface="Times New Roman" panose="02020603050405020304" pitchFamily="18" charset="0"/>
              </a:rPr>
              <a:t>系统的对数频率特性</a:t>
            </a:r>
            <a:endParaRPr lang="zh-CN" altLang="en-US" sz="2400" b="1" dirty="0">
              <a:solidFill>
                <a:schemeClr val="tx2"/>
              </a:solidFill>
              <a:latin typeface="Times New Roman" panose="02020603050405020304" pitchFamily="18" charset="0"/>
            </a:endParaRPr>
          </a:p>
        </p:txBody>
      </p:sp>
      <p:grpSp>
        <p:nvGrpSpPr>
          <p:cNvPr id="6" name="组合 5"/>
          <p:cNvGrpSpPr/>
          <p:nvPr/>
        </p:nvGrpSpPr>
        <p:grpSpPr bwMode="auto">
          <a:xfrm>
            <a:off x="12700" y="1065213"/>
            <a:ext cx="8088313" cy="3587750"/>
            <a:chOff x="325859" y="723755"/>
            <a:chExt cx="8087418" cy="3588292"/>
          </a:xfrm>
        </p:grpSpPr>
        <p:graphicFrame>
          <p:nvGraphicFramePr>
            <p:cNvPr id="89094" name="Object 27"/>
            <p:cNvGraphicFramePr>
              <a:graphicFrameLocks noChangeAspect="1"/>
            </p:cNvGraphicFramePr>
            <p:nvPr/>
          </p:nvGraphicFramePr>
          <p:xfrm>
            <a:off x="833276" y="2900146"/>
            <a:ext cx="1800200" cy="456846"/>
          </p:xfrm>
          <a:graphic>
            <a:graphicData uri="http://schemas.openxmlformats.org/presentationml/2006/ole">
              <mc:AlternateContent xmlns:mc="http://schemas.openxmlformats.org/markup-compatibility/2006">
                <mc:Choice xmlns:v="urn:schemas-microsoft-com:vml" Requires="v">
                  <p:oleObj spid="_x0000_s89385" name="Equation" r:id="rId1" imgW="927100" imgH="114300" progId="Equation.DSMT4">
                    <p:embed/>
                  </p:oleObj>
                </mc:Choice>
                <mc:Fallback>
                  <p:oleObj name="Equation" r:id="rId1" imgW="927100" imgH="114300" progId="Equation.DSMT4">
                    <p:embed/>
                    <p:pic>
                      <p:nvPicPr>
                        <p:cNvPr id="0" name="Picture 1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276" y="2900146"/>
                          <a:ext cx="1800200" cy="4568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5" name="Object 28"/>
            <p:cNvGraphicFramePr>
              <a:graphicFrameLocks noChangeAspect="1"/>
            </p:cNvGraphicFramePr>
            <p:nvPr/>
          </p:nvGraphicFramePr>
          <p:xfrm>
            <a:off x="1547664" y="3284984"/>
            <a:ext cx="1794283" cy="510233"/>
          </p:xfrm>
          <a:graphic>
            <a:graphicData uri="http://schemas.openxmlformats.org/presentationml/2006/ole">
              <mc:AlternateContent xmlns:mc="http://schemas.openxmlformats.org/markup-compatibility/2006">
                <mc:Choice xmlns:v="urn:schemas-microsoft-com:vml" Requires="v">
                  <p:oleObj spid="_x0000_s89386" name="Equation" r:id="rId3" imgW="889000" imgH="114300" progId="Equation.DSMT4">
                    <p:embed/>
                  </p:oleObj>
                </mc:Choice>
                <mc:Fallback>
                  <p:oleObj name="Equation" r:id="rId3" imgW="889000" imgH="114300" progId="Equation.DSMT4">
                    <p:embed/>
                    <p:pic>
                      <p:nvPicPr>
                        <p:cNvPr id="0" name="Picture 1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284984"/>
                          <a:ext cx="1794283" cy="5102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9096" name="组合 4"/>
            <p:cNvGrpSpPr/>
            <p:nvPr/>
          </p:nvGrpSpPr>
          <p:grpSpPr bwMode="auto">
            <a:xfrm>
              <a:off x="325859" y="723755"/>
              <a:ext cx="8087418" cy="3588292"/>
              <a:chOff x="325859" y="723755"/>
              <a:chExt cx="8087418" cy="3588292"/>
            </a:xfrm>
          </p:grpSpPr>
          <p:sp>
            <p:nvSpPr>
              <p:cNvPr id="89097" name="Text Box 9"/>
              <p:cNvSpPr txBox="1">
                <a:spLocks noChangeArrowheads="1"/>
              </p:cNvSpPr>
              <p:nvPr/>
            </p:nvSpPr>
            <p:spPr bwMode="auto">
              <a:xfrm>
                <a:off x="325859" y="723755"/>
                <a:ext cx="3520686" cy="2654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        其对数幅频特性如图中</a:t>
                </a:r>
                <a:r>
                  <a:rPr lang="en-US" altLang="zh-CN" sz="2800" b="1">
                    <a:solidFill>
                      <a:schemeClr val="tx2"/>
                    </a:solidFill>
                    <a:latin typeface="Times New Roman" panose="02020603050405020304" pitchFamily="18" charset="0"/>
                  </a:rPr>
                  <a:t>        </a:t>
                </a:r>
                <a:r>
                  <a:rPr lang="zh-CN" altLang="en-US" sz="2800" b="1">
                    <a:solidFill>
                      <a:schemeClr val="tx2"/>
                    </a:solidFill>
                    <a:latin typeface="Times New Roman" panose="02020603050405020304" pitchFamily="18" charset="0"/>
                  </a:rPr>
                  <a:t>所示。显然，已校正系统的剪切频率必为</a:t>
                </a:r>
                <a:r>
                  <a:rPr lang="en-US" altLang="zh-CN" sz="2800">
                    <a:solidFill>
                      <a:schemeClr val="tx2"/>
                    </a:solidFill>
                    <a:latin typeface="Times New Roman" panose="02020603050405020304" pitchFamily="18" charset="0"/>
                  </a:rPr>
                  <a:t>4.4</a:t>
                </a:r>
                <a:r>
                  <a:rPr lang="en-US" altLang="zh-CN" sz="2800" i="1">
                    <a:solidFill>
                      <a:schemeClr val="tx2"/>
                    </a:solidFill>
                    <a:latin typeface="Times New Roman" panose="02020603050405020304" pitchFamily="18" charset="0"/>
                  </a:rPr>
                  <a:t>rad/s</a:t>
                </a:r>
                <a:r>
                  <a:rPr lang="zh-CN" altLang="en-US" sz="2800" b="1">
                    <a:solidFill>
                      <a:schemeClr val="tx2"/>
                    </a:solidFill>
                    <a:latin typeface="Times New Roman" panose="02020603050405020304" pitchFamily="18" charset="0"/>
                  </a:rPr>
                  <a:t>，由此算得未校正系统在          </a:t>
                </a:r>
                <a:r>
                  <a:rPr lang="en-US" altLang="zh-CN" sz="2800" b="1">
                    <a:solidFill>
                      <a:schemeClr val="tx2"/>
                    </a:solidFill>
                    <a:latin typeface="Times New Roman" panose="02020603050405020304" pitchFamily="18" charset="0"/>
                  </a:rPr>
                  <a:t>	    </a:t>
                </a:r>
                <a:r>
                  <a:rPr lang="zh-CN" altLang="en-US" sz="2800" b="1">
                    <a:solidFill>
                      <a:schemeClr val="tx2"/>
                    </a:solidFill>
                    <a:latin typeface="Times New Roman" panose="02020603050405020304" pitchFamily="18" charset="0"/>
                  </a:rPr>
                  <a:t>时的相</a:t>
                </a:r>
                <a:endParaRPr lang="en-US" altLang="zh-CN" sz="2800" b="1">
                  <a:solidFill>
                    <a:schemeClr val="tx2"/>
                  </a:solidFill>
                  <a:latin typeface="Times New Roman" panose="02020603050405020304" pitchFamily="18" charset="0"/>
                </a:endParaRPr>
              </a:p>
            </p:txBody>
          </p:sp>
          <p:graphicFrame>
            <p:nvGraphicFramePr>
              <p:cNvPr id="89098" name="Object 26"/>
              <p:cNvGraphicFramePr>
                <a:graphicFrameLocks noChangeAspect="1"/>
              </p:cNvGraphicFramePr>
              <p:nvPr/>
            </p:nvGraphicFramePr>
            <p:xfrm>
              <a:off x="1547664" y="1196752"/>
              <a:ext cx="648072" cy="432593"/>
            </p:xfrm>
            <a:graphic>
              <a:graphicData uri="http://schemas.openxmlformats.org/presentationml/2006/ole">
                <mc:AlternateContent xmlns:mc="http://schemas.openxmlformats.org/markup-compatibility/2006">
                  <mc:Choice xmlns:v="urn:schemas-microsoft-com:vml" Requires="v">
                    <p:oleObj spid="_x0000_s89387" name="Equation" r:id="rId5" imgW="330200" imgH="127000" progId="Equation.DSMT4">
                      <p:embed/>
                    </p:oleObj>
                  </mc:Choice>
                  <mc:Fallback>
                    <p:oleObj name="Equation" r:id="rId5" imgW="330200" imgH="127000" progId="Equation.DSMT4">
                      <p:embed/>
                      <p:pic>
                        <p:nvPicPr>
                          <p:cNvPr id="0" name="Picture 1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1196752"/>
                            <a:ext cx="648072" cy="4325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9" name="Object 29"/>
              <p:cNvGraphicFramePr>
                <a:graphicFrameLocks noChangeAspect="1"/>
              </p:cNvGraphicFramePr>
              <p:nvPr/>
            </p:nvGraphicFramePr>
            <p:xfrm>
              <a:off x="2483768" y="3789040"/>
              <a:ext cx="3149950" cy="523007"/>
            </p:xfrm>
            <a:graphic>
              <a:graphicData uri="http://schemas.openxmlformats.org/presentationml/2006/ole">
                <mc:AlternateContent xmlns:mc="http://schemas.openxmlformats.org/markup-compatibility/2006">
                  <mc:Choice xmlns:v="urn:schemas-microsoft-com:vml" Requires="v">
                    <p:oleObj spid="_x0000_s89388" name="Equation" r:id="rId7" imgW="1790700" imgH="177800" progId="Equation.DSMT4">
                      <p:embed/>
                    </p:oleObj>
                  </mc:Choice>
                  <mc:Fallback>
                    <p:oleObj name="Equation" r:id="rId7" imgW="1790700" imgH="177800" progId="Equation.DSMT4">
                      <p:embed/>
                      <p:pic>
                        <p:nvPicPr>
                          <p:cNvPr id="0" name="Picture 1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3789040"/>
                            <a:ext cx="3149950" cy="5230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0" name="矩形 3"/>
              <p:cNvSpPr>
                <a:spLocks noChangeArrowheads="1"/>
              </p:cNvSpPr>
              <p:nvPr/>
            </p:nvSpPr>
            <p:spPr bwMode="auto">
              <a:xfrm>
                <a:off x="348381" y="3212976"/>
                <a:ext cx="8064896"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角裕角                     ，故已校正系统的相角裕度为</a:t>
                </a:r>
                <a:endParaRPr lang="en-US" altLang="zh-CN" sz="2800" b="1">
                  <a:solidFill>
                    <a:schemeClr val="tx2"/>
                  </a:solidFill>
                  <a:latin typeface="Times New Roman" panose="02020603050405020304" pitchFamily="18" charset="0"/>
                </a:endParaRPr>
              </a:p>
            </p:txBody>
          </p:sp>
        </p:grpSp>
      </p:grpSp>
      <p:pic>
        <p:nvPicPr>
          <p:cNvPr id="2" name="图片 1"/>
          <p:cNvPicPr>
            <a:picLocks noChangeAspect="1"/>
          </p:cNvPicPr>
          <p:nvPr/>
        </p:nvPicPr>
        <p:blipFill>
          <a:blip r:embed="rId9" cstate="print"/>
          <a:stretch>
            <a:fillRect/>
          </a:stretch>
        </p:blipFill>
        <p:spPr>
          <a:xfrm>
            <a:off x="3357850" y="-100266"/>
            <a:ext cx="6022400" cy="349593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876"/>
                                        </p:tgtEl>
                                        <p:attrNameLst>
                                          <p:attrName>style.visibility</p:attrName>
                                        </p:attrNameLst>
                                      </p:cBhvr>
                                      <p:to>
                                        <p:strVal val="visible"/>
                                      </p:to>
                                    </p:set>
                                    <p:animEffect transition="in" filter="fade">
                                      <p:cBhvr>
                                        <p:cTn id="12" dur="500"/>
                                        <p:tgtEl>
                                          <p:spTgt spid="36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8"/>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302B5CF0-32A1-4D95-876A-F1C186029F86}" type="slidenum">
              <a:rPr lang="en-US" altLang="zh-CN" sz="1400"/>
            </a:fld>
            <a:endParaRPr lang="en-US" altLang="zh-CN" sz="1400"/>
          </a:p>
        </p:txBody>
      </p:sp>
      <p:sp>
        <p:nvSpPr>
          <p:cNvPr id="90115" name="Rectangle 2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41991" name="Group 7"/>
          <p:cNvGrpSpPr/>
          <p:nvPr/>
        </p:nvGrpSpPr>
        <p:grpSpPr bwMode="auto">
          <a:xfrm>
            <a:off x="107950" y="4411663"/>
            <a:ext cx="8923338" cy="2473325"/>
            <a:chOff x="0" y="19896"/>
            <a:chExt cx="8924191" cy="2473719"/>
          </a:xfrm>
        </p:grpSpPr>
        <p:sp>
          <p:nvSpPr>
            <p:cNvPr id="90149" name="圆角矩形 27"/>
            <p:cNvSpPr>
              <a:spLocks noChangeArrowheads="1"/>
            </p:cNvSpPr>
            <p:nvPr/>
          </p:nvSpPr>
          <p:spPr bwMode="auto">
            <a:xfrm>
              <a:off x="0" y="19896"/>
              <a:ext cx="8924191" cy="2473719"/>
            </a:xfrm>
            <a:prstGeom prst="roundRect">
              <a:avLst>
                <a:gd name="adj" fmla="val 16667"/>
              </a:avLst>
            </a:prstGeom>
            <a:solidFill>
              <a:srgbClr val="CCFFFF"/>
            </a:solidFill>
            <a:ln w="25400">
              <a:solidFill>
                <a:srgbClr val="ADB6BC"/>
              </a:solidFill>
              <a:rou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a:solidFill>
                  <a:srgbClr val="FFFFFF"/>
                </a:solidFill>
              </a:endParaRPr>
            </a:p>
          </p:txBody>
        </p:sp>
        <p:sp>
          <p:nvSpPr>
            <p:cNvPr id="90150" name="Text Box 9"/>
            <p:cNvSpPr txBox="1">
              <a:spLocks noChangeArrowheads="1"/>
            </p:cNvSpPr>
            <p:nvPr/>
          </p:nvSpPr>
          <p:spPr bwMode="auto">
            <a:xfrm>
              <a:off x="0" y="34186"/>
              <a:ext cx="8924191" cy="2227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       本例表明，系统经串联超前校正后，中频区斜率变为</a:t>
              </a:r>
              <a:r>
                <a:rPr lang="en-US" altLang="zh-CN" sz="2800">
                  <a:solidFill>
                    <a:schemeClr val="tx2"/>
                  </a:solidFill>
                  <a:latin typeface="Times New Roman" panose="02020603050405020304" pitchFamily="18" charset="0"/>
                </a:rPr>
                <a:t>-20dB/dec</a:t>
              </a:r>
              <a:r>
                <a:rPr lang="zh-CN" altLang="en-US" sz="2800" b="1">
                  <a:solidFill>
                    <a:schemeClr val="tx2"/>
                  </a:solidFill>
                  <a:latin typeface="Times New Roman" panose="02020603050405020304" pitchFamily="18" charset="0"/>
                </a:rPr>
                <a:t>，并占据</a:t>
              </a:r>
              <a:r>
                <a:rPr lang="en-US" altLang="zh-CN" sz="2800">
                  <a:solidFill>
                    <a:schemeClr val="tx2"/>
                  </a:solidFill>
                  <a:latin typeface="Times New Roman" panose="02020603050405020304" pitchFamily="18" charset="0"/>
                </a:rPr>
                <a:t>6.6rad/s</a:t>
              </a:r>
              <a:r>
                <a:rPr lang="zh-CN" altLang="en-US" sz="2800" b="1">
                  <a:solidFill>
                    <a:schemeClr val="tx2"/>
                  </a:solidFill>
                  <a:latin typeface="Times New Roman" panose="02020603050405020304" pitchFamily="18" charset="0"/>
                </a:rPr>
                <a:t>的频带范围，从而系统相角裕度增大，超调量下降。使得开环系统的剪切频率从校正前的</a:t>
              </a:r>
              <a:r>
                <a:rPr lang="en-US" altLang="zh-CN" sz="2800">
                  <a:solidFill>
                    <a:schemeClr val="tx2"/>
                  </a:solidFill>
                  <a:latin typeface="Times New Roman" panose="02020603050405020304" pitchFamily="18" charset="0"/>
                </a:rPr>
                <a:t>3.1rad/s</a:t>
              </a:r>
              <a:r>
                <a:rPr lang="zh-CN" altLang="en-US" sz="2800" b="1">
                  <a:solidFill>
                    <a:schemeClr val="tx2"/>
                  </a:solidFill>
                  <a:latin typeface="Times New Roman" panose="02020603050405020304" pitchFamily="18" charset="0"/>
                </a:rPr>
                <a:t>，增加到校正后的</a:t>
              </a:r>
              <a:r>
                <a:rPr lang="en-US" altLang="zh-CN" sz="2800">
                  <a:solidFill>
                    <a:schemeClr val="tx2"/>
                  </a:solidFill>
                  <a:latin typeface="Times New Roman" panose="02020603050405020304" pitchFamily="18" charset="0"/>
                </a:rPr>
                <a:t>4.4rad/s</a:t>
              </a:r>
              <a:r>
                <a:rPr lang="zh-CN" altLang="en-US" sz="2800" b="1">
                  <a:solidFill>
                    <a:schemeClr val="tx2"/>
                  </a:solidFill>
                  <a:latin typeface="Times New Roman" panose="02020603050405020304" pitchFamily="18" charset="0"/>
                </a:rPr>
                <a:t>，因而闭环系统带宽增大，响应速度加快。</a:t>
              </a:r>
              <a:endParaRPr lang="en-US" altLang="zh-CN" sz="2800" b="1">
                <a:solidFill>
                  <a:schemeClr val="tx2"/>
                </a:solidFill>
                <a:latin typeface="Times New Roman" panose="02020603050405020304" pitchFamily="18" charset="0"/>
              </a:endParaRPr>
            </a:p>
          </p:txBody>
        </p:sp>
      </p:grpSp>
      <p:sp>
        <p:nvSpPr>
          <p:cNvPr id="90147" name="Text Box 3"/>
          <p:cNvSpPr txBox="1">
            <a:spLocks noChangeArrowheads="1"/>
          </p:cNvSpPr>
          <p:nvPr/>
        </p:nvSpPr>
        <p:spPr bwMode="auto">
          <a:xfrm>
            <a:off x="250825" y="115888"/>
            <a:ext cx="453707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buFont typeface="Wingdings" panose="05000000000000000000" pitchFamily="2" charset="2"/>
              <a:buNone/>
            </a:pPr>
            <a:r>
              <a:rPr lang="zh-CN" altLang="en-US" sz="2800" b="1" dirty="0">
                <a:solidFill>
                  <a:schemeClr val="tx2"/>
                </a:solidFill>
                <a:latin typeface="Times New Roman" panose="02020603050405020304" pitchFamily="18" charset="0"/>
              </a:rPr>
              <a:t>        最后，选择无源超前网络的元件值。由于对校正网络输入阻抗和输出阻抗有各种不同的要求，这种解答更具有多样性。例如可选</a:t>
            </a:r>
            <a:r>
              <a:rPr lang="en-US" altLang="zh-CN" sz="2800" i="1" dirty="0">
                <a:solidFill>
                  <a:schemeClr val="tx2"/>
                </a:solidFill>
                <a:latin typeface="Times New Roman" panose="02020603050405020304" pitchFamily="18" charset="0"/>
              </a:rPr>
              <a:t>C=</a:t>
            </a:r>
            <a:r>
              <a:rPr lang="en-US" altLang="zh-CN" sz="2800" dirty="0">
                <a:solidFill>
                  <a:schemeClr val="tx2"/>
                </a:solidFill>
                <a:latin typeface="Times New Roman" panose="02020603050405020304" pitchFamily="18" charset="0"/>
              </a:rPr>
              <a:t>4.7</a:t>
            </a:r>
            <a:r>
              <a:rPr lang="el-GR" altLang="zh-CN" sz="2800" i="1" dirty="0">
                <a:solidFill>
                  <a:schemeClr val="tx2"/>
                </a:solidFill>
                <a:latin typeface="Times New Roman" panose="02020603050405020304" pitchFamily="18" charset="0"/>
                <a:ea typeface="宋体" panose="02010600030101010101" pitchFamily="2" charset="-122"/>
              </a:rPr>
              <a:t>μ</a:t>
            </a:r>
            <a:r>
              <a:rPr lang="en-US" altLang="zh-CN" sz="2800" i="1" dirty="0">
                <a:solidFill>
                  <a:schemeClr val="tx2"/>
                </a:solidFill>
                <a:latin typeface="Times New Roman" panose="02020603050405020304" pitchFamily="18" charset="0"/>
              </a:rPr>
              <a:t>f</a:t>
            </a:r>
            <a:r>
              <a:rPr lang="zh-CN" altLang="en-US" sz="2800" b="1" dirty="0">
                <a:solidFill>
                  <a:schemeClr val="tx2"/>
                </a:solidFill>
                <a:latin typeface="Times New Roman" panose="02020603050405020304" pitchFamily="18" charset="0"/>
              </a:rPr>
              <a:t>，则由中</a:t>
            </a:r>
            <a:r>
              <a:rPr lang="en-US" altLang="zh-CN" sz="2800" i="1" dirty="0">
                <a:solidFill>
                  <a:schemeClr val="tx2"/>
                </a:solidFill>
                <a:latin typeface="Times New Roman" panose="02020603050405020304" pitchFamily="18" charset="0"/>
              </a:rPr>
              <a:t>a</a:t>
            </a:r>
            <a:r>
              <a:rPr lang="zh-CN" altLang="en-US" sz="2800" b="1" dirty="0">
                <a:solidFill>
                  <a:schemeClr val="tx2"/>
                </a:solidFill>
                <a:latin typeface="Times New Roman" panose="02020603050405020304" pitchFamily="18" charset="0"/>
              </a:rPr>
              <a:t>和</a:t>
            </a:r>
            <a:r>
              <a:rPr lang="en-US" altLang="zh-CN" sz="2800" i="1" dirty="0">
                <a:solidFill>
                  <a:schemeClr val="tx2"/>
                </a:solidFill>
                <a:latin typeface="Times New Roman" panose="02020603050405020304" pitchFamily="18" charset="0"/>
              </a:rPr>
              <a:t>T</a:t>
            </a:r>
            <a:r>
              <a:rPr lang="zh-CN" altLang="en-US" sz="2800" b="1" dirty="0">
                <a:solidFill>
                  <a:schemeClr val="tx2"/>
                </a:solidFill>
                <a:latin typeface="Times New Roman" panose="02020603050405020304" pitchFamily="18" charset="0"/>
              </a:rPr>
              <a:t>的定义可算出</a:t>
            </a:r>
            <a:r>
              <a:rPr lang="en-US" altLang="zh-CN" sz="2800" i="1" dirty="0">
                <a:solidFill>
                  <a:schemeClr val="tx2"/>
                </a:solidFill>
                <a:latin typeface="Times New Roman" panose="02020603050405020304" pitchFamily="18" charset="0"/>
              </a:rPr>
              <a:t>R</a:t>
            </a:r>
            <a:r>
              <a:rPr lang="en-US" altLang="zh-CN" sz="2800" baseline="-25000" dirty="0">
                <a:solidFill>
                  <a:schemeClr val="tx2"/>
                </a:solidFill>
                <a:latin typeface="Times New Roman" panose="02020603050405020304" pitchFamily="18" charset="0"/>
              </a:rPr>
              <a:t>1</a:t>
            </a:r>
            <a:r>
              <a:rPr lang="en-US" altLang="zh-CN" sz="2800" dirty="0">
                <a:solidFill>
                  <a:schemeClr val="tx2"/>
                </a:solidFill>
                <a:latin typeface="Times New Roman" panose="02020603050405020304" pitchFamily="18" charset="0"/>
              </a:rPr>
              <a:t>=</a:t>
            </a:r>
            <a:r>
              <a:rPr lang="en-US" altLang="zh-CN" sz="2800" i="1" dirty="0" err="1">
                <a:solidFill>
                  <a:schemeClr val="tx2"/>
                </a:solidFill>
                <a:latin typeface="Times New Roman" panose="02020603050405020304" pitchFamily="18" charset="0"/>
              </a:rPr>
              <a:t>aT</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C</a:t>
            </a:r>
            <a:r>
              <a:rPr lang="zh-CN" altLang="en-US" sz="2800" b="1" dirty="0">
                <a:solidFill>
                  <a:schemeClr val="tx2"/>
                </a:solidFill>
                <a:latin typeface="Times New Roman" panose="02020603050405020304" pitchFamily="18" charset="0"/>
              </a:rPr>
              <a:t>和</a:t>
            </a:r>
            <a:r>
              <a:rPr lang="en-US" altLang="zh-CN" sz="2800" i="1" dirty="0">
                <a:solidFill>
                  <a:schemeClr val="tx2"/>
                </a:solidFill>
                <a:latin typeface="Times New Roman" panose="02020603050405020304" pitchFamily="18" charset="0"/>
              </a:rPr>
              <a:t>R</a:t>
            </a:r>
            <a:r>
              <a:rPr lang="en-US" altLang="zh-CN" sz="2800" baseline="-25000" dirty="0">
                <a:solidFill>
                  <a:schemeClr val="tx2"/>
                </a:solidFill>
                <a:latin typeface="Times New Roman" panose="02020603050405020304" pitchFamily="18" charset="0"/>
              </a:rPr>
              <a:t>2</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R</a:t>
            </a:r>
            <a:r>
              <a:rPr lang="en-US" altLang="zh-CN" sz="2800" baseline="-25000" dirty="0">
                <a:solidFill>
                  <a:schemeClr val="tx2"/>
                </a:solidFill>
                <a:latin typeface="Times New Roman" panose="02020603050405020304" pitchFamily="18" charset="0"/>
              </a:rPr>
              <a:t>1</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a-</a:t>
            </a:r>
            <a:r>
              <a:rPr lang="en-US" altLang="zh-CN" sz="2800" dirty="0">
                <a:solidFill>
                  <a:schemeClr val="tx2"/>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，将</a:t>
            </a:r>
            <a:r>
              <a:rPr lang="en-US" altLang="zh-CN" sz="2800" i="1" dirty="0">
                <a:solidFill>
                  <a:schemeClr val="tx2"/>
                </a:solidFill>
                <a:latin typeface="Times New Roman" panose="02020603050405020304" pitchFamily="18" charset="0"/>
              </a:rPr>
              <a:t>C</a:t>
            </a:r>
            <a:r>
              <a:rPr lang="zh-CN" altLang="en-US"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a</a:t>
            </a:r>
            <a:r>
              <a:rPr lang="zh-CN" altLang="en-US" sz="2800" b="1" dirty="0">
                <a:solidFill>
                  <a:schemeClr val="tx2"/>
                </a:solidFill>
                <a:latin typeface="Times New Roman" panose="02020603050405020304" pitchFamily="18" charset="0"/>
              </a:rPr>
              <a:t>和</a:t>
            </a:r>
            <a:r>
              <a:rPr lang="en-US" altLang="zh-CN" sz="2800" i="1" dirty="0">
                <a:solidFill>
                  <a:schemeClr val="tx2"/>
                </a:solidFill>
                <a:latin typeface="Times New Roman" panose="02020603050405020304" pitchFamily="18" charset="0"/>
              </a:rPr>
              <a:t>T</a:t>
            </a:r>
            <a:r>
              <a:rPr lang="zh-CN" altLang="en-US" sz="2800" b="1" dirty="0">
                <a:solidFill>
                  <a:schemeClr val="tx2"/>
                </a:solidFill>
                <a:latin typeface="Times New Roman" panose="02020603050405020304" pitchFamily="18" charset="0"/>
              </a:rPr>
              <a:t>值代入即可算出</a:t>
            </a:r>
            <a:r>
              <a:rPr lang="en-US" altLang="zh-CN" sz="2800" i="1" dirty="0">
                <a:solidFill>
                  <a:schemeClr val="tx2"/>
                </a:solidFill>
                <a:latin typeface="Times New Roman" panose="02020603050405020304" pitchFamily="18" charset="0"/>
              </a:rPr>
              <a:t>R</a:t>
            </a:r>
            <a:r>
              <a:rPr lang="en-US" altLang="zh-CN" sz="2800" baseline="-25000" dirty="0">
                <a:solidFill>
                  <a:schemeClr val="tx2"/>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和</a:t>
            </a:r>
            <a:r>
              <a:rPr lang="en-US" altLang="zh-CN" sz="2800" i="1" dirty="0">
                <a:solidFill>
                  <a:schemeClr val="tx2"/>
                </a:solidFill>
                <a:latin typeface="Times New Roman" panose="02020603050405020304" pitchFamily="18" charset="0"/>
              </a:rPr>
              <a:t>R</a:t>
            </a:r>
            <a:r>
              <a:rPr lang="en-US" altLang="zh-CN" sz="2800" baseline="-25000" dirty="0">
                <a:solidFill>
                  <a:schemeClr val="tx2"/>
                </a:solidFill>
                <a:latin typeface="Times New Roman" panose="02020603050405020304" pitchFamily="18" charset="0"/>
              </a:rPr>
              <a:t>2</a:t>
            </a:r>
            <a:r>
              <a:rPr lang="zh-CN" altLang="en-US" sz="2800" b="1" dirty="0">
                <a:solidFill>
                  <a:schemeClr val="tx2"/>
                </a:solidFill>
                <a:latin typeface="Times New Roman" panose="02020603050405020304" pitchFamily="18" charset="0"/>
              </a:rPr>
              <a:t>的值，均标注在右图中。</a:t>
            </a:r>
            <a:endParaRPr lang="zh-CN" altLang="en-US" sz="2800" b="1" dirty="0">
              <a:solidFill>
                <a:schemeClr val="tx2"/>
              </a:solidFill>
              <a:latin typeface="Times New Roman" panose="02020603050405020304" pitchFamily="18" charset="0"/>
            </a:endParaRPr>
          </a:p>
        </p:txBody>
      </p:sp>
      <p:grpSp>
        <p:nvGrpSpPr>
          <p:cNvPr id="90118" name="组合 3"/>
          <p:cNvGrpSpPr/>
          <p:nvPr/>
        </p:nvGrpSpPr>
        <p:grpSpPr bwMode="auto">
          <a:xfrm>
            <a:off x="5175250" y="687388"/>
            <a:ext cx="3667125" cy="3228122"/>
            <a:chOff x="5175250" y="687387"/>
            <a:chExt cx="3667125" cy="3228858"/>
          </a:xfrm>
        </p:grpSpPr>
        <p:sp>
          <p:nvSpPr>
            <p:cNvPr id="2" name="TextBox 1"/>
            <p:cNvSpPr txBox="1"/>
            <p:nvPr/>
          </p:nvSpPr>
          <p:spPr>
            <a:xfrm>
              <a:off x="5324475" y="3085059"/>
              <a:ext cx="3517900" cy="831186"/>
            </a:xfrm>
            <a:prstGeom prst="rect">
              <a:avLst/>
            </a:prstGeom>
            <a:noFill/>
            <a:ln w="19050">
              <a:noFill/>
            </a:ln>
          </p:spPr>
          <p:txBody>
            <a:bodyPr>
              <a:spAutoFit/>
            </a:bodyPr>
            <a:lstStyle/>
            <a:p>
              <a:pPr algn="ctr" eaLnBrk="1" hangingPunct="1">
                <a:buFont typeface="Arial" panose="020B0604020202020204" pitchFamily="34" charset="0"/>
                <a:buNone/>
                <a:defRPr/>
              </a:pPr>
              <a:r>
                <a:rPr lang="zh-CN" altLang="en-US" sz="2400" b="1" dirty="0">
                  <a:solidFill>
                    <a:srgbClr val="003399"/>
                  </a:solidFill>
                  <a:latin typeface="+mn-ea"/>
                  <a:ea typeface="+mn-ea"/>
                </a:rPr>
                <a:t>图</a:t>
              </a:r>
              <a:r>
                <a:rPr lang="en-US" altLang="zh-CN" sz="2400" b="1" dirty="0">
                  <a:solidFill>
                    <a:srgbClr val="003399"/>
                  </a:solidFill>
                  <a:latin typeface="Times New Roman" panose="02020603050405020304" pitchFamily="18" charset="0"/>
                  <a:ea typeface="+mn-ea"/>
                  <a:cs typeface="Times New Roman" panose="02020603050405020304" pitchFamily="18" charset="0"/>
                </a:rPr>
                <a:t>6.23</a:t>
              </a:r>
              <a:r>
                <a:rPr lang="en-US" altLang="zh-CN" sz="2400" b="1" dirty="0">
                  <a:solidFill>
                    <a:srgbClr val="003399"/>
                  </a:solidFill>
                  <a:latin typeface="+mn-ea"/>
                  <a:ea typeface="+mn-ea"/>
                </a:rPr>
                <a:t> </a:t>
              </a:r>
              <a:r>
                <a:rPr lang="zh-CN" altLang="en-US" sz="2400" b="1" dirty="0">
                  <a:solidFill>
                    <a:srgbClr val="003399"/>
                  </a:solidFill>
                  <a:latin typeface="+mn-ea"/>
                  <a:ea typeface="+mn-ea"/>
                </a:rPr>
                <a:t>例</a:t>
              </a:r>
              <a:r>
                <a:rPr lang="en-US" altLang="zh-CN" sz="2400" b="1" dirty="0">
                  <a:solidFill>
                    <a:srgbClr val="003399"/>
                  </a:solidFill>
                  <a:latin typeface="Times New Roman" panose="02020603050405020304" pitchFamily="18" charset="0"/>
                  <a:ea typeface="+mn-ea"/>
                  <a:cs typeface="Times New Roman" panose="02020603050405020304" pitchFamily="18" charset="0"/>
                </a:rPr>
                <a:t>6.4</a:t>
              </a:r>
              <a:r>
                <a:rPr lang="zh-CN" altLang="en-US" sz="2400" b="1" dirty="0">
                  <a:solidFill>
                    <a:srgbClr val="003399"/>
                  </a:solidFill>
                  <a:latin typeface="+mn-ea"/>
                  <a:ea typeface="+mn-ea"/>
                </a:rPr>
                <a:t>的无源超前校正网络</a:t>
              </a:r>
              <a:endParaRPr lang="zh-CN" altLang="en-US" sz="2400" b="1" dirty="0">
                <a:solidFill>
                  <a:srgbClr val="003399"/>
                </a:solidFill>
                <a:latin typeface="+mn-ea"/>
                <a:ea typeface="+mn-ea"/>
              </a:endParaRPr>
            </a:p>
          </p:txBody>
        </p:sp>
        <p:grpSp>
          <p:nvGrpSpPr>
            <p:cNvPr id="90120" name="Group 81"/>
            <p:cNvGrpSpPr/>
            <p:nvPr/>
          </p:nvGrpSpPr>
          <p:grpSpPr bwMode="auto">
            <a:xfrm>
              <a:off x="5175250" y="687387"/>
              <a:ext cx="3324225" cy="2385577"/>
              <a:chOff x="912" y="2053"/>
              <a:chExt cx="2852" cy="1741"/>
            </a:xfrm>
          </p:grpSpPr>
          <p:sp>
            <p:nvSpPr>
              <p:cNvPr id="44" name="Rectangle 42" descr="G(s)"/>
              <p:cNvSpPr>
                <a:spLocks noChangeArrowheads="1"/>
              </p:cNvSpPr>
              <p:nvPr/>
            </p:nvSpPr>
            <p:spPr bwMode="auto">
              <a:xfrm rot="10800000">
                <a:off x="1823" y="2678"/>
                <a:ext cx="474" cy="88"/>
              </a:xfrm>
              <a:prstGeom prst="rect">
                <a:avLst/>
              </a:prstGeom>
              <a:noFill/>
              <a:ln w="1905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45" name="Line 43"/>
              <p:cNvSpPr>
                <a:spLocks noChangeShapeType="1"/>
              </p:cNvSpPr>
              <p:nvPr/>
            </p:nvSpPr>
            <p:spPr bwMode="auto">
              <a:xfrm flipH="1">
                <a:off x="960" y="2725"/>
                <a:ext cx="854" cy="0"/>
              </a:xfrm>
              <a:prstGeom prst="line">
                <a:avLst/>
              </a:prstGeom>
              <a:noFill/>
              <a:ln w="19050">
                <a:solidFill>
                  <a:srgbClr val="000000"/>
                </a:solidFill>
                <a:round/>
                <a:headEnd type="none" w="sm"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46" name="Line 44"/>
              <p:cNvSpPr>
                <a:spLocks noChangeShapeType="1"/>
              </p:cNvSpPr>
              <p:nvPr/>
            </p:nvSpPr>
            <p:spPr bwMode="auto">
              <a:xfrm>
                <a:off x="1920" y="2293"/>
                <a:ext cx="0" cy="0"/>
              </a:xfrm>
              <a:prstGeom prst="line">
                <a:avLst/>
              </a:prstGeom>
              <a:noFill/>
              <a:ln w="19050">
                <a:solidFill>
                  <a:srgbClr val="FFFFFF"/>
                </a:solidFill>
                <a:round/>
                <a:headEnd type="none" w="sm"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47" name="Line 45"/>
              <p:cNvSpPr>
                <a:spLocks noChangeShapeType="1"/>
              </p:cNvSpPr>
              <p:nvPr/>
            </p:nvSpPr>
            <p:spPr bwMode="auto">
              <a:xfrm>
                <a:off x="2304" y="2725"/>
                <a:ext cx="1429" cy="0"/>
              </a:xfrm>
              <a:prstGeom prst="line">
                <a:avLst/>
              </a:prstGeom>
              <a:noFill/>
              <a:ln w="19050">
                <a:solidFill>
                  <a:srgbClr val="000000"/>
                </a:solidFill>
                <a:round/>
                <a:headEnd type="none" w="sm"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49" name="Line 47"/>
              <p:cNvSpPr>
                <a:spLocks noChangeShapeType="1"/>
              </p:cNvSpPr>
              <p:nvPr/>
            </p:nvSpPr>
            <p:spPr bwMode="auto">
              <a:xfrm flipH="1">
                <a:off x="960" y="3745"/>
                <a:ext cx="2784" cy="0"/>
              </a:xfrm>
              <a:prstGeom prst="line">
                <a:avLst/>
              </a:prstGeom>
              <a:noFill/>
              <a:ln w="19050">
                <a:solidFill>
                  <a:srgbClr val="000000"/>
                </a:solidFill>
                <a:round/>
                <a:headEnd type="none" w="sm"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0" name="AutoShape 49"/>
              <p:cNvSpPr>
                <a:spLocks noChangeArrowheads="1"/>
              </p:cNvSpPr>
              <p:nvPr/>
            </p:nvSpPr>
            <p:spPr bwMode="auto">
              <a:xfrm>
                <a:off x="947" y="3730"/>
                <a:ext cx="64" cy="64"/>
              </a:xfrm>
              <a:prstGeom prst="flowChartConnector">
                <a:avLst/>
              </a:prstGeom>
              <a:solidFill>
                <a:srgbClr val="000000"/>
              </a:solidFill>
              <a:ln w="19050">
                <a:solidFill>
                  <a:srgbClr val="0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1" name="AutoShape 50"/>
              <p:cNvSpPr>
                <a:spLocks noChangeArrowheads="1"/>
              </p:cNvSpPr>
              <p:nvPr/>
            </p:nvSpPr>
            <p:spPr bwMode="auto">
              <a:xfrm>
                <a:off x="912" y="2688"/>
                <a:ext cx="74" cy="73"/>
              </a:xfrm>
              <a:prstGeom prst="flowChartConnector">
                <a:avLst/>
              </a:prstGeom>
              <a:solidFill>
                <a:srgbClr val="000000"/>
              </a:solidFill>
              <a:ln w="19050">
                <a:solidFill>
                  <a:srgbClr val="0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2" name="Text Box 51"/>
              <p:cNvSpPr txBox="1">
                <a:spLocks noChangeArrowheads="1"/>
              </p:cNvSpPr>
              <p:nvPr/>
            </p:nvSpPr>
            <p:spPr bwMode="auto">
              <a:xfrm>
                <a:off x="1682" y="2773"/>
                <a:ext cx="433" cy="271"/>
              </a:xfrm>
              <a:prstGeom prst="rect">
                <a:avLst/>
              </a:prstGeom>
              <a:noFill/>
              <a:ln w="25400">
                <a:no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fontAlgn="auto" hangingPunct="1">
                  <a:spcBef>
                    <a:spcPct val="50000"/>
                  </a:spcBef>
                  <a:spcAft>
                    <a:spcPts val="0"/>
                  </a:spcAft>
                  <a:defRPr/>
                </a:pPr>
                <a:r>
                  <a:rPr lang="en-US" altLang="zh-CN" b="1" kern="0" dirty="0">
                    <a:solidFill>
                      <a:sysClr val="windowText" lastClr="000000"/>
                    </a:solidFill>
                    <a:latin typeface="Times New Roman" panose="02020603050405020304" pitchFamily="18" charset="0"/>
                    <a:cs typeface="Times New Roman" panose="02020603050405020304" pitchFamily="18" charset="0"/>
                  </a:rPr>
                  <a:t>R</a:t>
                </a:r>
                <a:r>
                  <a:rPr lang="en-US" altLang="zh-CN" b="1" kern="0" baseline="-25000" dirty="0">
                    <a:solidFill>
                      <a:sysClr val="windowText" lastClr="000000"/>
                    </a:solidFill>
                    <a:latin typeface="Times New Roman" panose="02020603050405020304" pitchFamily="18" charset="0"/>
                    <a:cs typeface="Times New Roman" panose="02020603050405020304" pitchFamily="18" charset="0"/>
                  </a:rPr>
                  <a:t>1</a:t>
                </a:r>
                <a:endParaRPr lang="en-US" altLang="zh-CN" b="1" kern="0" dirty="0">
                  <a:solidFill>
                    <a:sysClr val="windowText" lastClr="000000"/>
                  </a:solidFill>
                  <a:latin typeface="Times New Roman" panose="02020603050405020304" pitchFamily="18" charset="0"/>
                  <a:cs typeface="Times New Roman" panose="02020603050405020304" pitchFamily="18" charset="0"/>
                </a:endParaRPr>
              </a:p>
            </p:txBody>
          </p:sp>
          <p:graphicFrame>
            <p:nvGraphicFramePr>
              <p:cNvPr id="90129" name="Object 52"/>
              <p:cNvGraphicFramePr/>
              <p:nvPr/>
            </p:nvGraphicFramePr>
            <p:xfrm>
              <a:off x="1792" y="3341"/>
              <a:ext cx="64" cy="112"/>
            </p:xfrm>
            <a:graphic>
              <a:graphicData uri="http://schemas.openxmlformats.org/presentationml/2006/ole">
                <mc:AlternateContent xmlns:mc="http://schemas.openxmlformats.org/markup-compatibility/2006">
                  <mc:Choice xmlns:v="urn:schemas-microsoft-com:vml" Requires="v">
                    <p:oleObj spid="_x0000_s90323" name="Equation" r:id="rId1" imgW="101600" imgH="177800" progId="Equation.3">
                      <p:embed/>
                    </p:oleObj>
                  </mc:Choice>
                  <mc:Fallback>
                    <p:oleObj name="Equation" r:id="rId1" imgW="101600" imgH="177800" progId="Equation.3">
                      <p:embed/>
                      <p:pic>
                        <p:nvPicPr>
                          <p:cNvPr id="0" name="Picture 14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 y="3341"/>
                            <a:ext cx="6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oleObj>
                  </mc:Fallback>
                </mc:AlternateContent>
              </a:graphicData>
            </a:graphic>
          </p:graphicFrame>
          <p:sp>
            <p:nvSpPr>
              <p:cNvPr id="54" name="AutoShape 53"/>
              <p:cNvSpPr>
                <a:spLocks noChangeArrowheads="1"/>
              </p:cNvSpPr>
              <p:nvPr/>
            </p:nvSpPr>
            <p:spPr bwMode="auto">
              <a:xfrm>
                <a:off x="3696" y="3710"/>
                <a:ext cx="63" cy="65"/>
              </a:xfrm>
              <a:prstGeom prst="flowChartConnector">
                <a:avLst/>
              </a:prstGeom>
              <a:solidFill>
                <a:srgbClr val="000000"/>
              </a:solidFill>
              <a:ln w="19050">
                <a:solidFill>
                  <a:srgbClr val="0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5" name="AutoShape 54"/>
              <p:cNvSpPr>
                <a:spLocks noChangeArrowheads="1"/>
              </p:cNvSpPr>
              <p:nvPr/>
            </p:nvSpPr>
            <p:spPr bwMode="auto">
              <a:xfrm flipV="1">
                <a:off x="3701" y="2700"/>
                <a:ext cx="63" cy="65"/>
              </a:xfrm>
              <a:prstGeom prst="flowChartConnector">
                <a:avLst/>
              </a:prstGeom>
              <a:solidFill>
                <a:srgbClr val="000000"/>
              </a:solidFill>
              <a:ln w="19050">
                <a:solidFill>
                  <a:srgbClr val="0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6" name="Rectangle 55" descr="G(s)"/>
              <p:cNvSpPr>
                <a:spLocks noChangeArrowheads="1"/>
              </p:cNvSpPr>
              <p:nvPr/>
            </p:nvSpPr>
            <p:spPr bwMode="auto">
              <a:xfrm rot="5400000">
                <a:off x="2801" y="3196"/>
                <a:ext cx="349" cy="95"/>
              </a:xfrm>
              <a:prstGeom prst="rect">
                <a:avLst/>
              </a:prstGeom>
              <a:noFill/>
              <a:ln w="1905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8" name="Text Box 58"/>
              <p:cNvSpPr txBox="1">
                <a:spLocks noChangeArrowheads="1"/>
              </p:cNvSpPr>
              <p:nvPr/>
            </p:nvSpPr>
            <p:spPr bwMode="auto">
              <a:xfrm>
                <a:off x="2589" y="3110"/>
                <a:ext cx="489" cy="271"/>
              </a:xfrm>
              <a:prstGeom prst="rect">
                <a:avLst/>
              </a:prstGeom>
              <a:noFill/>
              <a:ln w="25400">
                <a:no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fontAlgn="auto" hangingPunct="1">
                  <a:spcBef>
                    <a:spcPct val="50000"/>
                  </a:spcBef>
                  <a:spcAft>
                    <a:spcPts val="0"/>
                  </a:spcAft>
                  <a:defRPr/>
                </a:pPr>
                <a:r>
                  <a:rPr lang="en-US" altLang="zh-CN" b="1" kern="0" dirty="0">
                    <a:solidFill>
                      <a:sysClr val="windowText" lastClr="000000"/>
                    </a:solidFill>
                    <a:latin typeface="Times New Roman" panose="02020603050405020304" pitchFamily="18" charset="0"/>
                    <a:cs typeface="Times New Roman" panose="02020603050405020304" pitchFamily="18" charset="0"/>
                  </a:rPr>
                  <a:t>R</a:t>
                </a:r>
                <a:r>
                  <a:rPr lang="en-US" altLang="zh-CN" b="1" kern="0" baseline="-25000" dirty="0">
                    <a:solidFill>
                      <a:sysClr val="windowText" lastClr="000000"/>
                    </a:solidFill>
                    <a:latin typeface="Times New Roman" panose="02020603050405020304" pitchFamily="18" charset="0"/>
                    <a:cs typeface="Times New Roman" panose="02020603050405020304" pitchFamily="18" charset="0"/>
                  </a:rPr>
                  <a:t>2</a:t>
                </a:r>
                <a:endParaRPr lang="en-US" altLang="zh-CN" b="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59" name="Line 59"/>
              <p:cNvSpPr>
                <a:spLocks noChangeShapeType="1"/>
              </p:cNvSpPr>
              <p:nvPr/>
            </p:nvSpPr>
            <p:spPr bwMode="auto">
              <a:xfrm>
                <a:off x="2975" y="3409"/>
                <a:ext cx="0" cy="336"/>
              </a:xfrm>
              <a:prstGeom prst="line">
                <a:avLst/>
              </a:prstGeom>
              <a:noFill/>
              <a:ln w="19050">
                <a:solidFill>
                  <a:srgbClr val="000000"/>
                </a:solidFill>
                <a:round/>
                <a:headEnd type="none" w="sm"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0" name="Text Box 60"/>
              <p:cNvSpPr txBox="1">
                <a:spLocks noChangeArrowheads="1"/>
              </p:cNvSpPr>
              <p:nvPr/>
            </p:nvSpPr>
            <p:spPr bwMode="auto">
              <a:xfrm>
                <a:off x="1682" y="2053"/>
                <a:ext cx="241" cy="384"/>
              </a:xfrm>
              <a:prstGeom prst="rect">
                <a:avLst/>
              </a:prstGeom>
              <a:noFill/>
              <a:ln w="25400">
                <a:no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fontAlgn="auto" hangingPunct="1">
                  <a:spcBef>
                    <a:spcPct val="50000"/>
                  </a:spcBef>
                  <a:spcAft>
                    <a:spcPts val="0"/>
                  </a:spcAft>
                  <a:defRPr/>
                </a:pPr>
                <a:r>
                  <a:rPr lang="en-US" altLang="zh-CN" sz="2800" b="1" i="1" kern="0" dirty="0">
                    <a:solidFill>
                      <a:sysClr val="windowText" lastClr="000000"/>
                    </a:solidFill>
                    <a:latin typeface="Times New Roman" panose="02020603050405020304" pitchFamily="18" charset="0"/>
                    <a:cs typeface="Times New Roman" panose="02020603050405020304" pitchFamily="18" charset="0"/>
                  </a:rPr>
                  <a:t>C</a:t>
                </a:r>
                <a:endParaRPr lang="en-US" altLang="zh-CN" sz="2800" b="1" i="1" kern="0" dirty="0">
                  <a:solidFill>
                    <a:sysClr val="windowText" lastClr="000000"/>
                  </a:solidFill>
                  <a:latin typeface="Times New Roman" panose="02020603050405020304" pitchFamily="18" charset="0"/>
                  <a:cs typeface="Times New Roman" panose="02020603050405020304" pitchFamily="18" charset="0"/>
                </a:endParaRPr>
              </a:p>
            </p:txBody>
          </p:sp>
          <p:grpSp>
            <p:nvGrpSpPr>
              <p:cNvPr id="90136" name="Group 61"/>
              <p:cNvGrpSpPr/>
              <p:nvPr/>
            </p:nvGrpSpPr>
            <p:grpSpPr bwMode="auto">
              <a:xfrm rot="5400000">
                <a:off x="1968" y="2342"/>
                <a:ext cx="193" cy="96"/>
                <a:chOff x="3936" y="2112"/>
                <a:chExt cx="193" cy="96"/>
              </a:xfrm>
            </p:grpSpPr>
            <p:sp>
              <p:nvSpPr>
                <p:cNvPr id="71" name="Line 62"/>
                <p:cNvSpPr>
                  <a:spLocks noChangeShapeType="1"/>
                </p:cNvSpPr>
                <p:nvPr/>
              </p:nvSpPr>
              <p:spPr bwMode="auto">
                <a:xfrm>
                  <a:off x="3932" y="2177"/>
                  <a:ext cx="197" cy="0"/>
                </a:xfrm>
                <a:prstGeom prst="line">
                  <a:avLst/>
                </a:prstGeom>
                <a:noFill/>
                <a:ln w="19050">
                  <a:solidFill>
                    <a:srgbClr val="000000"/>
                  </a:solidFill>
                  <a:round/>
                  <a:headEnd type="none" w="sm"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72" name="Line 63"/>
                <p:cNvSpPr>
                  <a:spLocks noChangeShapeType="1"/>
                </p:cNvSpPr>
                <p:nvPr/>
              </p:nvSpPr>
              <p:spPr bwMode="auto">
                <a:xfrm>
                  <a:off x="3932" y="2064"/>
                  <a:ext cx="197" cy="0"/>
                </a:xfrm>
                <a:prstGeom prst="line">
                  <a:avLst/>
                </a:prstGeom>
                <a:noFill/>
                <a:ln w="19050">
                  <a:solidFill>
                    <a:srgbClr val="000000"/>
                  </a:solidFill>
                  <a:round/>
                  <a:headEnd type="none" w="sm"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grpSp>
          <p:sp>
            <p:nvSpPr>
              <p:cNvPr id="62" name="Line 64"/>
              <p:cNvSpPr>
                <a:spLocks noChangeShapeType="1"/>
              </p:cNvSpPr>
              <p:nvPr/>
            </p:nvSpPr>
            <p:spPr bwMode="auto">
              <a:xfrm flipH="1">
                <a:off x="2975" y="2725"/>
                <a:ext cx="0" cy="348"/>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3" name="Text Box 66"/>
              <p:cNvSpPr txBox="1">
                <a:spLocks noChangeArrowheads="1"/>
              </p:cNvSpPr>
              <p:nvPr/>
            </p:nvSpPr>
            <p:spPr bwMode="auto">
              <a:xfrm>
                <a:off x="3072" y="3120"/>
                <a:ext cx="527" cy="269"/>
              </a:xfrm>
              <a:prstGeom prst="rect">
                <a:avLst/>
              </a:prstGeom>
              <a:noFill/>
              <a:ln w="25400">
                <a:no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fontAlgn="auto" hangingPunct="1">
                  <a:spcBef>
                    <a:spcPct val="50000"/>
                  </a:spcBef>
                  <a:spcAft>
                    <a:spcPts val="0"/>
                  </a:spcAft>
                  <a:defRPr/>
                </a:pPr>
                <a:r>
                  <a:rPr lang="en-US" altLang="zh-CN" b="1" kern="0" dirty="0">
                    <a:solidFill>
                      <a:sysClr val="windowText" lastClr="000000"/>
                    </a:solidFill>
                    <a:latin typeface="Times New Roman" panose="02020603050405020304" pitchFamily="18" charset="0"/>
                    <a:cs typeface="Times New Roman" panose="02020603050405020304" pitchFamily="18" charset="0"/>
                  </a:rPr>
                  <a:t>33K</a:t>
                </a:r>
                <a:endParaRPr lang="en-US" altLang="zh-CN" b="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66" name="Line 69"/>
              <p:cNvSpPr>
                <a:spLocks noChangeShapeType="1"/>
              </p:cNvSpPr>
              <p:nvPr/>
            </p:nvSpPr>
            <p:spPr bwMode="auto">
              <a:xfrm>
                <a:off x="2113" y="2389"/>
                <a:ext cx="575"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7" name="Line 70"/>
              <p:cNvSpPr>
                <a:spLocks noChangeShapeType="1"/>
              </p:cNvSpPr>
              <p:nvPr/>
            </p:nvSpPr>
            <p:spPr bwMode="auto">
              <a:xfrm>
                <a:off x="2668" y="2389"/>
                <a:ext cx="0" cy="33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8" name="Line 71"/>
              <p:cNvSpPr>
                <a:spLocks noChangeShapeType="1"/>
              </p:cNvSpPr>
              <p:nvPr/>
            </p:nvSpPr>
            <p:spPr bwMode="auto">
              <a:xfrm flipH="1">
                <a:off x="1440" y="2389"/>
                <a:ext cx="576"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9" name="Line 72"/>
              <p:cNvSpPr>
                <a:spLocks noChangeShapeType="1"/>
              </p:cNvSpPr>
              <p:nvPr/>
            </p:nvSpPr>
            <p:spPr bwMode="auto">
              <a:xfrm>
                <a:off x="1440" y="2389"/>
                <a:ext cx="0" cy="352"/>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graphicFrame>
            <p:nvGraphicFramePr>
              <p:cNvPr id="90143" name="Object 73"/>
              <p:cNvGraphicFramePr>
                <a:graphicFrameLocks noChangeAspect="1"/>
              </p:cNvGraphicFramePr>
              <p:nvPr/>
            </p:nvGraphicFramePr>
            <p:xfrm>
              <a:off x="2113" y="2053"/>
              <a:ext cx="528" cy="308"/>
            </p:xfrm>
            <a:graphic>
              <a:graphicData uri="http://schemas.openxmlformats.org/presentationml/2006/ole">
                <mc:AlternateContent xmlns:mc="http://schemas.openxmlformats.org/markup-compatibility/2006">
                  <mc:Choice xmlns:v="urn:schemas-microsoft-com:vml" Requires="v">
                    <p:oleObj spid="_x0000_s90324" name="" r:id="rId3" imgW="342900" imgH="203200" progId="">
                      <p:embed/>
                    </p:oleObj>
                  </mc:Choice>
                  <mc:Fallback>
                    <p:oleObj name="" r:id="rId3" imgW="342900" imgH="203200" progId="">
                      <p:embed/>
                      <p:pic>
                        <p:nvPicPr>
                          <p:cNvPr id="0" name="Picture 1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3" y="2053"/>
                            <a:ext cx="528"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Text Box 66"/>
              <p:cNvSpPr txBox="1">
                <a:spLocks noChangeArrowheads="1"/>
              </p:cNvSpPr>
              <p:nvPr/>
            </p:nvSpPr>
            <p:spPr bwMode="auto">
              <a:xfrm>
                <a:off x="1962" y="2763"/>
                <a:ext cx="741" cy="269"/>
              </a:xfrm>
              <a:prstGeom prst="rect">
                <a:avLst/>
              </a:prstGeom>
              <a:noFill/>
              <a:ln w="25400">
                <a:no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eaLnBrk="1" fontAlgn="auto" hangingPunct="1">
                  <a:spcBef>
                    <a:spcPct val="50000"/>
                  </a:spcBef>
                  <a:spcAft>
                    <a:spcPts val="0"/>
                  </a:spcAft>
                  <a:defRPr/>
                </a:pPr>
                <a:r>
                  <a:rPr lang="en-US" altLang="zh-CN" b="1" kern="0" dirty="0">
                    <a:solidFill>
                      <a:sysClr val="windowText" lastClr="000000"/>
                    </a:solidFill>
                    <a:latin typeface="Times New Roman" panose="02020603050405020304" pitchFamily="18" charset="0"/>
                    <a:cs typeface="Times New Roman" panose="02020603050405020304" pitchFamily="18" charset="0"/>
                  </a:rPr>
                  <a:t>100K</a:t>
                </a:r>
                <a:endParaRPr lang="en-US" altLang="zh-CN" b="1" kern="0" dirty="0">
                  <a:solidFill>
                    <a:sysClr val="windowText" lastClr="000000"/>
                  </a:solidFill>
                  <a:latin typeface="Times New Roman" panose="02020603050405020304" pitchFamily="18" charset="0"/>
                  <a:cs typeface="Times New Roman" panose="02020603050405020304" pitchFamily="18" charset="0"/>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91"/>
                                        </p:tgtEl>
                                        <p:attrNameLst>
                                          <p:attrName>style.visibility</p:attrName>
                                        </p:attrNameLst>
                                      </p:cBhvr>
                                      <p:to>
                                        <p:strVal val="visible"/>
                                      </p:to>
                                    </p:set>
                                    <p:animEffect transition="in" filter="fade">
                                      <p:cBhvr>
                                        <p:cTn id="7" dur="500"/>
                                        <p:tgtEl>
                                          <p:spTgt spid="41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6A830F6A-6DA9-4F0D-9D59-3A4292461235}" type="slidenum">
              <a:rPr lang="en-US" altLang="zh-CN" sz="1400"/>
            </a:fld>
            <a:endParaRPr lang="en-US" altLang="zh-CN" sz="1400"/>
          </a:p>
        </p:txBody>
      </p:sp>
      <p:sp>
        <p:nvSpPr>
          <p:cNvPr id="43011" name="Text Box 2"/>
          <p:cNvSpPr txBox="1">
            <a:spLocks noChangeArrowheads="1"/>
          </p:cNvSpPr>
          <p:nvPr/>
        </p:nvSpPr>
        <p:spPr bwMode="auto">
          <a:xfrm>
            <a:off x="250825" y="468313"/>
            <a:ext cx="5976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defRPr/>
            </a:pPr>
            <a:r>
              <a:rPr lang="zh-CN" altLang="en-US" sz="3200" b="1" dirty="0">
                <a:solidFill>
                  <a:schemeClr val="tx2"/>
                </a:solidFill>
                <a:effectLst>
                  <a:outerShdw blurRad="38100" dist="38100" dir="2700000" algn="tl">
                    <a:srgbClr val="C0C0C0"/>
                  </a:outerShdw>
                </a:effectLst>
                <a:latin typeface="Times New Roman" panose="02020603050405020304" pitchFamily="18" charset="0"/>
              </a:rPr>
              <a:t>串联超前校正对系统的影响</a:t>
            </a:r>
            <a:endParaRPr lang="zh-CN" altLang="en-US" sz="3200" b="1" dirty="0">
              <a:solidFill>
                <a:schemeClr val="tx2"/>
              </a:solidFill>
              <a:effectLst>
                <a:outerShdw blurRad="38100" dist="38100" dir="2700000" algn="tl">
                  <a:srgbClr val="C0C0C0"/>
                </a:outerShdw>
              </a:effectLst>
              <a:latin typeface="Times New Roman" panose="02020603050405020304" pitchFamily="18" charset="0"/>
            </a:endParaRPr>
          </a:p>
        </p:txBody>
      </p:sp>
      <p:sp>
        <p:nvSpPr>
          <p:cNvPr id="43012" name="Text Box 3"/>
          <p:cNvSpPr txBox="1">
            <a:spLocks noChangeArrowheads="1"/>
          </p:cNvSpPr>
          <p:nvPr/>
        </p:nvSpPr>
        <p:spPr bwMode="auto">
          <a:xfrm>
            <a:off x="250825" y="1106488"/>
            <a:ext cx="8353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AutoNum type="arabicPeriod"/>
            </a:pPr>
            <a:r>
              <a:rPr lang="zh-CN" altLang="en-US" sz="2800" b="1">
                <a:solidFill>
                  <a:schemeClr val="tx2"/>
                </a:solidFill>
                <a:latin typeface="Times New Roman" panose="02020603050405020304" pitchFamily="18" charset="0"/>
              </a:rPr>
              <a:t>增加开环频率特性在剪切频率附近的正相角， 提高系统的相角裕度；</a:t>
            </a:r>
            <a:endParaRPr lang="zh-CN" altLang="en-US" sz="2800" b="1">
              <a:solidFill>
                <a:schemeClr val="tx2"/>
              </a:solidFill>
              <a:latin typeface="Times New Roman" panose="02020603050405020304" pitchFamily="18" charset="0"/>
            </a:endParaRPr>
          </a:p>
        </p:txBody>
      </p:sp>
      <p:sp>
        <p:nvSpPr>
          <p:cNvPr id="43013" name="Text Box 4"/>
          <p:cNvSpPr txBox="1">
            <a:spLocks noChangeArrowheads="1"/>
          </p:cNvSpPr>
          <p:nvPr/>
        </p:nvSpPr>
        <p:spPr bwMode="auto">
          <a:xfrm>
            <a:off x="323850" y="4941888"/>
            <a:ext cx="85693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rgbClr val="EB1B25"/>
                </a:solidFill>
                <a:latin typeface="Times New Roman" panose="02020603050405020304" pitchFamily="18" charset="0"/>
              </a:rPr>
              <a:t>若原系统不稳定或稳定裕量很小，且开环相频特性曲线在幅值穿越频率附近有较大的负斜率时，不宜采用相位超前校正。</a:t>
            </a:r>
            <a:endParaRPr lang="zh-CN" altLang="en-US" sz="2800" b="1">
              <a:solidFill>
                <a:srgbClr val="EB1B25"/>
              </a:solidFill>
              <a:latin typeface="Times New Roman" panose="02020603050405020304" pitchFamily="18" charset="0"/>
            </a:endParaRPr>
          </a:p>
        </p:txBody>
      </p:sp>
      <p:sp>
        <p:nvSpPr>
          <p:cNvPr id="43014" name="Text Box 5"/>
          <p:cNvSpPr txBox="1">
            <a:spLocks noChangeArrowheads="1"/>
          </p:cNvSpPr>
          <p:nvPr/>
        </p:nvSpPr>
        <p:spPr bwMode="auto">
          <a:xfrm>
            <a:off x="250825" y="2187575"/>
            <a:ext cx="84248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AutoNum type="arabicPeriod" startAt="2"/>
            </a:pPr>
            <a:r>
              <a:rPr lang="zh-CN" altLang="en-US" sz="2800" b="1" dirty="0">
                <a:solidFill>
                  <a:schemeClr val="tx2"/>
                </a:solidFill>
                <a:latin typeface="Times New Roman" panose="02020603050405020304" pitchFamily="18" charset="0"/>
              </a:rPr>
              <a:t>减小对数幅频特性在幅值穿越频率上的负斜率，提高系统稳定性；</a:t>
            </a:r>
            <a:endParaRPr lang="zh-CN" altLang="en-US" sz="2800" b="1" dirty="0">
              <a:solidFill>
                <a:schemeClr val="tx2"/>
              </a:solidFill>
              <a:latin typeface="Times New Roman" panose="02020603050405020304" pitchFamily="18" charset="0"/>
            </a:endParaRPr>
          </a:p>
        </p:txBody>
      </p:sp>
      <p:sp>
        <p:nvSpPr>
          <p:cNvPr id="43015" name="Text Box 6"/>
          <p:cNvSpPr txBox="1">
            <a:spLocks noChangeArrowheads="1"/>
          </p:cNvSpPr>
          <p:nvPr/>
        </p:nvSpPr>
        <p:spPr bwMode="auto">
          <a:xfrm>
            <a:off x="250825" y="3338513"/>
            <a:ext cx="84978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AutoNum type="arabicPeriod" startAt="3"/>
            </a:pPr>
            <a:r>
              <a:rPr lang="zh-CN" altLang="en-US" sz="2800" b="1" dirty="0">
                <a:solidFill>
                  <a:schemeClr val="tx2"/>
                </a:solidFill>
                <a:latin typeface="Times New Roman" panose="02020603050405020304" pitchFamily="18" charset="0"/>
              </a:rPr>
              <a:t>提高系统的频带宽度，从而提高系统的响应速度；</a:t>
            </a:r>
            <a:endParaRPr lang="zh-CN" altLang="en-US" sz="2800" b="1" dirty="0">
              <a:solidFill>
                <a:schemeClr val="tx2"/>
              </a:solidFill>
              <a:latin typeface="Times New Roman" panose="02020603050405020304" pitchFamily="18" charset="0"/>
            </a:endParaRPr>
          </a:p>
        </p:txBody>
      </p:sp>
      <p:sp>
        <p:nvSpPr>
          <p:cNvPr id="43016" name="Text Box 7"/>
          <p:cNvSpPr txBox="1">
            <a:spLocks noChangeArrowheads="1"/>
          </p:cNvSpPr>
          <p:nvPr/>
        </p:nvSpPr>
        <p:spPr bwMode="auto">
          <a:xfrm>
            <a:off x="250825" y="4221163"/>
            <a:ext cx="6265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a:solidFill>
                  <a:schemeClr val="tx2"/>
                </a:solidFill>
                <a:latin typeface="Times New Roman" panose="02020603050405020304" pitchFamily="18" charset="0"/>
              </a:rPr>
              <a:t>4. </a:t>
            </a:r>
            <a:r>
              <a:rPr lang="zh-CN" altLang="en-US" sz="2800" b="1">
                <a:solidFill>
                  <a:schemeClr val="tx2"/>
                </a:solidFill>
                <a:latin typeface="Times New Roman" panose="02020603050405020304" pitchFamily="18" charset="0"/>
              </a:rPr>
              <a:t>不影响系统的稳态性能。</a:t>
            </a:r>
            <a:endParaRPr lang="zh-CN" altLang="en-US" sz="2800" b="1">
              <a:solidFill>
                <a:schemeClr val="tx2"/>
              </a:solidFill>
              <a:latin typeface="Times New Roman" panose="02020603050405020304" pitchFamily="18" charset="0"/>
            </a:endParaRPr>
          </a:p>
        </p:txBody>
      </p:sp>
      <p:sp>
        <p:nvSpPr>
          <p:cNvPr id="43017" name="AutoShape 8">
            <a:hlinkClick r:id="rId1" action="ppaction://hlinksldjump" highlightClick="1"/>
          </p:cNvPr>
          <p:cNvSpPr>
            <a:spLocks noChangeArrowheads="1"/>
          </p:cNvSpPr>
          <p:nvPr/>
        </p:nvSpPr>
        <p:spPr bwMode="auto">
          <a:xfrm>
            <a:off x="8101013" y="6237288"/>
            <a:ext cx="442912" cy="457200"/>
          </a:xfrm>
          <a:prstGeom prst="actionButtonHome">
            <a:avLst/>
          </a:prstGeom>
          <a:solidFill>
            <a:srgbClr val="99CC00"/>
          </a:solidFill>
          <a:ln w="19050">
            <a:solidFill>
              <a:srgbClr val="FF6600"/>
            </a:solidFill>
            <a:miter lim="800000"/>
          </a:ln>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p:cTn id="7" dur="500" fill="hold"/>
                                        <p:tgtEl>
                                          <p:spTgt spid="43012"/>
                                        </p:tgtEl>
                                        <p:attrNameLst>
                                          <p:attrName>ppt_w</p:attrName>
                                        </p:attrNameLst>
                                      </p:cBhvr>
                                      <p:tavLst>
                                        <p:tav tm="0">
                                          <p:val>
                                            <p:fltVal val="0"/>
                                          </p:val>
                                        </p:tav>
                                        <p:tav tm="100000">
                                          <p:val>
                                            <p:strVal val="#ppt_w"/>
                                          </p:val>
                                        </p:tav>
                                      </p:tavLst>
                                    </p:anim>
                                    <p:anim calcmode="lin" valueType="num">
                                      <p:cBhvr>
                                        <p:cTn id="8" dur="500" fill="hold"/>
                                        <p:tgtEl>
                                          <p:spTgt spid="43012"/>
                                        </p:tgtEl>
                                        <p:attrNameLst>
                                          <p:attrName>ppt_h</p:attrName>
                                        </p:attrNameLst>
                                      </p:cBhvr>
                                      <p:tavLst>
                                        <p:tav tm="0">
                                          <p:val>
                                            <p:fltVal val="0"/>
                                          </p:val>
                                        </p:tav>
                                        <p:tav tm="100000">
                                          <p:val>
                                            <p:strVal val="#ppt_h"/>
                                          </p:val>
                                        </p:tav>
                                      </p:tavLst>
                                    </p:anim>
                                    <p:animEffect transition="in" filter="fade">
                                      <p:cBhvr>
                                        <p:cTn id="9" dur="500"/>
                                        <p:tgtEl>
                                          <p:spTgt spid="430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3014"/>
                                        </p:tgtEl>
                                        <p:attrNameLst>
                                          <p:attrName>style.visibility</p:attrName>
                                        </p:attrNameLst>
                                      </p:cBhvr>
                                      <p:to>
                                        <p:strVal val="visible"/>
                                      </p:to>
                                    </p:set>
                                    <p:anim calcmode="lin" valueType="num">
                                      <p:cBhvr>
                                        <p:cTn id="14" dur="500" fill="hold"/>
                                        <p:tgtEl>
                                          <p:spTgt spid="43014"/>
                                        </p:tgtEl>
                                        <p:attrNameLst>
                                          <p:attrName>ppt_w</p:attrName>
                                        </p:attrNameLst>
                                      </p:cBhvr>
                                      <p:tavLst>
                                        <p:tav tm="0">
                                          <p:val>
                                            <p:fltVal val="0"/>
                                          </p:val>
                                        </p:tav>
                                        <p:tav tm="100000">
                                          <p:val>
                                            <p:strVal val="#ppt_w"/>
                                          </p:val>
                                        </p:tav>
                                      </p:tavLst>
                                    </p:anim>
                                    <p:anim calcmode="lin" valueType="num">
                                      <p:cBhvr>
                                        <p:cTn id="15" dur="500" fill="hold"/>
                                        <p:tgtEl>
                                          <p:spTgt spid="43014"/>
                                        </p:tgtEl>
                                        <p:attrNameLst>
                                          <p:attrName>ppt_h</p:attrName>
                                        </p:attrNameLst>
                                      </p:cBhvr>
                                      <p:tavLst>
                                        <p:tav tm="0">
                                          <p:val>
                                            <p:fltVal val="0"/>
                                          </p:val>
                                        </p:tav>
                                        <p:tav tm="100000">
                                          <p:val>
                                            <p:strVal val="#ppt_h"/>
                                          </p:val>
                                        </p:tav>
                                      </p:tavLst>
                                    </p:anim>
                                    <p:animEffect transition="in" filter="fade">
                                      <p:cBhvr>
                                        <p:cTn id="16" dur="500"/>
                                        <p:tgtEl>
                                          <p:spTgt spid="430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3015"/>
                                        </p:tgtEl>
                                        <p:attrNameLst>
                                          <p:attrName>style.visibility</p:attrName>
                                        </p:attrNameLst>
                                      </p:cBhvr>
                                      <p:to>
                                        <p:strVal val="visible"/>
                                      </p:to>
                                    </p:set>
                                    <p:anim calcmode="lin" valueType="num">
                                      <p:cBhvr>
                                        <p:cTn id="21" dur="500" fill="hold"/>
                                        <p:tgtEl>
                                          <p:spTgt spid="43015"/>
                                        </p:tgtEl>
                                        <p:attrNameLst>
                                          <p:attrName>ppt_w</p:attrName>
                                        </p:attrNameLst>
                                      </p:cBhvr>
                                      <p:tavLst>
                                        <p:tav tm="0">
                                          <p:val>
                                            <p:fltVal val="0"/>
                                          </p:val>
                                        </p:tav>
                                        <p:tav tm="100000">
                                          <p:val>
                                            <p:strVal val="#ppt_w"/>
                                          </p:val>
                                        </p:tav>
                                      </p:tavLst>
                                    </p:anim>
                                    <p:anim calcmode="lin" valueType="num">
                                      <p:cBhvr>
                                        <p:cTn id="22" dur="500" fill="hold"/>
                                        <p:tgtEl>
                                          <p:spTgt spid="43015"/>
                                        </p:tgtEl>
                                        <p:attrNameLst>
                                          <p:attrName>ppt_h</p:attrName>
                                        </p:attrNameLst>
                                      </p:cBhvr>
                                      <p:tavLst>
                                        <p:tav tm="0">
                                          <p:val>
                                            <p:fltVal val="0"/>
                                          </p:val>
                                        </p:tav>
                                        <p:tav tm="100000">
                                          <p:val>
                                            <p:strVal val="#ppt_h"/>
                                          </p:val>
                                        </p:tav>
                                      </p:tavLst>
                                    </p:anim>
                                    <p:animEffect transition="in" filter="fade">
                                      <p:cBhvr>
                                        <p:cTn id="23" dur="500"/>
                                        <p:tgtEl>
                                          <p:spTgt spid="430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3016"/>
                                        </p:tgtEl>
                                        <p:attrNameLst>
                                          <p:attrName>style.visibility</p:attrName>
                                        </p:attrNameLst>
                                      </p:cBhvr>
                                      <p:to>
                                        <p:strVal val="visible"/>
                                      </p:to>
                                    </p:set>
                                    <p:anim calcmode="lin" valueType="num">
                                      <p:cBhvr>
                                        <p:cTn id="28" dur="500" fill="hold"/>
                                        <p:tgtEl>
                                          <p:spTgt spid="43016"/>
                                        </p:tgtEl>
                                        <p:attrNameLst>
                                          <p:attrName>ppt_w</p:attrName>
                                        </p:attrNameLst>
                                      </p:cBhvr>
                                      <p:tavLst>
                                        <p:tav tm="0">
                                          <p:val>
                                            <p:fltVal val="0"/>
                                          </p:val>
                                        </p:tav>
                                        <p:tav tm="100000">
                                          <p:val>
                                            <p:strVal val="#ppt_w"/>
                                          </p:val>
                                        </p:tav>
                                      </p:tavLst>
                                    </p:anim>
                                    <p:anim calcmode="lin" valueType="num">
                                      <p:cBhvr>
                                        <p:cTn id="29" dur="500" fill="hold"/>
                                        <p:tgtEl>
                                          <p:spTgt spid="43016"/>
                                        </p:tgtEl>
                                        <p:attrNameLst>
                                          <p:attrName>ppt_h</p:attrName>
                                        </p:attrNameLst>
                                      </p:cBhvr>
                                      <p:tavLst>
                                        <p:tav tm="0">
                                          <p:val>
                                            <p:fltVal val="0"/>
                                          </p:val>
                                        </p:tav>
                                        <p:tav tm="100000">
                                          <p:val>
                                            <p:strVal val="#ppt_h"/>
                                          </p:val>
                                        </p:tav>
                                      </p:tavLst>
                                    </p:anim>
                                    <p:animEffect transition="in" filter="fade">
                                      <p:cBhvr>
                                        <p:cTn id="30" dur="500"/>
                                        <p:tgtEl>
                                          <p:spTgt spid="4301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43013"/>
                                        </p:tgtEl>
                                        <p:attrNameLst>
                                          <p:attrName>style.visibility</p:attrName>
                                        </p:attrNameLst>
                                      </p:cBhvr>
                                      <p:to>
                                        <p:strVal val="visible"/>
                                      </p:to>
                                    </p:set>
                                    <p:animEffect transition="in" filter="slide(fromBottom)">
                                      <p:cBhvr>
                                        <p:cTn id="35" dur="500"/>
                                        <p:tgtEl>
                                          <p:spTgt spid="430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3017"/>
                                        </p:tgtEl>
                                        <p:attrNameLst>
                                          <p:attrName>style.visibility</p:attrName>
                                        </p:attrNameLst>
                                      </p:cBhvr>
                                      <p:to>
                                        <p:strVal val="visible"/>
                                      </p:to>
                                    </p:set>
                                    <p:animEffect transition="in" filter="blinds(horizontal)">
                                      <p:cBhvr>
                                        <p:cTn id="40"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autoUpdateAnimBg="0"/>
      <p:bldP spid="43013" grpId="0" autoUpdateAnimBg="0"/>
      <p:bldP spid="43014" grpId="0" autoUpdateAnimBg="0"/>
      <p:bldP spid="43015" grpId="0" autoUpdateAnimBg="0"/>
      <p:bldP spid="43016" grpId="0" autoUpdateAnimBg="0"/>
      <p:bldP spid="43017"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55D51D2A-D976-43A2-A3A9-BEF71AFB11FE}" type="slidenum">
              <a:rPr lang="en-US" altLang="zh-CN" sz="1400"/>
            </a:fld>
            <a:endParaRPr lang="en-US" altLang="zh-CN" sz="1400"/>
          </a:p>
        </p:txBody>
      </p:sp>
      <p:sp>
        <p:nvSpPr>
          <p:cNvPr id="9220" name="Text Box 6"/>
          <p:cNvSpPr txBox="1">
            <a:spLocks noChangeArrowheads="1"/>
          </p:cNvSpPr>
          <p:nvPr/>
        </p:nvSpPr>
        <p:spPr bwMode="auto">
          <a:xfrm>
            <a:off x="250825" y="4437063"/>
            <a:ext cx="84582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rgbClr val="003399"/>
                </a:solidFill>
                <a:latin typeface="Times New Roman" panose="02020603050405020304" pitchFamily="18" charset="0"/>
                <a:cs typeface="Times New Roman" panose="02020603050405020304" pitchFamily="18" charset="0"/>
              </a:rPr>
              <a:t>其中，</a:t>
            </a:r>
            <a:r>
              <a:rPr lang="en-US" altLang="zh-CN" sz="2800" b="1" i="1">
                <a:solidFill>
                  <a:srgbClr val="003399"/>
                </a:solidFill>
                <a:latin typeface="Times New Roman" panose="02020603050405020304" pitchFamily="18" charset="0"/>
                <a:cs typeface="Times New Roman" panose="02020603050405020304" pitchFamily="18" charset="0"/>
              </a:rPr>
              <a:t>G</a:t>
            </a:r>
            <a:r>
              <a:rPr lang="en-US" altLang="zh-CN" sz="2800" b="1">
                <a:solidFill>
                  <a:srgbClr val="003399"/>
                </a:solidFill>
                <a:latin typeface="Times New Roman" panose="02020603050405020304" pitchFamily="18" charset="0"/>
                <a:cs typeface="Times New Roman" panose="02020603050405020304" pitchFamily="18" charset="0"/>
              </a:rPr>
              <a:t>(s)</a:t>
            </a:r>
            <a:r>
              <a:rPr lang="zh-CN" altLang="en-US" sz="2800" b="1">
                <a:solidFill>
                  <a:srgbClr val="003399"/>
                </a:solidFill>
              </a:rPr>
              <a:t>为系统不可变部分传递函数 ；</a:t>
            </a:r>
            <a:r>
              <a:rPr lang="en-US" altLang="zh-CN" sz="2800" b="1" i="1">
                <a:solidFill>
                  <a:srgbClr val="003399"/>
                </a:solidFill>
                <a:latin typeface="Times New Roman" panose="02020603050405020304" pitchFamily="18" charset="0"/>
                <a:cs typeface="Times New Roman" panose="02020603050405020304" pitchFamily="18" charset="0"/>
              </a:rPr>
              <a:t>G</a:t>
            </a:r>
            <a:r>
              <a:rPr lang="en-US" altLang="zh-CN" sz="2800" b="1" i="1" baseline="-25000">
                <a:solidFill>
                  <a:srgbClr val="003399"/>
                </a:solidFill>
                <a:latin typeface="Times New Roman" panose="02020603050405020304" pitchFamily="18" charset="0"/>
                <a:cs typeface="Times New Roman" panose="02020603050405020304" pitchFamily="18" charset="0"/>
              </a:rPr>
              <a:t>c</a:t>
            </a:r>
            <a:r>
              <a:rPr lang="en-US" altLang="zh-CN" sz="2800" b="1">
                <a:solidFill>
                  <a:srgbClr val="003399"/>
                </a:solidFill>
                <a:latin typeface="Times New Roman" panose="02020603050405020304" pitchFamily="18" charset="0"/>
                <a:cs typeface="Times New Roman" panose="02020603050405020304" pitchFamily="18" charset="0"/>
              </a:rPr>
              <a:t>(s)</a:t>
            </a:r>
            <a:r>
              <a:rPr lang="zh-CN" altLang="en-US" sz="2800" b="1">
                <a:solidFill>
                  <a:srgbClr val="003399"/>
                </a:solidFill>
              </a:rPr>
              <a:t>为校正装置的传递函数 。</a:t>
            </a:r>
            <a:endParaRPr lang="en-US" altLang="zh-CN" sz="2800" b="1">
              <a:solidFill>
                <a:srgbClr val="003399"/>
              </a:solidFill>
              <a:latin typeface="宋体" panose="02010600030101010101" pitchFamily="2" charset="-122"/>
            </a:endParaRPr>
          </a:p>
          <a:p>
            <a:pPr algn="just" eaLnBrk="1" hangingPunct="1">
              <a:spcBef>
                <a:spcPct val="0"/>
              </a:spcBef>
              <a:buClrTx/>
              <a:buSzTx/>
              <a:buFont typeface="Arial" panose="020B0604020202020204" pitchFamily="34" charset="0"/>
              <a:buNone/>
            </a:pPr>
            <a:r>
              <a:rPr lang="zh-CN" altLang="en-US" sz="2800" b="1">
                <a:solidFill>
                  <a:schemeClr val="tx2"/>
                </a:solidFill>
                <a:latin typeface="宋体" panose="02010600030101010101" pitchFamily="2" charset="-122"/>
              </a:rPr>
              <a:t>    串联校正</a:t>
            </a:r>
            <a:r>
              <a:rPr lang="en-US" altLang="zh-CN" sz="2800">
                <a:solidFill>
                  <a:schemeClr val="tx2"/>
                </a:solidFill>
                <a:latin typeface="Times New Roman" panose="02020603050405020304" pitchFamily="18" charset="0"/>
                <a:cs typeface="Times New Roman" panose="02020603050405020304" pitchFamily="18" charset="0"/>
              </a:rPr>
              <a:t>(</a:t>
            </a:r>
            <a:r>
              <a:rPr lang="zh-CN" altLang="en-US" sz="2800">
                <a:solidFill>
                  <a:schemeClr val="tx2"/>
                </a:solidFill>
                <a:latin typeface="Times New Roman" panose="02020603050405020304" pitchFamily="18" charset="0"/>
              </a:rPr>
              <a:t>S</a:t>
            </a:r>
            <a:r>
              <a:rPr lang="en-US" altLang="zh-CN" sz="2800">
                <a:solidFill>
                  <a:schemeClr val="tx2"/>
                </a:solidFill>
                <a:latin typeface="Times New Roman" panose="02020603050405020304" pitchFamily="18" charset="0"/>
                <a:cs typeface="Times New Roman" panose="02020603050405020304" pitchFamily="18" charset="0"/>
              </a:rPr>
              <a:t>eries compensation</a:t>
            </a:r>
            <a:r>
              <a:rPr lang="en-US" altLang="zh-CN" sz="2800" b="1">
                <a:solidFill>
                  <a:schemeClr val="tx2"/>
                </a:solidFill>
                <a:latin typeface="Times New Roman" panose="02020603050405020304" pitchFamily="18" charset="0"/>
                <a:cs typeface="Times New Roman" panose="02020603050405020304" pitchFamily="18" charset="0"/>
              </a:rPr>
              <a:t>)</a:t>
            </a:r>
            <a:r>
              <a:rPr lang="zh-CN" altLang="en-US" sz="2800" b="1">
                <a:solidFill>
                  <a:schemeClr val="tx2"/>
                </a:solidFill>
                <a:latin typeface="Times New Roman" panose="02020603050405020304" pitchFamily="18" charset="0"/>
                <a:cs typeface="Times New Roman" panose="02020603050405020304" pitchFamily="18" charset="0"/>
              </a:rPr>
              <a:t>通常被安置在前向通道的前端，</a:t>
            </a:r>
            <a:r>
              <a:rPr lang="zh-CN" altLang="en-US" sz="2800" b="1">
                <a:solidFill>
                  <a:schemeClr val="tx2"/>
                </a:solidFill>
                <a:latin typeface="宋体" panose="02010600030101010101" pitchFamily="2" charset="-122"/>
              </a:rPr>
              <a:t>易于实现对信号进行各种必要形式的变换。</a:t>
            </a:r>
            <a:endParaRPr lang="zh-CN" altLang="en-US" sz="2800" b="1">
              <a:solidFill>
                <a:schemeClr val="tx2"/>
              </a:solidFill>
              <a:latin typeface="宋体" panose="02010600030101010101" pitchFamily="2" charset="-122"/>
            </a:endParaRPr>
          </a:p>
        </p:txBody>
      </p:sp>
      <p:grpSp>
        <p:nvGrpSpPr>
          <p:cNvPr id="57348" name="组合 2"/>
          <p:cNvGrpSpPr/>
          <p:nvPr/>
        </p:nvGrpSpPr>
        <p:grpSpPr bwMode="auto">
          <a:xfrm>
            <a:off x="1619250" y="2348880"/>
            <a:ext cx="5573713" cy="1891333"/>
            <a:chOff x="1289050" y="1139808"/>
            <a:chExt cx="6754813" cy="2382334"/>
          </a:xfrm>
        </p:grpSpPr>
        <p:sp>
          <p:nvSpPr>
            <p:cNvPr id="58375" name="Rectangle 8"/>
            <p:cNvSpPr>
              <a:spLocks noChangeArrowheads="1"/>
            </p:cNvSpPr>
            <p:nvPr/>
          </p:nvSpPr>
          <p:spPr bwMode="auto">
            <a:xfrm>
              <a:off x="2360662" y="2946250"/>
              <a:ext cx="4705860" cy="57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400" b="1">
                  <a:solidFill>
                    <a:schemeClr val="tx2"/>
                  </a:solidFill>
                  <a:latin typeface="宋体" panose="02010600030101010101" pitchFamily="2" charset="-122"/>
                </a:rPr>
                <a:t>图</a:t>
              </a:r>
              <a:r>
                <a:rPr lang="en-US" altLang="zh-CN" sz="2400" b="1">
                  <a:solidFill>
                    <a:schemeClr val="tx2"/>
                  </a:solidFill>
                  <a:latin typeface="Times New Roman" panose="02020603050405020304" pitchFamily="18" charset="0"/>
                  <a:cs typeface="Times New Roman" panose="02020603050405020304" pitchFamily="18" charset="0"/>
                </a:rPr>
                <a:t>6.2</a:t>
              </a:r>
              <a:r>
                <a:rPr lang="en-US" altLang="zh-CN" sz="2400" b="1">
                  <a:solidFill>
                    <a:schemeClr val="tx2"/>
                  </a:solidFill>
                  <a:latin typeface="宋体" panose="02010600030101010101" pitchFamily="2" charset="-122"/>
                </a:rPr>
                <a:t> </a:t>
              </a:r>
              <a:r>
                <a:rPr lang="zh-CN" altLang="en-US" sz="2400" b="1">
                  <a:solidFill>
                    <a:schemeClr val="tx2"/>
                  </a:solidFill>
                  <a:latin typeface="宋体" panose="02010600030101010101" pitchFamily="2" charset="-122"/>
                </a:rPr>
                <a:t>串联校正系统框图</a:t>
              </a:r>
              <a:endParaRPr lang="zh-CN" altLang="en-US" sz="2400" b="1">
                <a:solidFill>
                  <a:schemeClr val="tx2"/>
                </a:solidFill>
                <a:latin typeface="宋体" panose="02010600030101010101" pitchFamily="2" charset="-122"/>
              </a:endParaRPr>
            </a:p>
          </p:txBody>
        </p:sp>
        <p:sp>
          <p:nvSpPr>
            <p:cNvPr id="29" name="Text Box 49"/>
            <p:cNvSpPr txBox="1">
              <a:spLocks noChangeArrowheads="1"/>
            </p:cNvSpPr>
            <p:nvPr/>
          </p:nvSpPr>
          <p:spPr bwMode="auto">
            <a:xfrm>
              <a:off x="6960707" y="1144588"/>
              <a:ext cx="769560" cy="575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30" name="Line 50"/>
            <p:cNvSpPr>
              <a:spLocks noChangeShapeType="1"/>
            </p:cNvSpPr>
            <p:nvPr/>
          </p:nvSpPr>
          <p:spPr bwMode="auto">
            <a:xfrm>
              <a:off x="1289050" y="1790467"/>
              <a:ext cx="1052374" cy="0"/>
            </a:xfrm>
            <a:prstGeom prst="line">
              <a:avLst/>
            </a:prstGeom>
            <a:noFill/>
            <a:ln w="25400">
              <a:solidFill>
                <a:srgbClr val="00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2" name="Line 52"/>
            <p:cNvSpPr>
              <a:spLocks noChangeShapeType="1"/>
            </p:cNvSpPr>
            <p:nvPr/>
          </p:nvSpPr>
          <p:spPr bwMode="auto">
            <a:xfrm>
              <a:off x="2581911" y="1784468"/>
              <a:ext cx="684908" cy="0"/>
            </a:xfrm>
            <a:prstGeom prst="line">
              <a:avLst/>
            </a:prstGeom>
            <a:noFill/>
            <a:ln w="25400">
              <a:solidFill>
                <a:srgbClr val="00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3" name="Rectangle 53" descr="G(s)"/>
            <p:cNvSpPr>
              <a:spLocks noChangeArrowheads="1"/>
            </p:cNvSpPr>
            <p:nvPr/>
          </p:nvSpPr>
          <p:spPr bwMode="auto">
            <a:xfrm>
              <a:off x="3295678" y="1466528"/>
              <a:ext cx="1221676" cy="641879"/>
            </a:xfrm>
            <a:prstGeom prst="rect">
              <a:avLst/>
            </a:prstGeom>
            <a:noFill/>
            <a:ln w="25400">
              <a:solidFill>
                <a:srgbClr val="CC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4" name="Text Box 54"/>
            <p:cNvSpPr txBox="1">
              <a:spLocks noChangeArrowheads="1"/>
            </p:cNvSpPr>
            <p:nvPr/>
          </p:nvSpPr>
          <p:spPr bwMode="auto">
            <a:xfrm>
              <a:off x="3378405" y="1472526"/>
              <a:ext cx="1052374" cy="575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rgbClr val="CC0000"/>
                  </a:solidFill>
                  <a:latin typeface="Times New Roman" panose="02020603050405020304" pitchFamily="18" charset="0"/>
                  <a:cs typeface="Times New Roman" panose="02020603050405020304" pitchFamily="18" charset="0"/>
                </a:rPr>
                <a:t>G </a:t>
              </a:r>
              <a:r>
                <a:rPr lang="en-US" altLang="zh-CN" sz="2400" i="1" kern="0" baseline="-25000" dirty="0">
                  <a:solidFill>
                    <a:srgbClr val="CC0000"/>
                  </a:solidFill>
                  <a:latin typeface="Times New Roman" panose="02020603050405020304" pitchFamily="18" charset="0"/>
                  <a:cs typeface="Times New Roman" panose="02020603050405020304" pitchFamily="18" charset="0"/>
                </a:rPr>
                <a:t>c </a:t>
              </a:r>
              <a:r>
                <a:rPr lang="en-US" altLang="zh-CN" sz="2400" kern="0" dirty="0">
                  <a:solidFill>
                    <a:srgbClr val="CC0000"/>
                  </a:solidFill>
                  <a:latin typeface="Times New Roman" panose="02020603050405020304" pitchFamily="18" charset="0"/>
                  <a:cs typeface="Times New Roman" panose="02020603050405020304" pitchFamily="18" charset="0"/>
                </a:rPr>
                <a:t>(</a:t>
              </a:r>
              <a:r>
                <a:rPr lang="en-US" altLang="zh-CN" sz="2400" i="1" kern="0" dirty="0">
                  <a:solidFill>
                    <a:srgbClr val="CC0000"/>
                  </a:solidFill>
                  <a:latin typeface="Times New Roman" panose="02020603050405020304" pitchFamily="18" charset="0"/>
                  <a:cs typeface="Times New Roman" panose="02020603050405020304" pitchFamily="18" charset="0"/>
                </a:rPr>
                <a:t>s</a:t>
              </a:r>
              <a:r>
                <a:rPr lang="en-US" altLang="zh-CN" sz="2400" kern="0" dirty="0">
                  <a:solidFill>
                    <a:srgbClr val="CC0000"/>
                  </a:solidFill>
                  <a:latin typeface="Times New Roman" panose="02020603050405020304" pitchFamily="18" charset="0"/>
                  <a:cs typeface="Times New Roman" panose="02020603050405020304" pitchFamily="18" charset="0"/>
                </a:rPr>
                <a:t>)</a:t>
              </a:r>
              <a:endParaRPr lang="en-US" altLang="zh-CN" sz="2400" kern="0" dirty="0">
                <a:solidFill>
                  <a:srgbClr val="CC0000"/>
                </a:solidFill>
                <a:latin typeface="Times New Roman" panose="02020603050405020304" pitchFamily="18" charset="0"/>
                <a:cs typeface="Times New Roman" panose="02020603050405020304" pitchFamily="18" charset="0"/>
              </a:endParaRPr>
            </a:p>
          </p:txBody>
        </p:sp>
        <p:sp>
          <p:nvSpPr>
            <p:cNvPr id="35" name="Line 55"/>
            <p:cNvSpPr>
              <a:spLocks noChangeShapeType="1"/>
            </p:cNvSpPr>
            <p:nvPr/>
          </p:nvSpPr>
          <p:spPr bwMode="auto">
            <a:xfrm>
              <a:off x="4517354" y="1784468"/>
              <a:ext cx="1042754" cy="6000"/>
            </a:xfrm>
            <a:prstGeom prst="line">
              <a:avLst/>
            </a:prstGeom>
            <a:noFill/>
            <a:ln w="25400">
              <a:solidFill>
                <a:srgbClr val="00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6" name="Rectangle 56" descr="G(s)"/>
            <p:cNvSpPr>
              <a:spLocks noChangeArrowheads="1"/>
            </p:cNvSpPr>
            <p:nvPr/>
          </p:nvSpPr>
          <p:spPr bwMode="auto">
            <a:xfrm>
              <a:off x="5560108" y="1466528"/>
              <a:ext cx="1219753" cy="641879"/>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7" name="Text Box 57"/>
            <p:cNvSpPr txBox="1">
              <a:spLocks noChangeArrowheads="1"/>
            </p:cNvSpPr>
            <p:nvPr/>
          </p:nvSpPr>
          <p:spPr bwMode="auto">
            <a:xfrm>
              <a:off x="5592815" y="1472526"/>
              <a:ext cx="977341" cy="575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400" i="1" kern="0" dirty="0">
                  <a:solidFill>
                    <a:sysClr val="windowText" lastClr="000000"/>
                  </a:solidFill>
                  <a:latin typeface="Times New Roman" panose="02020603050405020304" pitchFamily="18" charset="0"/>
                  <a:cs typeface="Times New Roman" panose="02020603050405020304" pitchFamily="18" charset="0"/>
                </a:rPr>
                <a:t> </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G </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38" name="Line 58"/>
            <p:cNvSpPr>
              <a:spLocks noChangeShapeType="1"/>
            </p:cNvSpPr>
            <p:nvPr/>
          </p:nvSpPr>
          <p:spPr bwMode="auto">
            <a:xfrm>
              <a:off x="6783708" y="1790467"/>
              <a:ext cx="1260155" cy="0"/>
            </a:xfrm>
            <a:prstGeom prst="line">
              <a:avLst/>
            </a:prstGeom>
            <a:noFill/>
            <a:ln w="25400">
              <a:solidFill>
                <a:srgbClr val="00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43" name="Line 63"/>
            <p:cNvSpPr>
              <a:spLocks noChangeShapeType="1"/>
            </p:cNvSpPr>
            <p:nvPr/>
          </p:nvSpPr>
          <p:spPr bwMode="auto">
            <a:xfrm flipH="1">
              <a:off x="2441467" y="2674301"/>
              <a:ext cx="4800130"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44" name="Line 64"/>
            <p:cNvSpPr>
              <a:spLocks noChangeShapeType="1"/>
            </p:cNvSpPr>
            <p:nvPr/>
          </p:nvSpPr>
          <p:spPr bwMode="auto">
            <a:xfrm flipV="1">
              <a:off x="2441467" y="1910445"/>
              <a:ext cx="3848" cy="763857"/>
            </a:xfrm>
            <a:prstGeom prst="line">
              <a:avLst/>
            </a:prstGeom>
            <a:noFill/>
            <a:ln w="25400">
              <a:solidFill>
                <a:srgbClr val="0000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45" name="Text Box 65"/>
            <p:cNvSpPr txBox="1">
              <a:spLocks noChangeArrowheads="1"/>
            </p:cNvSpPr>
            <p:nvPr/>
          </p:nvSpPr>
          <p:spPr bwMode="auto">
            <a:xfrm>
              <a:off x="1289050" y="1139808"/>
              <a:ext cx="769560" cy="575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R</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47" name="Text Box 67"/>
            <p:cNvSpPr txBox="1">
              <a:spLocks noChangeArrowheads="1"/>
            </p:cNvSpPr>
            <p:nvPr/>
          </p:nvSpPr>
          <p:spPr bwMode="auto">
            <a:xfrm>
              <a:off x="2058610" y="1702484"/>
              <a:ext cx="352074" cy="36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i="1" kern="0" dirty="0">
                  <a:solidFill>
                    <a:sysClr val="windowText" lastClr="000000"/>
                  </a:solidFill>
                  <a:latin typeface="Arial" panose="020B0604020202020204" pitchFamily="34" charset="0"/>
                </a:rPr>
                <a:t>_</a:t>
              </a:r>
              <a:endParaRPr lang="zh-CN" altLang="en-US" i="1" kern="0" dirty="0">
                <a:solidFill>
                  <a:sysClr val="windowText" lastClr="000000"/>
                </a:solidFill>
                <a:latin typeface="Arial" panose="020B0604020202020204" pitchFamily="34" charset="0"/>
              </a:endParaRPr>
            </a:p>
          </p:txBody>
        </p:sp>
        <p:sp>
          <p:nvSpPr>
            <p:cNvPr id="48" name="Line 68"/>
            <p:cNvSpPr>
              <a:spLocks noChangeShapeType="1"/>
            </p:cNvSpPr>
            <p:nvPr/>
          </p:nvSpPr>
          <p:spPr bwMode="auto">
            <a:xfrm>
              <a:off x="7241596" y="1796466"/>
              <a:ext cx="0" cy="877836"/>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7" name="AutoShape 86"/>
            <p:cNvSpPr>
              <a:spLocks noChangeArrowheads="1"/>
            </p:cNvSpPr>
            <p:nvPr/>
          </p:nvSpPr>
          <p:spPr bwMode="auto">
            <a:xfrm>
              <a:off x="2308717" y="1628497"/>
              <a:ext cx="273194" cy="309942"/>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8" name="Text Box 65"/>
            <p:cNvSpPr txBox="1">
              <a:spLocks noChangeArrowheads="1"/>
            </p:cNvSpPr>
            <p:nvPr/>
          </p:nvSpPr>
          <p:spPr bwMode="auto">
            <a:xfrm>
              <a:off x="2512650" y="1144588"/>
              <a:ext cx="771484" cy="575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E</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pSp>
      <p:sp>
        <p:nvSpPr>
          <p:cNvPr id="58373" name="Text Box 7"/>
          <p:cNvSpPr txBox="1">
            <a:spLocks noChangeArrowheads="1"/>
          </p:cNvSpPr>
          <p:nvPr/>
        </p:nvSpPr>
        <p:spPr bwMode="auto">
          <a:xfrm>
            <a:off x="282575" y="188913"/>
            <a:ext cx="8393113"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dirty="0">
                <a:solidFill>
                  <a:schemeClr val="tx2"/>
                </a:solidFill>
              </a:rPr>
              <a:t>       </a:t>
            </a:r>
            <a:r>
              <a:rPr lang="zh-CN" altLang="en-US" sz="2800" b="1" dirty="0">
                <a:solidFill>
                  <a:schemeClr val="tx2"/>
                </a:solidFill>
              </a:rPr>
              <a:t>按照校正装置在系统中的安置位置，以及它与原系统连接方式的不同，通常将系统校正分为三种基本形式：串联校正、反馈校正（也称并联校正）和前馈校正。</a:t>
            </a:r>
            <a:endParaRPr lang="en-US" altLang="zh-CN" sz="2800" b="1" dirty="0">
              <a:solidFill>
                <a:schemeClr val="tx2"/>
              </a:solidFill>
            </a:endParaRPr>
          </a:p>
        </p:txBody>
      </p:sp>
      <p:sp>
        <p:nvSpPr>
          <p:cNvPr id="57350" name="矩形 1"/>
          <p:cNvSpPr>
            <a:spLocks noChangeArrowheads="1"/>
          </p:cNvSpPr>
          <p:nvPr/>
        </p:nvSpPr>
        <p:spPr bwMode="auto">
          <a:xfrm>
            <a:off x="279400" y="2060575"/>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rgbClr val="EB1B25"/>
                </a:solidFill>
              </a:rPr>
              <a:t>串联校正：</a:t>
            </a:r>
            <a:endParaRPr lang="zh-CN" altLang="en-US" sz="2800" b="1">
              <a:solidFill>
                <a:srgbClr val="EB1B25"/>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350"/>
                                        </p:tgtEl>
                                        <p:attrNameLst>
                                          <p:attrName>style.visibility</p:attrName>
                                        </p:attrNameLst>
                                      </p:cBhvr>
                                      <p:to>
                                        <p:strVal val="visible"/>
                                      </p:to>
                                    </p:set>
                                    <p:animEffect transition="in" filter="fade">
                                      <p:cBhvr>
                                        <p:cTn id="7" dur="1000"/>
                                        <p:tgtEl>
                                          <p:spTgt spid="57350"/>
                                        </p:tgtEl>
                                      </p:cBhvr>
                                    </p:animEffect>
                                    <p:anim calcmode="lin" valueType="num">
                                      <p:cBhvr>
                                        <p:cTn id="8" dur="1000" fill="hold"/>
                                        <p:tgtEl>
                                          <p:spTgt spid="57350"/>
                                        </p:tgtEl>
                                        <p:attrNameLst>
                                          <p:attrName>ppt_x</p:attrName>
                                        </p:attrNameLst>
                                      </p:cBhvr>
                                      <p:tavLst>
                                        <p:tav tm="0">
                                          <p:val>
                                            <p:strVal val="#ppt_x"/>
                                          </p:val>
                                        </p:tav>
                                        <p:tav tm="100000">
                                          <p:val>
                                            <p:strVal val="#ppt_x"/>
                                          </p:val>
                                        </p:tav>
                                      </p:tavLst>
                                    </p:anim>
                                    <p:anim calcmode="lin" valueType="num">
                                      <p:cBhvr>
                                        <p:cTn id="9" dur="1000" fill="hold"/>
                                        <p:tgtEl>
                                          <p:spTgt spid="573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fade">
                                      <p:cBhvr>
                                        <p:cTn id="12" dur="1000"/>
                                        <p:tgtEl>
                                          <p:spTgt spid="57348"/>
                                        </p:tgtEl>
                                      </p:cBhvr>
                                    </p:animEffect>
                                    <p:anim calcmode="lin" valueType="num">
                                      <p:cBhvr>
                                        <p:cTn id="13" dur="1000" fill="hold"/>
                                        <p:tgtEl>
                                          <p:spTgt spid="57348"/>
                                        </p:tgtEl>
                                        <p:attrNameLst>
                                          <p:attrName>ppt_x</p:attrName>
                                        </p:attrNameLst>
                                      </p:cBhvr>
                                      <p:tavLst>
                                        <p:tav tm="0">
                                          <p:val>
                                            <p:strVal val="#ppt_x"/>
                                          </p:val>
                                        </p:tav>
                                        <p:tav tm="100000">
                                          <p:val>
                                            <p:strVal val="#ppt_x"/>
                                          </p:val>
                                        </p:tav>
                                      </p:tavLst>
                                    </p:anim>
                                    <p:anim calcmode="lin" valueType="num">
                                      <p:cBhvr>
                                        <p:cTn id="14" dur="1000" fill="hold"/>
                                        <p:tgtEl>
                                          <p:spTgt spid="573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220"/>
                                        </p:tgtEl>
                                        <p:attrNameLst>
                                          <p:attrName>style.visibility</p:attrName>
                                        </p:attrNameLst>
                                      </p:cBhvr>
                                      <p:to>
                                        <p:strVal val="visible"/>
                                      </p:to>
                                    </p:set>
                                    <p:animEffect transition="in" filter="fade">
                                      <p:cBhvr>
                                        <p:cTn id="19"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573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84DB7FE7-446E-4DB4-90C4-EFEA8D046DCF}" type="slidenum">
              <a:rPr lang="en-US" altLang="zh-CN" sz="1400"/>
            </a:fld>
            <a:endParaRPr lang="en-US" altLang="zh-CN" sz="1400"/>
          </a:p>
        </p:txBody>
      </p:sp>
      <p:sp>
        <p:nvSpPr>
          <p:cNvPr id="44035" name="Rectangle 2"/>
          <p:cNvSpPr>
            <a:spLocks noGrp="1" noRot="1" noChangeArrowheads="1"/>
          </p:cNvSpPr>
          <p:nvPr>
            <p:ph type="title" idx="4294967295"/>
          </p:nvPr>
        </p:nvSpPr>
        <p:spPr>
          <a:xfrm>
            <a:off x="179388" y="115888"/>
            <a:ext cx="8640762" cy="685800"/>
          </a:xfrm>
        </p:spPr>
        <p:txBody>
          <a:bodyPr/>
          <a:lstStyle/>
          <a:p>
            <a:pPr algn="l" eaLnBrk="1" hangingPunct="1"/>
            <a:r>
              <a:rPr lang="en-US" altLang="zh-CN" sz="3200" b="1" dirty="0">
                <a:latin typeface="Times New Roman" panose="02020603050405020304" pitchFamily="18" charset="0"/>
                <a:cs typeface="Times New Roman" panose="02020603050405020304" pitchFamily="18" charset="0"/>
              </a:rPr>
              <a:t>(2) </a:t>
            </a:r>
            <a:r>
              <a:rPr lang="zh-CN" altLang="en-US" sz="3200" b="1" dirty="0">
                <a:latin typeface="Times New Roman" panose="02020603050405020304" pitchFamily="18" charset="0"/>
                <a:cs typeface="Times New Roman" panose="02020603050405020304" pitchFamily="18" charset="0"/>
              </a:rPr>
              <a:t>串联滞后校正</a:t>
            </a:r>
            <a:r>
              <a:rPr lang="en-US" altLang="zh-CN" sz="32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S</a:t>
            </a:r>
            <a:r>
              <a:rPr lang="en-US" altLang="zh-CN" sz="3200" dirty="0" err="1">
                <a:latin typeface="Times New Roman" panose="02020603050405020304" pitchFamily="18" charset="0"/>
                <a:cs typeface="Times New Roman" panose="02020603050405020304" pitchFamily="18" charset="0"/>
              </a:rPr>
              <a:t>eries</a:t>
            </a:r>
            <a:r>
              <a:rPr lang="en-US" altLang="zh-CN" sz="3200" dirty="0">
                <a:latin typeface="Times New Roman" panose="02020603050405020304" pitchFamily="18" charset="0"/>
                <a:cs typeface="Times New Roman" panose="02020603050405020304" pitchFamily="18" charset="0"/>
              </a:rPr>
              <a:t>-lag compensation)</a:t>
            </a:r>
            <a:endParaRPr lang="zh-CN" altLang="en-US" sz="3200" dirty="0">
              <a:latin typeface="Times New Roman" panose="02020603050405020304" pitchFamily="18" charset="0"/>
              <a:cs typeface="Times New Roman" panose="02020603050405020304" pitchFamily="18" charset="0"/>
            </a:endParaRPr>
          </a:p>
        </p:txBody>
      </p:sp>
      <p:sp>
        <p:nvSpPr>
          <p:cNvPr id="44036" name="Text Box 3"/>
          <p:cNvSpPr txBox="1">
            <a:spLocks noChangeArrowheads="1"/>
          </p:cNvSpPr>
          <p:nvPr/>
        </p:nvSpPr>
        <p:spPr bwMode="auto">
          <a:xfrm>
            <a:off x="395288" y="963613"/>
            <a:ext cx="8459787"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buClr>
                <a:srgbClr val="FF0066"/>
              </a:buClr>
              <a:buSzPct val="80000"/>
              <a:buFont typeface="Wingdings" panose="05000000000000000000" pitchFamily="2" charset="2"/>
              <a:buNone/>
            </a:pPr>
            <a:r>
              <a:rPr lang="zh-CN" altLang="en-US" sz="2800" b="1" dirty="0">
                <a:solidFill>
                  <a:srgbClr val="EB1B25"/>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串联滞后校正装置的主要作用：在高频段上造成显著的幅值衰减，最大衰减量与滞后网络传递函数中的参数</a:t>
            </a:r>
            <a:r>
              <a:rPr lang="en-US" altLang="zh-CN" sz="2800" b="1" i="1" dirty="0">
                <a:solidFill>
                  <a:schemeClr val="tx2"/>
                </a:solidFill>
                <a:latin typeface="Times New Roman" panose="02020603050405020304" pitchFamily="18" charset="0"/>
              </a:rPr>
              <a:t>b</a:t>
            </a:r>
            <a:r>
              <a:rPr lang="en-US" altLang="zh-CN" sz="2800" b="1" dirty="0">
                <a:solidFill>
                  <a:schemeClr val="tx2"/>
                </a:solidFill>
                <a:latin typeface="Times New Roman" panose="02020603050405020304" pitchFamily="18" charset="0"/>
              </a:rPr>
              <a:t> (</a:t>
            </a:r>
            <a:r>
              <a:rPr lang="en-US" altLang="zh-CN" sz="2800" b="1" i="1" dirty="0">
                <a:solidFill>
                  <a:schemeClr val="tx2"/>
                </a:solidFill>
                <a:latin typeface="Times New Roman" panose="02020603050405020304" pitchFamily="18" charset="0"/>
              </a:rPr>
              <a:t>b</a:t>
            </a:r>
            <a:r>
              <a:rPr lang="en-US" altLang="zh-CN" sz="2800" b="1" dirty="0">
                <a:solidFill>
                  <a:schemeClr val="tx2"/>
                </a:solidFill>
                <a:latin typeface="Times New Roman" panose="02020603050405020304" pitchFamily="18" charset="0"/>
              </a:rPr>
              <a:t> &lt;1)</a:t>
            </a:r>
            <a:r>
              <a:rPr lang="zh-CN" altLang="en-US" sz="2800" b="1" dirty="0">
                <a:solidFill>
                  <a:schemeClr val="tx2"/>
                </a:solidFill>
                <a:latin typeface="Times New Roman" panose="02020603050405020304" pitchFamily="18" charset="0"/>
              </a:rPr>
              <a:t>成反比。</a:t>
            </a:r>
            <a:endParaRPr lang="zh-CN" altLang="en-US" sz="2800" b="1" dirty="0">
              <a:solidFill>
                <a:schemeClr val="tx2"/>
              </a:solidFill>
              <a:latin typeface="Times New Roman" panose="02020603050405020304" pitchFamily="18" charset="0"/>
            </a:endParaRPr>
          </a:p>
        </p:txBody>
      </p:sp>
      <p:sp>
        <p:nvSpPr>
          <p:cNvPr id="44037" name="Text Box 4"/>
          <p:cNvSpPr txBox="1">
            <a:spLocks noChangeArrowheads="1"/>
          </p:cNvSpPr>
          <p:nvPr/>
        </p:nvSpPr>
        <p:spPr bwMode="auto">
          <a:xfrm>
            <a:off x="395288" y="2636838"/>
            <a:ext cx="82804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AutoNum type="arabicPeriod"/>
            </a:pPr>
            <a:r>
              <a:rPr lang="zh-CN" altLang="en-US" sz="2800" b="1" dirty="0">
                <a:solidFill>
                  <a:srgbClr val="FF0000"/>
                </a:solidFill>
              </a:rPr>
              <a:t>利用滞后网络的高频幅值衰减特性，使剪切频率下降，从而使系统获得足够的相角裕度。</a:t>
            </a:r>
            <a:endParaRPr lang="zh-CN" altLang="en-US" sz="2800" b="1" dirty="0">
              <a:solidFill>
                <a:srgbClr val="FF0000"/>
              </a:solidFill>
            </a:endParaRPr>
          </a:p>
          <a:p>
            <a:pPr eaLnBrk="1" hangingPunct="1">
              <a:spcBef>
                <a:spcPct val="50000"/>
              </a:spcBef>
              <a:buClrTx/>
              <a:buSzTx/>
              <a:buFont typeface="Arial" panose="020B0604020202020204" pitchFamily="34" charset="0"/>
              <a:buAutoNum type="arabicPeriod"/>
            </a:pPr>
            <a:r>
              <a:rPr lang="zh-CN" altLang="en-US" sz="2800" b="1" dirty="0">
                <a:solidFill>
                  <a:schemeClr val="tx2"/>
                </a:solidFill>
              </a:rPr>
              <a:t>在系统响应速度要求不高而滤除噪声性能要求较高的情况下，可以考虑采用串联滞后校正。</a:t>
            </a:r>
            <a:endParaRPr lang="zh-CN" altLang="en-US" sz="2800" b="1" dirty="0">
              <a:solidFill>
                <a:schemeClr val="tx2"/>
              </a:solidFill>
            </a:endParaRPr>
          </a:p>
          <a:p>
            <a:pPr eaLnBrk="1" hangingPunct="1">
              <a:spcBef>
                <a:spcPct val="50000"/>
              </a:spcBef>
              <a:buClrTx/>
              <a:buSzTx/>
              <a:buFont typeface="Arial" panose="020B0604020202020204" pitchFamily="34" charset="0"/>
              <a:buAutoNum type="arabicPeriod"/>
            </a:pPr>
            <a:r>
              <a:rPr lang="zh-CN" altLang="en-US" sz="2800" b="1" dirty="0">
                <a:solidFill>
                  <a:schemeClr val="tx2"/>
                </a:solidFill>
              </a:rPr>
              <a:t>如果校正系统具有满意的动态性能，而其稳态性能不满足指标要求，那么也可以采用串联滞后校正以提高其稳态精度，同时保持其动态性能基本不变。</a:t>
            </a:r>
            <a:endParaRPr lang="zh-CN" altLang="en-US" sz="2800" b="1"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checkerboard(across)">
                                      <p:cBhvr>
                                        <p:cTn id="7" dur="500"/>
                                        <p:tgtEl>
                                          <p:spTgt spid="440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37">
                                            <p:txEl>
                                              <p:pRg st="0" end="0"/>
                                            </p:txEl>
                                          </p:spTgt>
                                        </p:tgtEl>
                                        <p:attrNameLst>
                                          <p:attrName>style.visibility</p:attrName>
                                        </p:attrNameLst>
                                      </p:cBhvr>
                                      <p:to>
                                        <p:strVal val="visible"/>
                                      </p:to>
                                    </p:set>
                                    <p:animEffect transition="in" filter="fade">
                                      <p:cBhvr>
                                        <p:cTn id="12" dur="500"/>
                                        <p:tgtEl>
                                          <p:spTgt spid="440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037">
                                            <p:txEl>
                                              <p:pRg st="1" end="1"/>
                                            </p:txEl>
                                          </p:spTgt>
                                        </p:tgtEl>
                                        <p:attrNameLst>
                                          <p:attrName>style.visibility</p:attrName>
                                        </p:attrNameLst>
                                      </p:cBhvr>
                                      <p:to>
                                        <p:strVal val="visible"/>
                                      </p:to>
                                    </p:set>
                                    <p:animEffect transition="in" filter="fade">
                                      <p:cBhvr>
                                        <p:cTn id="17" dur="500"/>
                                        <p:tgtEl>
                                          <p:spTgt spid="4403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037">
                                            <p:txEl>
                                              <p:pRg st="2" end="2"/>
                                            </p:txEl>
                                          </p:spTgt>
                                        </p:tgtEl>
                                        <p:attrNameLst>
                                          <p:attrName>style.visibility</p:attrName>
                                        </p:attrNameLst>
                                      </p:cBhvr>
                                      <p:to>
                                        <p:strVal val="visible"/>
                                      </p:to>
                                    </p:set>
                                    <p:animEffect transition="in" filter="fade">
                                      <p:cBhvr>
                                        <p:cTn id="22" dur="500"/>
                                        <p:tgtEl>
                                          <p:spTgt spid="440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Rectangle 3"/>
          <p:cNvSpPr>
            <a:spLocks noGrp="1" noRot="1" noChangeArrowheads="1"/>
          </p:cNvSpPr>
          <p:nvPr>
            <p:ph type="body" idx="1"/>
          </p:nvPr>
        </p:nvSpPr>
        <p:spPr>
          <a:xfrm>
            <a:off x="301625" y="260350"/>
            <a:ext cx="8540750" cy="5838825"/>
          </a:xfrm>
        </p:spPr>
        <p:txBody>
          <a:bodyPr/>
          <a:lstStyle/>
          <a:p>
            <a:pPr algn="just">
              <a:lnSpc>
                <a:spcPct val="80000"/>
              </a:lnSpc>
            </a:pPr>
            <a:r>
              <a:rPr lang="zh-CN" altLang="en-US" sz="2800" b="1" dirty="0">
                <a:solidFill>
                  <a:srgbClr val="003399"/>
                </a:solidFill>
                <a:latin typeface="Times New Roman" panose="02020603050405020304" pitchFamily="18" charset="0"/>
                <a:cs typeface="Times New Roman" panose="02020603050405020304" pitchFamily="18" charset="0"/>
              </a:rPr>
              <a:t>应用频率特性法设计串联无源滞后校正装置的步骤如下：</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None/>
            </a:pPr>
            <a:r>
              <a:rPr lang="zh-CN" altLang="en-US" sz="2800" b="1" dirty="0">
                <a:solidFill>
                  <a:srgbClr val="003399"/>
                </a:solidFill>
                <a:latin typeface="Times New Roman" panose="02020603050405020304" pitchFamily="18" charset="0"/>
                <a:cs typeface="Times New Roman" panose="02020603050405020304" pitchFamily="18" charset="0"/>
              </a:rPr>
              <a:t>（</a:t>
            </a:r>
            <a:r>
              <a:rPr lang="en-US" altLang="zh-CN" sz="2800" b="1" dirty="0">
                <a:solidFill>
                  <a:srgbClr val="003399"/>
                </a:solidFill>
                <a:latin typeface="Times New Roman" panose="02020603050405020304" pitchFamily="18" charset="0"/>
                <a:cs typeface="Times New Roman" panose="02020603050405020304" pitchFamily="18" charset="0"/>
              </a:rPr>
              <a:t>1</a:t>
            </a:r>
            <a:r>
              <a:rPr lang="zh-CN" altLang="en-US" sz="2800" b="1" dirty="0">
                <a:solidFill>
                  <a:srgbClr val="003399"/>
                </a:solidFill>
                <a:latin typeface="Times New Roman" panose="02020603050405020304" pitchFamily="18" charset="0"/>
                <a:cs typeface="Times New Roman" panose="02020603050405020304" pitchFamily="18" charset="0"/>
              </a:rPr>
              <a:t>）根据稳态误差要求，确定开环增益</a:t>
            </a:r>
            <a:r>
              <a:rPr lang="en-US" altLang="zh-CN" sz="2800" i="1" dirty="0">
                <a:solidFill>
                  <a:srgbClr val="000000"/>
                </a:solidFill>
                <a:latin typeface="Times New Roman" panose="02020603050405020304" pitchFamily="18" charset="0"/>
                <a:cs typeface="Times New Roman" panose="02020603050405020304" pitchFamily="18" charset="0"/>
              </a:rPr>
              <a:t>K</a:t>
            </a:r>
            <a:r>
              <a:rPr lang="zh-CN" altLang="en-US" sz="2800" b="1" dirty="0">
                <a:solidFill>
                  <a:srgbClr val="003399"/>
                </a:solidFill>
                <a:latin typeface="Times New Roman" panose="02020603050405020304" pitchFamily="18" charset="0"/>
                <a:cs typeface="Times New Roman" panose="02020603050405020304" pitchFamily="18" charset="0"/>
              </a:rPr>
              <a:t>。</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None/>
            </a:pPr>
            <a:r>
              <a:rPr lang="zh-CN" altLang="en-US" sz="2800" b="1" dirty="0">
                <a:solidFill>
                  <a:srgbClr val="003399"/>
                </a:solidFill>
                <a:latin typeface="Times New Roman" panose="02020603050405020304" pitchFamily="18" charset="0"/>
                <a:cs typeface="Times New Roman" panose="02020603050405020304" pitchFamily="18" charset="0"/>
              </a:rPr>
              <a:t>（</a:t>
            </a:r>
            <a:r>
              <a:rPr lang="en-US" altLang="zh-CN" sz="2800" b="1" dirty="0">
                <a:solidFill>
                  <a:srgbClr val="003399"/>
                </a:solidFill>
                <a:latin typeface="Times New Roman" panose="02020603050405020304" pitchFamily="18" charset="0"/>
                <a:cs typeface="Times New Roman" panose="02020603050405020304" pitchFamily="18" charset="0"/>
              </a:rPr>
              <a:t>2</a:t>
            </a:r>
            <a:r>
              <a:rPr lang="zh-CN" altLang="en-US" sz="2800" b="1" dirty="0">
                <a:solidFill>
                  <a:srgbClr val="003399"/>
                </a:solidFill>
                <a:latin typeface="Times New Roman" panose="02020603050405020304" pitchFamily="18" charset="0"/>
                <a:cs typeface="Times New Roman" panose="02020603050405020304" pitchFamily="18" charset="0"/>
              </a:rPr>
              <a:t>）利用已确定的开环增益，画出未校正系统的对数频率特性，确定未校正系统的剪切频率</a:t>
            </a:r>
            <a:r>
              <a:rPr lang="en-US" altLang="zh-CN" sz="2800" i="1" dirty="0" err="1">
                <a:solidFill>
                  <a:srgbClr val="000000"/>
                </a:solidFill>
                <a:latin typeface="Symbol" panose="05050102010706020507" pitchFamily="18" charset="2"/>
                <a:cs typeface="Times New Roman" panose="02020603050405020304" pitchFamily="18" charset="0"/>
              </a:rPr>
              <a:t>w</a:t>
            </a:r>
            <a:r>
              <a:rPr lang="en-US" altLang="zh-CN" sz="2800" i="1" baseline="-30000" dirty="0" err="1">
                <a:solidFill>
                  <a:srgbClr val="000000"/>
                </a:solidFill>
                <a:latin typeface="Times New Roman" panose="02020603050405020304" pitchFamily="18" charset="0"/>
                <a:cs typeface="Times New Roman" panose="02020603050405020304" pitchFamily="18" charset="0"/>
              </a:rPr>
              <a:t>co</a:t>
            </a:r>
            <a:r>
              <a:rPr lang="zh-CN" altLang="en-US" sz="2800" b="1" dirty="0">
                <a:solidFill>
                  <a:srgbClr val="003399"/>
                </a:solidFill>
                <a:latin typeface="Times New Roman" panose="02020603050405020304" pitchFamily="18" charset="0"/>
                <a:cs typeface="Times New Roman" panose="02020603050405020304" pitchFamily="18" charset="0"/>
              </a:rPr>
              <a:t>，相角裕度</a:t>
            </a:r>
            <a:r>
              <a:rPr lang="en-US" altLang="zh-CN" sz="2800" i="1" dirty="0">
                <a:solidFill>
                  <a:srgbClr val="000000"/>
                </a:solidFill>
                <a:latin typeface="Symbol" panose="05050102010706020507" pitchFamily="18" charset="2"/>
                <a:cs typeface="Times New Roman" panose="02020603050405020304" pitchFamily="18" charset="0"/>
              </a:rPr>
              <a:t>g</a:t>
            </a:r>
            <a:r>
              <a:rPr lang="en-US" altLang="zh-CN" sz="2800" baseline="-30000" dirty="0">
                <a:solidFill>
                  <a:srgbClr val="000000"/>
                </a:solidFill>
                <a:latin typeface="Symbol" panose="05050102010706020507" pitchFamily="18" charset="2"/>
                <a:cs typeface="Times New Roman" panose="02020603050405020304" pitchFamily="18" charset="0"/>
              </a:rPr>
              <a:t>0</a:t>
            </a:r>
            <a:r>
              <a:rPr lang="zh-CN" altLang="en-US" sz="2800" b="1" dirty="0">
                <a:solidFill>
                  <a:srgbClr val="003399"/>
                </a:solidFill>
                <a:latin typeface="Times New Roman" panose="02020603050405020304" pitchFamily="18" charset="0"/>
                <a:cs typeface="Times New Roman" panose="02020603050405020304" pitchFamily="18" charset="0"/>
              </a:rPr>
              <a:t>和幅值裕度</a:t>
            </a:r>
            <a:r>
              <a:rPr lang="en-US" altLang="zh-CN" sz="2800" i="1" dirty="0">
                <a:solidFill>
                  <a:srgbClr val="000000"/>
                </a:solidFill>
                <a:latin typeface="Times New Roman" panose="02020603050405020304" pitchFamily="18" charset="0"/>
                <a:cs typeface="Times New Roman" panose="02020603050405020304" pitchFamily="18" charset="0"/>
              </a:rPr>
              <a:t>K</a:t>
            </a:r>
            <a:r>
              <a:rPr lang="en-US" altLang="zh-CN" sz="2800" baseline="-30000" dirty="0">
                <a:solidFill>
                  <a:srgbClr val="000000"/>
                </a:solidFill>
                <a:latin typeface="Times New Roman" panose="02020603050405020304" pitchFamily="18" charset="0"/>
                <a:cs typeface="Times New Roman" panose="02020603050405020304" pitchFamily="18" charset="0"/>
              </a:rPr>
              <a:t>g</a:t>
            </a:r>
            <a:r>
              <a:rPr lang="zh-CN" altLang="en-US" sz="2800" b="1" dirty="0">
                <a:solidFill>
                  <a:srgbClr val="003399"/>
                </a:solidFill>
                <a:latin typeface="Times New Roman" panose="02020603050405020304" pitchFamily="18" charset="0"/>
                <a:cs typeface="Times New Roman" panose="02020603050405020304" pitchFamily="18" charset="0"/>
              </a:rPr>
              <a:t>。</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sp>
        <p:nvSpPr>
          <p:cNvPr id="9318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9318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9318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93190"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93191" name="Rectangle 13"/>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93192"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247830" name="Group 22"/>
          <p:cNvGrpSpPr/>
          <p:nvPr/>
        </p:nvGrpSpPr>
        <p:grpSpPr bwMode="auto">
          <a:xfrm>
            <a:off x="323528" y="3128541"/>
            <a:ext cx="8713787" cy="3252787"/>
            <a:chOff x="249" y="1933"/>
            <a:chExt cx="5489" cy="2049"/>
          </a:xfrm>
        </p:grpSpPr>
        <p:sp>
          <p:nvSpPr>
            <p:cNvPr id="93198" name="Rectangle 19"/>
            <p:cNvSpPr>
              <a:spLocks noChangeArrowheads="1"/>
            </p:cNvSpPr>
            <p:nvPr/>
          </p:nvSpPr>
          <p:spPr bwMode="auto">
            <a:xfrm>
              <a:off x="249" y="1933"/>
              <a:ext cx="5489" cy="2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buFont typeface="Wingdings" panose="05000000000000000000" pitchFamily="2" charset="2"/>
                <a:buNone/>
              </a:pPr>
              <a:r>
                <a:rPr lang="zh-CN" altLang="en-US" sz="2800" b="1" dirty="0">
                  <a:solidFill>
                    <a:srgbClr val="003399"/>
                  </a:solidFill>
                  <a:latin typeface="Times New Roman" panose="02020603050405020304" pitchFamily="18" charset="0"/>
                  <a:cs typeface="Times New Roman" panose="02020603050405020304" pitchFamily="18" charset="0"/>
                </a:rPr>
                <a:t>（</a:t>
              </a:r>
              <a:r>
                <a:rPr lang="en-US" altLang="zh-CN" sz="2800" b="1" dirty="0">
                  <a:solidFill>
                    <a:srgbClr val="003399"/>
                  </a:solidFill>
                  <a:latin typeface="Times New Roman" panose="02020603050405020304" pitchFamily="18" charset="0"/>
                  <a:cs typeface="Times New Roman" panose="02020603050405020304" pitchFamily="18" charset="0"/>
                </a:rPr>
                <a:t>3</a:t>
              </a:r>
              <a:r>
                <a:rPr lang="zh-CN" altLang="en-US" sz="2800" b="1" dirty="0">
                  <a:solidFill>
                    <a:srgbClr val="003399"/>
                  </a:solidFill>
                  <a:latin typeface="Times New Roman" panose="02020603050405020304" pitchFamily="18" charset="0"/>
                  <a:cs typeface="Times New Roman" panose="02020603050405020304" pitchFamily="18" charset="0"/>
                </a:rPr>
                <a:t>）根据相角裕度</a:t>
              </a:r>
              <a:r>
                <a:rPr lang="en-US" altLang="zh-CN" sz="2800" b="1" i="1" dirty="0">
                  <a:solidFill>
                    <a:srgbClr val="003399"/>
                  </a:solidFill>
                  <a:latin typeface="Symbol" panose="05050102010706020507" pitchFamily="18" charset="2"/>
                  <a:cs typeface="Times New Roman" panose="02020603050405020304" pitchFamily="18" charset="0"/>
                </a:rPr>
                <a:t>g </a:t>
              </a:r>
              <a:r>
                <a:rPr lang="zh-CN" altLang="en-US" sz="2800" b="1" dirty="0">
                  <a:solidFill>
                    <a:srgbClr val="003399"/>
                  </a:solidFill>
                  <a:latin typeface="Times New Roman" panose="02020603050405020304" pitchFamily="18" charset="0"/>
                  <a:cs typeface="Times New Roman" panose="02020603050405020304" pitchFamily="18" charset="0"/>
                </a:rPr>
                <a:t>要求，确定校正后系统剪切频率  </a:t>
              </a:r>
              <a:r>
                <a:rPr lang="en-US" altLang="zh-CN" sz="2800" i="1" dirty="0" err="1">
                  <a:solidFill>
                    <a:srgbClr val="000000"/>
                  </a:solidFill>
                  <a:latin typeface="Symbol" panose="05050102010706020507" pitchFamily="18" charset="2"/>
                  <a:cs typeface="Times New Roman" panose="02020603050405020304" pitchFamily="18" charset="0"/>
                </a:rPr>
                <a:t>w</a:t>
              </a:r>
              <a:r>
                <a:rPr lang="en-US" altLang="zh-CN" sz="2800" i="1" baseline="-30000" dirty="0" err="1">
                  <a:solidFill>
                    <a:srgbClr val="000000"/>
                  </a:solidFill>
                  <a:latin typeface="Times New Roman" panose="02020603050405020304" pitchFamily="18" charset="0"/>
                  <a:cs typeface="Times New Roman" panose="02020603050405020304" pitchFamily="18" charset="0"/>
                </a:rPr>
                <a:t>c</a:t>
              </a:r>
              <a:r>
                <a:rPr lang="zh-CN" altLang="en-US" sz="2800" b="1" dirty="0">
                  <a:solidFill>
                    <a:srgbClr val="003399"/>
                  </a:solidFill>
                  <a:latin typeface="Times New Roman" panose="02020603050405020304" pitchFamily="18" charset="0"/>
                  <a:cs typeface="Times New Roman" panose="02020603050405020304" pitchFamily="18" charset="0"/>
                </a:rPr>
                <a:t>。考虑到滞后网络在新的剪切频率</a:t>
              </a:r>
              <a:r>
                <a:rPr lang="en-US" altLang="zh-CN" sz="2800" i="1" dirty="0" err="1">
                  <a:solidFill>
                    <a:srgbClr val="000000"/>
                  </a:solidFill>
                  <a:latin typeface="Symbol" panose="05050102010706020507" pitchFamily="18" charset="2"/>
                  <a:cs typeface="Times New Roman" panose="02020603050405020304" pitchFamily="18" charset="0"/>
                </a:rPr>
                <a:t>w</a:t>
              </a:r>
              <a:r>
                <a:rPr lang="en-US" altLang="zh-CN" sz="2800" i="1" baseline="-30000" dirty="0" err="1">
                  <a:solidFill>
                    <a:srgbClr val="000000"/>
                  </a:solidFill>
                  <a:latin typeface="Times New Roman" panose="02020603050405020304" pitchFamily="18" charset="0"/>
                  <a:cs typeface="Times New Roman" panose="02020603050405020304" pitchFamily="18" charset="0"/>
                </a:rPr>
                <a:t>c</a:t>
              </a:r>
              <a:r>
                <a:rPr lang="zh-CN" altLang="en-US" sz="2800" b="1" dirty="0">
                  <a:solidFill>
                    <a:srgbClr val="003399"/>
                  </a:solidFill>
                  <a:latin typeface="Times New Roman" panose="02020603050405020304" pitchFamily="18" charset="0"/>
                  <a:cs typeface="Times New Roman" panose="02020603050405020304" pitchFamily="18" charset="0"/>
                </a:rPr>
                <a:t>处会产生一定的相角滞后          ，因此下式成立</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lgn="r"/>
              <a:endParaRPr lang="en-US" altLang="zh-CN" sz="2800" b="1" dirty="0">
                <a:solidFill>
                  <a:srgbClr val="003399"/>
                </a:solidFill>
                <a:latin typeface="Times New Roman" panose="02020603050405020304" pitchFamily="18" charset="0"/>
                <a:cs typeface="Times New Roman" panose="02020603050405020304" pitchFamily="18" charset="0"/>
              </a:endParaRPr>
            </a:p>
            <a:p>
              <a:pPr algn="just"/>
              <a:r>
                <a:rPr lang="en-US" altLang="zh-CN" sz="2800" i="1" dirty="0">
                  <a:solidFill>
                    <a:srgbClr val="000000"/>
                  </a:solidFill>
                  <a:latin typeface="Symbol" panose="05050102010706020507" pitchFamily="18" charset="2"/>
                  <a:cs typeface="Times New Roman" panose="02020603050405020304" pitchFamily="18" charset="0"/>
                </a:rPr>
                <a:t>g</a:t>
              </a:r>
              <a:r>
                <a:rPr lang="en-US" altLang="zh-CN" sz="2800" b="1" i="1" dirty="0">
                  <a:solidFill>
                    <a:srgbClr val="000000"/>
                  </a:solidFill>
                  <a:latin typeface="Symbol" panose="05050102010706020507" pitchFamily="18" charset="2"/>
                  <a:cs typeface="Times New Roman" panose="02020603050405020304" pitchFamily="18" charset="0"/>
                </a:rPr>
                <a:t> </a:t>
              </a:r>
              <a:r>
                <a:rPr lang="zh-CN" altLang="en-US" sz="2800" b="1" dirty="0">
                  <a:solidFill>
                    <a:srgbClr val="003399"/>
                  </a:solidFill>
                  <a:latin typeface="Times New Roman" panose="02020603050405020304" pitchFamily="18" charset="0"/>
                  <a:cs typeface="Times New Roman" panose="02020603050405020304" pitchFamily="18" charset="0"/>
                </a:rPr>
                <a:t>是校正后的指标要求值；      </a:t>
              </a:r>
              <a:r>
                <a:rPr lang="zh-CN" altLang="en-US" sz="2800" b="1" dirty="0">
                  <a:solidFill>
                    <a:srgbClr val="003399"/>
                  </a:solidFill>
                  <a:cs typeface="Times New Roman" panose="02020603050405020304" pitchFamily="18" charset="0"/>
                </a:rPr>
                <a:t>为未校正系统在</a:t>
              </a:r>
              <a:r>
                <a:rPr lang="en-US" altLang="zh-CN" sz="2800" i="1" dirty="0" err="1">
                  <a:solidFill>
                    <a:srgbClr val="000000"/>
                  </a:solidFill>
                  <a:latin typeface="Symbol" panose="05050102010706020507" pitchFamily="18" charset="2"/>
                  <a:cs typeface="Times New Roman" panose="02020603050405020304" pitchFamily="18" charset="0"/>
                </a:rPr>
                <a:t>w</a:t>
              </a:r>
              <a:r>
                <a:rPr lang="en-US" altLang="zh-CN" sz="2800" i="1" baseline="-30000" dirty="0" err="1">
                  <a:solidFill>
                    <a:srgbClr val="000000"/>
                  </a:solidFill>
                  <a:latin typeface="Times New Roman" panose="02020603050405020304" pitchFamily="18" charset="0"/>
                  <a:cs typeface="Times New Roman" panose="02020603050405020304" pitchFamily="18" charset="0"/>
                </a:rPr>
                <a:t>c</a:t>
              </a:r>
              <a:r>
                <a:rPr lang="en-US" altLang="zh-CN" sz="2800" b="1" dirty="0">
                  <a:solidFill>
                    <a:srgbClr val="003399"/>
                  </a:solidFill>
                  <a:cs typeface="Times New Roman" panose="02020603050405020304" pitchFamily="18" charset="0"/>
                </a:rPr>
                <a:t> </a:t>
              </a:r>
              <a:r>
                <a:rPr lang="zh-CN" altLang="en-US" sz="2800" b="1" dirty="0">
                  <a:solidFill>
                    <a:srgbClr val="003399"/>
                  </a:solidFill>
                  <a:cs typeface="Times New Roman" panose="02020603050405020304" pitchFamily="18" charset="0"/>
                </a:rPr>
                <a:t>处的相角裕度；      </a:t>
              </a:r>
              <a:r>
                <a:rPr lang="zh-CN" altLang="en-US" sz="2800" b="1" dirty="0">
                  <a:solidFill>
                    <a:srgbClr val="003399"/>
                  </a:solidFill>
                  <a:latin typeface="Times New Roman" panose="02020603050405020304" pitchFamily="18" charset="0"/>
                  <a:cs typeface="Times New Roman" panose="02020603050405020304" pitchFamily="18" charset="0"/>
                </a:rPr>
                <a:t>是滞后网络在</a:t>
              </a:r>
              <a:r>
                <a:rPr lang="en-US" altLang="zh-CN" sz="2800" i="1" dirty="0" err="1">
                  <a:solidFill>
                    <a:srgbClr val="000000"/>
                  </a:solidFill>
                  <a:latin typeface="Symbol" panose="05050102010706020507" pitchFamily="18" charset="2"/>
                  <a:cs typeface="Times New Roman" panose="02020603050405020304" pitchFamily="18" charset="0"/>
                </a:rPr>
                <a:t>w</a:t>
              </a:r>
              <a:r>
                <a:rPr lang="en-US" altLang="zh-CN" sz="2800" i="1" baseline="-30000" dirty="0" err="1">
                  <a:solidFill>
                    <a:srgbClr val="000000"/>
                  </a:solidFill>
                  <a:latin typeface="Times New Roman" panose="02020603050405020304" pitchFamily="18" charset="0"/>
                  <a:cs typeface="Times New Roman" panose="02020603050405020304" pitchFamily="18" charset="0"/>
                </a:rPr>
                <a:t>c</a:t>
              </a:r>
              <a:r>
                <a:rPr lang="zh-CN" altLang="en-US" sz="2800" b="1" dirty="0">
                  <a:solidFill>
                    <a:srgbClr val="003399"/>
                  </a:solidFill>
                  <a:latin typeface="Times New Roman" panose="02020603050405020304" pitchFamily="18" charset="0"/>
                  <a:cs typeface="Times New Roman" panose="02020603050405020304" pitchFamily="18" charset="0"/>
                </a:rPr>
                <a:t>处的相角，在确定</a:t>
              </a:r>
              <a:r>
                <a:rPr lang="en-US" altLang="zh-CN" sz="2800" i="1" dirty="0" err="1">
                  <a:solidFill>
                    <a:srgbClr val="000000"/>
                  </a:solidFill>
                  <a:latin typeface="Symbol" panose="05050102010706020507" pitchFamily="18" charset="2"/>
                  <a:cs typeface="Times New Roman" panose="02020603050405020304" pitchFamily="18" charset="0"/>
                </a:rPr>
                <a:t>w</a:t>
              </a:r>
              <a:r>
                <a:rPr lang="en-US" altLang="zh-CN" sz="2800" i="1" baseline="-30000" dirty="0" err="1">
                  <a:solidFill>
                    <a:srgbClr val="000000"/>
                  </a:solidFill>
                  <a:latin typeface="Times New Roman" panose="02020603050405020304" pitchFamily="18" charset="0"/>
                  <a:cs typeface="Times New Roman" panose="02020603050405020304" pitchFamily="18" charset="0"/>
                </a:rPr>
                <a:t>c</a:t>
              </a:r>
              <a:r>
                <a:rPr lang="zh-CN" altLang="en-US" sz="2800" b="1" dirty="0">
                  <a:solidFill>
                    <a:srgbClr val="003399"/>
                  </a:solidFill>
                  <a:latin typeface="Times New Roman" panose="02020603050405020304" pitchFamily="18" charset="0"/>
                  <a:cs typeface="Times New Roman" panose="02020603050405020304" pitchFamily="18" charset="0"/>
                </a:rPr>
                <a:t>前可取为</a:t>
              </a:r>
              <a:r>
                <a:rPr lang="en-US" altLang="zh-CN" sz="2800" b="1" dirty="0">
                  <a:solidFill>
                    <a:srgbClr val="003399"/>
                  </a:solidFill>
                  <a:latin typeface="Symbol" panose="05050102010706020507" pitchFamily="18" charset="2"/>
                  <a:cs typeface="Times New Roman" panose="02020603050405020304" pitchFamily="18" charset="0"/>
                </a:rPr>
                <a:t>-</a:t>
              </a:r>
              <a:r>
                <a:rPr lang="en-US" altLang="zh-CN" sz="2800" b="1" dirty="0">
                  <a:solidFill>
                    <a:srgbClr val="003399"/>
                  </a:solidFill>
                  <a:latin typeface="Times New Roman" panose="02020603050405020304" pitchFamily="18" charset="0"/>
                  <a:cs typeface="Times New Roman" panose="02020603050405020304" pitchFamily="18" charset="0"/>
                </a:rPr>
                <a:t>6</a:t>
              </a:r>
              <a:r>
                <a:rPr lang="en-US" altLang="zh-CN" sz="2800" b="1" dirty="0">
                  <a:solidFill>
                    <a:srgbClr val="003399"/>
                  </a:solidFill>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grpSp>
          <p:nvGrpSpPr>
            <p:cNvPr id="93199" name="Group 21"/>
            <p:cNvGrpSpPr/>
            <p:nvPr/>
          </p:nvGrpSpPr>
          <p:grpSpPr bwMode="auto">
            <a:xfrm>
              <a:off x="1429" y="2478"/>
              <a:ext cx="2176" cy="1208"/>
              <a:chOff x="1429" y="2478"/>
              <a:chExt cx="2176" cy="1208"/>
            </a:xfrm>
          </p:grpSpPr>
          <p:graphicFrame>
            <p:nvGraphicFramePr>
              <p:cNvPr id="93200" name="Object 4"/>
              <p:cNvGraphicFramePr>
                <a:graphicFrameLocks noChangeAspect="1"/>
              </p:cNvGraphicFramePr>
              <p:nvPr/>
            </p:nvGraphicFramePr>
            <p:xfrm>
              <a:off x="1429" y="2478"/>
              <a:ext cx="567" cy="290"/>
            </p:xfrm>
            <a:graphic>
              <a:graphicData uri="http://schemas.openxmlformats.org/presentationml/2006/ole">
                <mc:AlternateContent xmlns:mc="http://schemas.openxmlformats.org/markup-compatibility/2006">
                  <mc:Choice xmlns:v="urn:schemas-microsoft-com:vml" Requires="v">
                    <p:oleObj spid="_x0000_s93673" name="Equation" r:id="rId1" imgW="444500" imgH="228600" progId="Equation.DSMT4">
                      <p:embed/>
                    </p:oleObj>
                  </mc:Choice>
                  <mc:Fallback>
                    <p:oleObj name="Equation" r:id="rId1" imgW="444500" imgH="228600" progId="Equation.DSMT4">
                      <p:embed/>
                      <p:pic>
                        <p:nvPicPr>
                          <p:cNvPr id="0" name="Picture 2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 y="2478"/>
                            <a:ext cx="567"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201" name="Object 6"/>
              <p:cNvGraphicFramePr>
                <a:graphicFrameLocks noChangeAspect="1"/>
              </p:cNvGraphicFramePr>
              <p:nvPr/>
            </p:nvGraphicFramePr>
            <p:xfrm>
              <a:off x="1837" y="2795"/>
              <a:ext cx="1610" cy="301"/>
            </p:xfrm>
            <a:graphic>
              <a:graphicData uri="http://schemas.openxmlformats.org/presentationml/2006/ole">
                <mc:AlternateContent xmlns:mc="http://schemas.openxmlformats.org/markup-compatibility/2006">
                  <mc:Choice xmlns:v="urn:schemas-microsoft-com:vml" Requires="v">
                    <p:oleObj spid="_x0000_s93674" name="Equation" r:id="rId3" imgW="1219200" imgH="228600" progId="Equation.DSMT4">
                      <p:embed/>
                    </p:oleObj>
                  </mc:Choice>
                  <mc:Fallback>
                    <p:oleObj name="Equation" r:id="rId3" imgW="1219200" imgH="228600" progId="Equation.DSMT4">
                      <p:embed/>
                      <p:pic>
                        <p:nvPicPr>
                          <p:cNvPr id="0" name="Picture 2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 y="2795"/>
                            <a:ext cx="1610"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202" name="Object 8"/>
              <p:cNvGraphicFramePr>
                <a:graphicFrameLocks noChangeAspect="1"/>
              </p:cNvGraphicFramePr>
              <p:nvPr/>
            </p:nvGraphicFramePr>
            <p:xfrm>
              <a:off x="3061" y="3146"/>
              <a:ext cx="544" cy="278"/>
            </p:xfrm>
            <a:graphic>
              <a:graphicData uri="http://schemas.openxmlformats.org/presentationml/2006/ole">
                <mc:AlternateContent xmlns:mc="http://schemas.openxmlformats.org/markup-compatibility/2006">
                  <mc:Choice xmlns:v="urn:schemas-microsoft-com:vml" Requires="v">
                    <p:oleObj spid="_x0000_s93675" name="Equation" r:id="rId5" imgW="444500" imgH="228600" progId="Equation.DSMT4">
                      <p:embed/>
                    </p:oleObj>
                  </mc:Choice>
                  <mc:Fallback>
                    <p:oleObj name="Equation" r:id="rId5" imgW="444500" imgH="228600" progId="Equation.DSMT4">
                      <p:embed/>
                      <p:pic>
                        <p:nvPicPr>
                          <p:cNvPr id="0" name="Picture 2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1" y="3146"/>
                            <a:ext cx="544"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203" name="Object 10"/>
              <p:cNvGraphicFramePr>
                <a:graphicFrameLocks noChangeAspect="1"/>
              </p:cNvGraphicFramePr>
              <p:nvPr/>
            </p:nvGraphicFramePr>
            <p:xfrm>
              <a:off x="1519" y="3385"/>
              <a:ext cx="590" cy="301"/>
            </p:xfrm>
            <a:graphic>
              <a:graphicData uri="http://schemas.openxmlformats.org/presentationml/2006/ole">
                <mc:AlternateContent xmlns:mc="http://schemas.openxmlformats.org/markup-compatibility/2006">
                  <mc:Choice xmlns:v="urn:schemas-microsoft-com:vml" Requires="v">
                    <p:oleObj spid="_x0000_s93676" name="Equation" r:id="rId7" imgW="444500" imgH="228600" progId="Equation.DSMT4">
                      <p:embed/>
                    </p:oleObj>
                  </mc:Choice>
                  <mc:Fallback>
                    <p:oleObj name="Equation" r:id="rId7" imgW="444500" imgH="228600" progId="Equation.DSMT4">
                      <p:embed/>
                      <p:pic>
                        <p:nvPicPr>
                          <p:cNvPr id="0" name="Picture 2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9" y="3385"/>
                            <a:ext cx="590"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93194" name="Object 12"/>
          <p:cNvGraphicFramePr>
            <a:graphicFrameLocks noChangeAspect="1"/>
          </p:cNvGraphicFramePr>
          <p:nvPr/>
        </p:nvGraphicFramePr>
        <p:xfrm>
          <a:off x="5302250" y="5708650"/>
          <a:ext cx="223838" cy="342900"/>
        </p:xfrm>
        <a:graphic>
          <a:graphicData uri="http://schemas.openxmlformats.org/presentationml/2006/ole">
            <mc:AlternateContent xmlns:mc="http://schemas.openxmlformats.org/markup-compatibility/2006">
              <mc:Choice xmlns:v="urn:schemas-microsoft-com:vml" Requires="v">
                <p:oleObj spid="_x0000_s93677" name="Equation" r:id="rId9" imgW="114300" imgH="177800" progId="Equation.DSMT4">
                  <p:embed/>
                </p:oleObj>
              </mc:Choice>
              <mc:Fallback>
                <p:oleObj name="Equation" r:id="rId9" imgW="114300" imgH="177800" progId="Equation.DSMT4">
                  <p:embed/>
                  <p:pic>
                    <p:nvPicPr>
                      <p:cNvPr id="0" name="Picture 2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250" y="5708650"/>
                        <a:ext cx="223838"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5" name="Object 14"/>
          <p:cNvGraphicFramePr>
            <a:graphicFrameLocks noChangeAspect="1"/>
          </p:cNvGraphicFramePr>
          <p:nvPr/>
        </p:nvGraphicFramePr>
        <p:xfrm>
          <a:off x="323850" y="6211888"/>
          <a:ext cx="206375" cy="322262"/>
        </p:xfrm>
        <a:graphic>
          <a:graphicData uri="http://schemas.openxmlformats.org/presentationml/2006/ole">
            <mc:AlternateContent xmlns:mc="http://schemas.openxmlformats.org/markup-compatibility/2006">
              <mc:Choice xmlns:v="urn:schemas-microsoft-com:vml" Requires="v">
                <p:oleObj spid="_x0000_s93678" name="Equation" r:id="rId11" imgW="114300" imgH="177800" progId="Equation.DSMT4">
                  <p:embed/>
                </p:oleObj>
              </mc:Choice>
              <mc:Fallback>
                <p:oleObj name="Equation" r:id="rId11" imgW="114300" imgH="177800" progId="Equation.DSMT4">
                  <p:embed/>
                  <p:pic>
                    <p:nvPicPr>
                      <p:cNvPr id="0" name="Picture 2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6211888"/>
                        <a:ext cx="206375"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6" name="Object 16"/>
          <p:cNvGraphicFramePr>
            <a:graphicFrameLocks noChangeAspect="1"/>
          </p:cNvGraphicFramePr>
          <p:nvPr/>
        </p:nvGraphicFramePr>
        <p:xfrm>
          <a:off x="7102475" y="5710238"/>
          <a:ext cx="222250" cy="342900"/>
        </p:xfrm>
        <a:graphic>
          <a:graphicData uri="http://schemas.openxmlformats.org/presentationml/2006/ole">
            <mc:AlternateContent xmlns:mc="http://schemas.openxmlformats.org/markup-compatibility/2006">
              <mc:Choice xmlns:v="urn:schemas-microsoft-com:vml" Requires="v">
                <p:oleObj spid="_x0000_s93679" name="Equation" r:id="rId12" imgW="114300" imgH="177800" progId="Equation.DSMT4">
                  <p:embed/>
                </p:oleObj>
              </mc:Choice>
              <mc:Fallback>
                <p:oleObj name="Equation" r:id="rId12" imgW="114300" imgH="177800" progId="Equation.DSMT4">
                  <p:embed/>
                  <p:pic>
                    <p:nvPicPr>
                      <p:cNvPr id="0" name="Picture 2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2475" y="5710238"/>
                        <a:ext cx="2222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197"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6E955B62-50A8-4C20-BABC-00548940F3FA}" type="slidenum">
              <a:rPr lang="en-US" altLang="zh-CN" sz="1400"/>
            </a:fld>
            <a:endParaRPr lang="en-US" altLang="zh-CN" sz="1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1">
                                            <p:txEl>
                                              <p:pRg st="1" end="1"/>
                                            </p:txEl>
                                          </p:spTgt>
                                        </p:tgtEl>
                                        <p:attrNameLst>
                                          <p:attrName>style.visibility</p:attrName>
                                        </p:attrNameLst>
                                      </p:cBhvr>
                                      <p:to>
                                        <p:strVal val="visible"/>
                                      </p:to>
                                    </p:set>
                                    <p:animEffect transition="in" filter="blinds(horizontal)">
                                      <p:cBhvr>
                                        <p:cTn id="7" dur="500"/>
                                        <p:tgtEl>
                                          <p:spTgt spid="2478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7811">
                                            <p:txEl>
                                              <p:pRg st="2" end="2"/>
                                            </p:txEl>
                                          </p:spTgt>
                                        </p:tgtEl>
                                        <p:attrNameLst>
                                          <p:attrName>style.visibility</p:attrName>
                                        </p:attrNameLst>
                                      </p:cBhvr>
                                      <p:to>
                                        <p:strVal val="visible"/>
                                      </p:to>
                                    </p:set>
                                    <p:animEffect transition="in" filter="blinds(horizontal)">
                                      <p:cBhvr>
                                        <p:cTn id="12" dur="500"/>
                                        <p:tgtEl>
                                          <p:spTgt spid="2478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7830"/>
                                        </p:tgtEl>
                                        <p:attrNameLst>
                                          <p:attrName>style.visibility</p:attrName>
                                        </p:attrNameLst>
                                      </p:cBhvr>
                                      <p:to>
                                        <p:strVal val="visible"/>
                                      </p:to>
                                    </p:set>
                                    <p:animEffect transition="in" filter="blinds(horizontal)">
                                      <p:cBhvr>
                                        <p:cTn id="17" dur="500"/>
                                        <p:tgtEl>
                                          <p:spTgt spid="247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47" name="Rectangle 15"/>
          <p:cNvSpPr>
            <a:spLocks noChangeArrowheads="1"/>
          </p:cNvSpPr>
          <p:nvPr/>
        </p:nvSpPr>
        <p:spPr bwMode="auto">
          <a:xfrm>
            <a:off x="250825" y="2205038"/>
            <a:ext cx="8893175"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r>
              <a:rPr lang="zh-CN" altLang="en-US" sz="2800" dirty="0">
                <a:solidFill>
                  <a:srgbClr val="000000"/>
                </a:solidFill>
                <a:latin typeface="Times New Roman" panose="02020603050405020304" pitchFamily="18" charset="0"/>
                <a:cs typeface="Times New Roman" panose="02020603050405020304" pitchFamily="18" charset="0"/>
              </a:rPr>
              <a:t>（</a:t>
            </a:r>
            <a:r>
              <a:rPr lang="en-US" altLang="zh-CN" sz="2800" b="1" dirty="0">
                <a:solidFill>
                  <a:srgbClr val="003399"/>
                </a:solidFill>
                <a:latin typeface="Times New Roman" panose="02020603050405020304" pitchFamily="18" charset="0"/>
                <a:cs typeface="Times New Roman" panose="02020603050405020304" pitchFamily="18" charset="0"/>
              </a:rPr>
              <a:t>4</a:t>
            </a:r>
            <a:r>
              <a:rPr lang="zh-CN" altLang="en-US" sz="2800" b="1" dirty="0">
                <a:solidFill>
                  <a:srgbClr val="003399"/>
                </a:solidFill>
                <a:latin typeface="Times New Roman" panose="02020603050405020304" pitchFamily="18" charset="0"/>
                <a:cs typeface="Times New Roman" panose="02020603050405020304" pitchFamily="18" charset="0"/>
              </a:rPr>
              <a:t>）根据下述关系式确定滞后网络参数</a:t>
            </a:r>
            <a:r>
              <a:rPr lang="en-US" altLang="zh-CN" sz="2800" i="1" dirty="0">
                <a:solidFill>
                  <a:srgbClr val="003399"/>
                </a:solidFill>
                <a:latin typeface="Times New Roman" panose="02020603050405020304" pitchFamily="18" charset="0"/>
                <a:cs typeface="Times New Roman" panose="02020603050405020304" pitchFamily="18" charset="0"/>
              </a:rPr>
              <a:t>b</a:t>
            </a:r>
            <a:r>
              <a:rPr lang="zh-CN" altLang="en-US" sz="2800" b="1" dirty="0">
                <a:solidFill>
                  <a:srgbClr val="003399"/>
                </a:solidFill>
                <a:latin typeface="Times New Roman" panose="02020603050405020304" pitchFamily="18" charset="0"/>
                <a:cs typeface="Times New Roman" panose="02020603050405020304" pitchFamily="18" charset="0"/>
              </a:rPr>
              <a:t>和</a:t>
            </a:r>
            <a:r>
              <a:rPr lang="en-US" altLang="zh-CN" sz="2800" i="1" dirty="0">
                <a:solidFill>
                  <a:srgbClr val="003399"/>
                </a:solidFill>
                <a:latin typeface="Times New Roman" panose="02020603050405020304" pitchFamily="18" charset="0"/>
                <a:cs typeface="Times New Roman" panose="02020603050405020304" pitchFamily="18" charset="0"/>
              </a:rPr>
              <a:t>T</a:t>
            </a:r>
            <a:r>
              <a:rPr lang="zh-CN" altLang="en-US" sz="2800" b="1" dirty="0">
                <a:solidFill>
                  <a:srgbClr val="003399"/>
                </a:solidFill>
                <a:latin typeface="Times New Roman" panose="02020603050405020304" pitchFamily="18" charset="0"/>
                <a:cs typeface="Times New Roman" panose="02020603050405020304" pitchFamily="18" charset="0"/>
              </a:rPr>
              <a:t>。</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lgn="r"/>
            <a:endParaRPr lang="en-US" altLang="zh-CN" sz="2800" b="1" dirty="0">
              <a:solidFill>
                <a:srgbClr val="003399"/>
              </a:solidFill>
              <a:latin typeface="Times New Roman" panose="02020603050405020304" pitchFamily="18" charset="0"/>
              <a:cs typeface="Times New Roman" panose="02020603050405020304" pitchFamily="18" charset="0"/>
            </a:endParaRPr>
          </a:p>
          <a:p>
            <a:pPr algn="r"/>
            <a:endParaRPr lang="en-US" altLang="zh-CN" sz="2800" b="1" dirty="0">
              <a:solidFill>
                <a:srgbClr val="003399"/>
              </a:solidFill>
              <a:latin typeface="Times New Roman" panose="02020603050405020304" pitchFamily="18" charset="0"/>
              <a:cs typeface="Times New Roman" panose="02020603050405020304" pitchFamily="18" charset="0"/>
            </a:endParaRPr>
          </a:p>
          <a:p>
            <a:pPr algn="r"/>
            <a:endParaRPr lang="en-US" altLang="zh-CN" sz="2800" b="1" dirty="0">
              <a:solidFill>
                <a:srgbClr val="003399"/>
              </a:solidFill>
              <a:latin typeface="Times New Roman" panose="02020603050405020304" pitchFamily="18" charset="0"/>
              <a:cs typeface="Times New Roman" panose="02020603050405020304" pitchFamily="18" charset="0"/>
            </a:endParaRPr>
          </a:p>
          <a:p>
            <a:pPr algn="just"/>
            <a:r>
              <a:rPr lang="zh-CN" altLang="en-US" sz="2800" b="1" dirty="0">
                <a:solidFill>
                  <a:srgbClr val="003399"/>
                </a:solidFill>
                <a:latin typeface="Times New Roman" panose="02020603050405020304" pitchFamily="18" charset="0"/>
                <a:cs typeface="Times New Roman" panose="02020603050405020304" pitchFamily="18" charset="0"/>
              </a:rPr>
              <a:t>（</a:t>
            </a:r>
            <a:r>
              <a:rPr lang="en-US" altLang="zh-CN" sz="2800" b="1" dirty="0">
                <a:solidFill>
                  <a:srgbClr val="003399"/>
                </a:solidFill>
                <a:latin typeface="Times New Roman" panose="02020603050405020304" pitchFamily="18" charset="0"/>
                <a:cs typeface="Times New Roman" panose="02020603050405020304" pitchFamily="18" charset="0"/>
              </a:rPr>
              <a:t>5</a:t>
            </a:r>
            <a:r>
              <a:rPr lang="zh-CN" altLang="en-US" sz="2800" b="1" dirty="0">
                <a:solidFill>
                  <a:srgbClr val="003399"/>
                </a:solidFill>
                <a:latin typeface="Times New Roman" panose="02020603050405020304" pitchFamily="18" charset="0"/>
                <a:cs typeface="Times New Roman" panose="02020603050405020304" pitchFamily="18" charset="0"/>
              </a:rPr>
              <a:t>）验算已校正系统相角裕度和幅值裕度。</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sp>
        <p:nvSpPr>
          <p:cNvPr id="248835" name="Rectangle 3"/>
          <p:cNvSpPr>
            <a:spLocks noGrp="1" noRot="1" noChangeArrowheads="1"/>
          </p:cNvSpPr>
          <p:nvPr>
            <p:ph type="body" idx="1"/>
          </p:nvPr>
        </p:nvSpPr>
        <p:spPr>
          <a:xfrm>
            <a:off x="250825" y="692150"/>
            <a:ext cx="8540750" cy="1368425"/>
          </a:xfrm>
        </p:spPr>
        <p:txBody>
          <a:bodyPr/>
          <a:lstStyle/>
          <a:p>
            <a:pPr algn="just">
              <a:buFont typeface="Wingdings" panose="05000000000000000000" pitchFamily="2" charset="2"/>
              <a:buNone/>
            </a:pPr>
            <a:r>
              <a:rPr lang="zh-CN" altLang="en-US" b="1" dirty="0">
                <a:solidFill>
                  <a:srgbClr val="003399"/>
                </a:solidFill>
                <a:latin typeface="Times New Roman" panose="02020603050405020304" pitchFamily="18" charset="0"/>
                <a:cs typeface="Times New Roman" panose="02020603050405020304" pitchFamily="18" charset="0"/>
              </a:rPr>
              <a:t>     </a:t>
            </a:r>
            <a:r>
              <a:rPr lang="zh-CN" altLang="en-US" sz="2800" b="1" dirty="0">
                <a:solidFill>
                  <a:srgbClr val="003399"/>
                </a:solidFill>
                <a:latin typeface="Times New Roman" panose="02020603050405020304" pitchFamily="18" charset="0"/>
                <a:cs typeface="Times New Roman" panose="02020603050405020304" pitchFamily="18" charset="0"/>
              </a:rPr>
              <a:t>由上式 可计算出         </a:t>
            </a:r>
            <a:r>
              <a:rPr lang="zh-CN" altLang="en-US" sz="2800" b="1" dirty="0">
                <a:solidFill>
                  <a:srgbClr val="003399"/>
                </a:solidFill>
                <a:latin typeface="Symbol" panose="05050102010706020507" pitchFamily="18" charset="2"/>
                <a:cs typeface="Times New Roman" panose="02020603050405020304" pitchFamily="18" charset="0"/>
              </a:rPr>
              <a:t>，通过          计算         ，进而</a:t>
            </a:r>
            <a:r>
              <a:rPr lang="zh-CN" altLang="en-US" sz="2800" b="1" dirty="0">
                <a:solidFill>
                  <a:srgbClr val="003399"/>
                </a:solidFill>
                <a:cs typeface="Times New Roman" panose="02020603050405020304" pitchFamily="18" charset="0"/>
              </a:rPr>
              <a:t>在</a:t>
            </a:r>
            <a:r>
              <a:rPr lang="zh-CN" altLang="en-US" sz="2800" b="1" dirty="0">
                <a:solidFill>
                  <a:srgbClr val="003399"/>
                </a:solidFill>
                <a:latin typeface="Times New Roman" panose="02020603050405020304" pitchFamily="18" charset="0"/>
                <a:cs typeface="Times New Roman" panose="02020603050405020304" pitchFamily="18" charset="0"/>
              </a:rPr>
              <a:t>未校正系统</a:t>
            </a:r>
            <a:r>
              <a:rPr lang="zh-CN" altLang="en-US" sz="2800" b="1" dirty="0">
                <a:solidFill>
                  <a:srgbClr val="003399"/>
                </a:solidFill>
                <a:cs typeface="Times New Roman" panose="02020603050405020304" pitchFamily="18" charset="0"/>
              </a:rPr>
              <a:t>相频</a:t>
            </a:r>
            <a:r>
              <a:rPr lang="zh-CN" altLang="en-US" sz="2800" b="1" dirty="0">
                <a:solidFill>
                  <a:srgbClr val="003399"/>
                </a:solidFill>
                <a:latin typeface="Times New Roman" panose="02020603050405020304" pitchFamily="18" charset="0"/>
                <a:cs typeface="Times New Roman" panose="02020603050405020304" pitchFamily="18" charset="0"/>
              </a:rPr>
              <a:t>曲线上查出相应的</a:t>
            </a:r>
            <a:r>
              <a:rPr lang="en-US" altLang="zh-CN" sz="2800" i="1" dirty="0" err="1">
                <a:solidFill>
                  <a:srgbClr val="000000"/>
                </a:solidFill>
                <a:latin typeface="Symbol" panose="05050102010706020507" pitchFamily="18" charset="2"/>
                <a:cs typeface="Times New Roman" panose="02020603050405020304" pitchFamily="18" charset="0"/>
              </a:rPr>
              <a:t>w</a:t>
            </a:r>
            <a:r>
              <a:rPr lang="en-US" altLang="zh-CN" sz="2800" i="1" baseline="-30000" dirty="0" err="1">
                <a:solidFill>
                  <a:srgbClr val="000000"/>
                </a:solidFill>
                <a:latin typeface="Times New Roman" panose="02020603050405020304" pitchFamily="18" charset="0"/>
                <a:cs typeface="Times New Roman" panose="02020603050405020304" pitchFamily="18" charset="0"/>
              </a:rPr>
              <a:t>c</a:t>
            </a:r>
            <a:r>
              <a:rPr lang="zh-CN" altLang="en-US" sz="2800" b="1" dirty="0">
                <a:solidFill>
                  <a:srgbClr val="003399"/>
                </a:solidFill>
                <a:latin typeface="Times New Roman" panose="02020603050405020304" pitchFamily="18" charset="0"/>
                <a:cs typeface="Times New Roman" panose="02020603050405020304" pitchFamily="18" charset="0"/>
              </a:rPr>
              <a:t>值。</a:t>
            </a:r>
            <a:endParaRPr lang="zh-CN" altLang="en-US" sz="2800" dirty="0">
              <a:solidFill>
                <a:srgbClr val="000000"/>
              </a:solidFill>
              <a:latin typeface="Times New Roman" panose="02020603050405020304" pitchFamily="18" charset="0"/>
              <a:cs typeface="Times New Roman" panose="02020603050405020304" pitchFamily="18" charset="0"/>
            </a:endParaRPr>
          </a:p>
        </p:txBody>
      </p:sp>
      <p:sp>
        <p:nvSpPr>
          <p:cNvPr id="9421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248836" name="Object 4"/>
          <p:cNvGraphicFramePr>
            <a:graphicFrameLocks noChangeAspect="1"/>
          </p:cNvGraphicFramePr>
          <p:nvPr/>
        </p:nvGraphicFramePr>
        <p:xfrm>
          <a:off x="2555875" y="2781300"/>
          <a:ext cx="2881313" cy="554038"/>
        </p:xfrm>
        <a:graphic>
          <a:graphicData uri="http://schemas.openxmlformats.org/presentationml/2006/ole">
            <mc:AlternateContent xmlns:mc="http://schemas.openxmlformats.org/markup-compatibility/2006">
              <mc:Choice xmlns:v="urn:schemas-microsoft-com:vml" Requires="v">
                <p:oleObj spid="_x0000_s94563" name="Equation" r:id="rId1" imgW="1193800" imgH="228600" progId="Equation.DSMT4">
                  <p:embed/>
                </p:oleObj>
              </mc:Choice>
              <mc:Fallback>
                <p:oleObj name="Equation" r:id="rId1" imgW="1193800" imgH="228600" progId="Equation.DSMT4">
                  <p:embed/>
                  <p:pic>
                    <p:nvPicPr>
                      <p:cNvPr id="0" name="Picture 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781300"/>
                        <a:ext cx="2881313"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248838" name="Object 6"/>
          <p:cNvGraphicFramePr>
            <a:graphicFrameLocks noChangeAspect="1"/>
          </p:cNvGraphicFramePr>
          <p:nvPr/>
        </p:nvGraphicFramePr>
        <p:xfrm>
          <a:off x="2700338" y="3284538"/>
          <a:ext cx="2447925" cy="892175"/>
        </p:xfrm>
        <a:graphic>
          <a:graphicData uri="http://schemas.openxmlformats.org/presentationml/2006/ole">
            <mc:AlternateContent xmlns:mc="http://schemas.openxmlformats.org/markup-compatibility/2006">
              <mc:Choice xmlns:v="urn:schemas-microsoft-com:vml" Requires="v">
                <p:oleObj spid="_x0000_s94564" name="Equation" r:id="rId3" imgW="1016000" imgH="368300" progId="Equation.DSMT4">
                  <p:embed/>
                </p:oleObj>
              </mc:Choice>
              <mc:Fallback>
                <p:oleObj name="Equation" r:id="rId3" imgW="1016000" imgH="368300" progId="Equation.DSMT4">
                  <p:embed/>
                  <p:pic>
                    <p:nvPicPr>
                      <p:cNvPr id="0" name="Picture 1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284538"/>
                        <a:ext cx="2447925"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9421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248848" name="Group 16"/>
          <p:cNvGrpSpPr/>
          <p:nvPr/>
        </p:nvGrpSpPr>
        <p:grpSpPr bwMode="auto">
          <a:xfrm>
            <a:off x="3417888" y="712788"/>
            <a:ext cx="4664075" cy="484187"/>
            <a:chOff x="2154" y="482"/>
            <a:chExt cx="2938" cy="305"/>
          </a:xfrm>
        </p:grpSpPr>
        <p:graphicFrame>
          <p:nvGraphicFramePr>
            <p:cNvPr id="94220" name="Object 8"/>
            <p:cNvGraphicFramePr>
              <a:graphicFrameLocks noChangeAspect="1"/>
            </p:cNvGraphicFramePr>
            <p:nvPr/>
          </p:nvGraphicFramePr>
          <p:xfrm>
            <a:off x="2154" y="482"/>
            <a:ext cx="567" cy="290"/>
          </p:xfrm>
          <a:graphic>
            <a:graphicData uri="http://schemas.openxmlformats.org/presentationml/2006/ole">
              <mc:AlternateContent xmlns:mc="http://schemas.openxmlformats.org/markup-compatibility/2006">
                <mc:Choice xmlns:v="urn:schemas-microsoft-com:vml" Requires="v">
                  <p:oleObj spid="_x0000_s94565" name="Equation" r:id="rId5" imgW="444500" imgH="228600" progId="Equation.DSMT4">
                    <p:embed/>
                  </p:oleObj>
                </mc:Choice>
                <mc:Fallback>
                  <p:oleObj name="Equation" r:id="rId5" imgW="444500" imgH="228600" progId="Equation.DSMT4">
                    <p:embed/>
                    <p:pic>
                      <p:nvPicPr>
                        <p:cNvPr id="0" name="Picture 1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4" y="482"/>
                          <a:ext cx="567"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21" name="Object 10"/>
            <p:cNvGraphicFramePr>
              <a:graphicFrameLocks noChangeAspect="1"/>
            </p:cNvGraphicFramePr>
            <p:nvPr/>
          </p:nvGraphicFramePr>
          <p:xfrm>
            <a:off x="4479" y="482"/>
            <a:ext cx="613" cy="305"/>
          </p:xfrm>
          <a:graphic>
            <a:graphicData uri="http://schemas.openxmlformats.org/presentationml/2006/ole">
              <mc:AlternateContent xmlns:mc="http://schemas.openxmlformats.org/markup-compatibility/2006">
                <mc:Choice xmlns:v="urn:schemas-microsoft-com:vml" Requires="v">
                  <p:oleObj spid="_x0000_s94566" name="Equation" r:id="rId7" imgW="10972800" imgH="5486400" progId="Equation.DSMT4">
                    <p:embed/>
                  </p:oleObj>
                </mc:Choice>
                <mc:Fallback>
                  <p:oleObj name="Equation" r:id="rId7" imgW="10972800" imgH="5486400" progId="Equation.DSMT4">
                    <p:embed/>
                    <p:pic>
                      <p:nvPicPr>
                        <p:cNvPr id="0" name="Picture 193"/>
                        <p:cNvPicPr>
                          <a:picLocks noChangeAspect="1" noChangeArrowheads="1"/>
                        </p:cNvPicPr>
                        <p:nvPr/>
                      </p:nvPicPr>
                      <p:blipFill>
                        <a:blip r:embed="rId8"/>
                        <a:srcRect/>
                        <a:stretch>
                          <a:fillRect/>
                        </a:stretch>
                      </p:blipFill>
                      <p:spPr bwMode="auto">
                        <a:xfrm>
                          <a:off x="4479" y="482"/>
                          <a:ext cx="613"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22" name="Object 12"/>
            <p:cNvGraphicFramePr>
              <a:graphicFrameLocks noChangeAspect="1"/>
            </p:cNvGraphicFramePr>
            <p:nvPr/>
          </p:nvGraphicFramePr>
          <p:xfrm>
            <a:off x="3470" y="482"/>
            <a:ext cx="567" cy="290"/>
          </p:xfrm>
          <a:graphic>
            <a:graphicData uri="http://schemas.openxmlformats.org/presentationml/2006/ole">
              <mc:AlternateContent xmlns:mc="http://schemas.openxmlformats.org/markup-compatibility/2006">
                <mc:Choice xmlns:v="urn:schemas-microsoft-com:vml" Requires="v">
                  <p:oleObj spid="_x0000_s94567" name="Equation" r:id="rId9" imgW="444500" imgH="228600" progId="Equation.DSMT4">
                    <p:embed/>
                  </p:oleObj>
                </mc:Choice>
                <mc:Fallback>
                  <p:oleObj name="Equation" r:id="rId9" imgW="444500" imgH="228600" progId="Equation.DSMT4">
                    <p:embed/>
                    <p:pic>
                      <p:nvPicPr>
                        <p:cNvPr id="0" name="Picture 1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0" y="482"/>
                          <a:ext cx="567"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4219"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FD57F106-E685-4B2D-9D3E-0047F01736C2}" type="slidenum">
              <a:rPr lang="en-US" altLang="zh-CN" sz="1400"/>
            </a:fld>
            <a:endParaRPr lang="en-US" altLang="zh-CN" sz="1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8847">
                                            <p:txEl>
                                              <p:pRg st="0" end="0"/>
                                            </p:txEl>
                                          </p:spTgt>
                                        </p:tgtEl>
                                        <p:attrNameLst>
                                          <p:attrName>style.visibility</p:attrName>
                                        </p:attrNameLst>
                                      </p:cBhvr>
                                      <p:to>
                                        <p:strVal val="visible"/>
                                      </p:to>
                                    </p:set>
                                    <p:animEffect transition="in" filter="blinds(horizontal)">
                                      <p:cBhvr>
                                        <p:cTn id="7" dur="500"/>
                                        <p:tgtEl>
                                          <p:spTgt spid="2488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8838"/>
                                        </p:tgtEl>
                                        <p:attrNameLst>
                                          <p:attrName>style.visibility</p:attrName>
                                        </p:attrNameLst>
                                      </p:cBhvr>
                                      <p:to>
                                        <p:strVal val="visible"/>
                                      </p:to>
                                    </p:set>
                                    <p:animEffect transition="in" filter="blinds(horizontal)">
                                      <p:cBhvr>
                                        <p:cTn id="12" dur="500"/>
                                        <p:tgtEl>
                                          <p:spTgt spid="248838"/>
                                        </p:tgtEl>
                                      </p:cBhvr>
                                    </p:animEffect>
                                  </p:childTnLst>
                                </p:cTn>
                              </p:par>
                              <p:par>
                                <p:cTn id="13" presetID="3" presetClass="entr" presetSubtype="10" fill="hold" nodeType="withEffect">
                                  <p:stCondLst>
                                    <p:cond delay="0"/>
                                  </p:stCondLst>
                                  <p:childTnLst>
                                    <p:set>
                                      <p:cBhvr>
                                        <p:cTn id="14" dur="1" fill="hold">
                                          <p:stCondLst>
                                            <p:cond delay="0"/>
                                          </p:stCondLst>
                                        </p:cTn>
                                        <p:tgtEl>
                                          <p:spTgt spid="248836"/>
                                        </p:tgtEl>
                                        <p:attrNameLst>
                                          <p:attrName>style.visibility</p:attrName>
                                        </p:attrNameLst>
                                      </p:cBhvr>
                                      <p:to>
                                        <p:strVal val="visible"/>
                                      </p:to>
                                    </p:set>
                                    <p:animEffect transition="in" filter="blinds(horizontal)">
                                      <p:cBhvr>
                                        <p:cTn id="15" dur="500"/>
                                        <p:tgtEl>
                                          <p:spTgt spid="24883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48847">
                                            <p:txEl>
                                              <p:pRg st="4" end="4"/>
                                            </p:txEl>
                                          </p:spTgt>
                                        </p:tgtEl>
                                        <p:attrNameLst>
                                          <p:attrName>style.visibility</p:attrName>
                                        </p:attrNameLst>
                                      </p:cBhvr>
                                      <p:to>
                                        <p:strVal val="visible"/>
                                      </p:to>
                                    </p:set>
                                    <p:animEffect transition="in" filter="blinds(horizontal)">
                                      <p:cBhvr>
                                        <p:cTn id="20" dur="500"/>
                                        <p:tgtEl>
                                          <p:spTgt spid="2488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D7AB3E8C-5EE3-4DAA-9ADA-5AF4AA283EE4}" type="slidenum">
              <a:rPr lang="en-US" altLang="zh-CN" sz="1400"/>
            </a:fld>
            <a:endParaRPr lang="en-US" altLang="zh-CN" sz="1400"/>
          </a:p>
        </p:txBody>
      </p:sp>
      <p:grpSp>
        <p:nvGrpSpPr>
          <p:cNvPr id="95235" name="组合 2"/>
          <p:cNvGrpSpPr/>
          <p:nvPr/>
        </p:nvGrpSpPr>
        <p:grpSpPr bwMode="auto">
          <a:xfrm>
            <a:off x="106363" y="436563"/>
            <a:ext cx="8858250" cy="2792412"/>
            <a:chOff x="107007" y="436563"/>
            <a:chExt cx="8858251" cy="2792413"/>
          </a:xfrm>
        </p:grpSpPr>
        <p:grpSp>
          <p:nvGrpSpPr>
            <p:cNvPr id="95239" name="Group 3"/>
            <p:cNvGrpSpPr/>
            <p:nvPr/>
          </p:nvGrpSpPr>
          <p:grpSpPr bwMode="auto">
            <a:xfrm>
              <a:off x="107007" y="436563"/>
              <a:ext cx="8858251" cy="2792413"/>
              <a:chOff x="0" y="20"/>
              <a:chExt cx="5580" cy="1759"/>
            </a:xfrm>
          </p:grpSpPr>
          <p:grpSp>
            <p:nvGrpSpPr>
              <p:cNvPr id="95242" name="Group 4"/>
              <p:cNvGrpSpPr/>
              <p:nvPr/>
            </p:nvGrpSpPr>
            <p:grpSpPr bwMode="auto">
              <a:xfrm>
                <a:off x="0" y="20"/>
                <a:ext cx="5262" cy="887"/>
                <a:chOff x="0" y="20"/>
                <a:chExt cx="5262" cy="887"/>
              </a:xfrm>
            </p:grpSpPr>
            <p:sp>
              <p:nvSpPr>
                <p:cNvPr id="95247" name="Text Box 6"/>
                <p:cNvSpPr txBox="1">
                  <a:spLocks noChangeArrowheads="1"/>
                </p:cNvSpPr>
                <p:nvPr/>
              </p:nvSpPr>
              <p:spPr bwMode="auto">
                <a:xfrm>
                  <a:off x="0" y="20"/>
                  <a:ext cx="5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例</a:t>
                  </a:r>
                  <a:r>
                    <a:rPr lang="en-US" altLang="zh-CN" sz="2800" b="1" dirty="0">
                      <a:solidFill>
                        <a:schemeClr val="tx2"/>
                      </a:solidFill>
                      <a:latin typeface="Times New Roman" panose="02020603050405020304" pitchFamily="18" charset="0"/>
                    </a:rPr>
                    <a:t>6.5  </a:t>
                  </a:r>
                  <a:r>
                    <a:rPr lang="zh-CN" altLang="en-US" sz="2800" b="1" dirty="0">
                      <a:solidFill>
                        <a:schemeClr val="tx2"/>
                      </a:solidFill>
                      <a:latin typeface="Times New Roman" panose="02020603050405020304" pitchFamily="18" charset="0"/>
                    </a:rPr>
                    <a:t>设开环系统的传递函数为</a:t>
                  </a:r>
                  <a:endParaRPr lang="zh-CN" altLang="en-US" sz="2800" b="1" dirty="0">
                    <a:solidFill>
                      <a:schemeClr val="tx2"/>
                    </a:solidFill>
                    <a:latin typeface="Times New Roman" panose="02020603050405020304" pitchFamily="18" charset="0"/>
                  </a:endParaRPr>
                </a:p>
              </p:txBody>
            </p:sp>
            <p:graphicFrame>
              <p:nvGraphicFramePr>
                <p:cNvPr id="95248" name="Object 6"/>
                <p:cNvGraphicFramePr>
                  <a:graphicFrameLocks noChangeAspect="1"/>
                </p:cNvGraphicFramePr>
                <p:nvPr/>
              </p:nvGraphicFramePr>
              <p:xfrm>
                <a:off x="1406" y="277"/>
                <a:ext cx="2314" cy="630"/>
              </p:xfrm>
              <a:graphic>
                <a:graphicData uri="http://schemas.openxmlformats.org/presentationml/2006/ole">
                  <mc:AlternateContent xmlns:mc="http://schemas.openxmlformats.org/markup-compatibility/2006">
                    <mc:Choice xmlns:v="urn:schemas-microsoft-com:vml" Requires="v">
                      <p:oleObj spid="_x0000_s95725" name="Equation" r:id="rId1" imgW="1879600" imgH="381000" progId="Equation.DSMT4">
                        <p:embed/>
                      </p:oleObj>
                    </mc:Choice>
                    <mc:Fallback>
                      <p:oleObj name="Equation" r:id="rId1" imgW="1879600" imgH="381000" progId="Equation.DSMT4">
                        <p:embed/>
                        <p:pic>
                          <p:nvPicPr>
                            <p:cNvPr id="0" name="Picture 2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 y="277"/>
                              <a:ext cx="2314" cy="6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5243" name="Group 7"/>
              <p:cNvGrpSpPr/>
              <p:nvPr/>
            </p:nvGrpSpPr>
            <p:grpSpPr bwMode="auto">
              <a:xfrm>
                <a:off x="0" y="907"/>
                <a:ext cx="5580" cy="872"/>
                <a:chOff x="-46" y="-45"/>
                <a:chExt cx="5580" cy="872"/>
              </a:xfrm>
            </p:grpSpPr>
            <p:sp>
              <p:nvSpPr>
                <p:cNvPr id="95244" name="Text Box 11"/>
                <p:cNvSpPr txBox="1">
                  <a:spLocks noChangeArrowheads="1"/>
                </p:cNvSpPr>
                <p:nvPr/>
              </p:nvSpPr>
              <p:spPr bwMode="auto">
                <a:xfrm>
                  <a:off x="-46" y="-45"/>
                  <a:ext cx="558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chemeClr val="tx2"/>
                      </a:solidFill>
                    </a:rPr>
                    <a:t>要求校正后系统的稳态速度误差系数              ，相角裕度          ，幅值裕度             ，剪切频率                     ，试设计串联校正装置。</a:t>
                  </a:r>
                  <a:endParaRPr lang="en-US" altLang="zh-CN" sz="2800" b="1" dirty="0">
                    <a:solidFill>
                      <a:schemeClr val="tx2"/>
                    </a:solidFill>
                  </a:endParaRPr>
                </a:p>
              </p:txBody>
            </p:sp>
            <p:graphicFrame>
              <p:nvGraphicFramePr>
                <p:cNvPr id="95245" name="Object 9"/>
                <p:cNvGraphicFramePr>
                  <a:graphicFrameLocks noChangeAspect="1"/>
                </p:cNvGraphicFramePr>
                <p:nvPr/>
              </p:nvGraphicFramePr>
              <p:xfrm>
                <a:off x="3674" y="-45"/>
                <a:ext cx="880" cy="363"/>
              </p:xfrm>
              <a:graphic>
                <a:graphicData uri="http://schemas.openxmlformats.org/presentationml/2006/ole">
                  <mc:AlternateContent xmlns:mc="http://schemas.openxmlformats.org/markup-compatibility/2006">
                    <mc:Choice xmlns:v="urn:schemas-microsoft-com:vml" Requires="v">
                      <p:oleObj spid="_x0000_s95726" name="Equation" r:id="rId3" imgW="635000" imgH="127000" progId="Equation.DSMT4">
                        <p:embed/>
                      </p:oleObj>
                    </mc:Choice>
                    <mc:Fallback>
                      <p:oleObj name="Equation" r:id="rId3" imgW="635000" imgH="127000" progId="Equation.DSMT4">
                        <p:embed/>
                        <p:pic>
                          <p:nvPicPr>
                            <p:cNvPr id="0" name="Picture 2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 y="-45"/>
                              <a:ext cx="880" cy="363"/>
                            </a:xfrm>
                            <a:prstGeom prst="rect">
                              <a:avLst/>
                            </a:prstGeom>
                            <a:noFill/>
                          </p:spPr>
                        </p:pic>
                      </p:oleObj>
                    </mc:Fallback>
                  </mc:AlternateContent>
                </a:graphicData>
              </a:graphic>
            </p:graphicFrame>
            <p:graphicFrame>
              <p:nvGraphicFramePr>
                <p:cNvPr id="95246" name="Object 10"/>
                <p:cNvGraphicFramePr>
                  <a:graphicFrameLocks noChangeAspect="1"/>
                </p:cNvGraphicFramePr>
                <p:nvPr/>
              </p:nvGraphicFramePr>
              <p:xfrm>
                <a:off x="226" y="227"/>
                <a:ext cx="640" cy="342"/>
              </p:xfrm>
              <a:graphic>
                <a:graphicData uri="http://schemas.openxmlformats.org/presentationml/2006/ole">
                  <mc:AlternateContent xmlns:mc="http://schemas.openxmlformats.org/markup-compatibility/2006">
                    <mc:Choice xmlns:v="urn:schemas-microsoft-com:vml" Requires="v">
                      <p:oleObj spid="_x0000_s95727" name="Equation" r:id="rId5" imgW="406400" imgH="127000" progId="Equation.DSMT4">
                        <p:embed/>
                      </p:oleObj>
                    </mc:Choice>
                    <mc:Fallback>
                      <p:oleObj name="Equation" r:id="rId5" imgW="406400" imgH="127000" progId="Equation.DSMT4">
                        <p:embed/>
                        <p:pic>
                          <p:nvPicPr>
                            <p:cNvPr id="0" name="Picture 2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 y="227"/>
                              <a:ext cx="640" cy="3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95240" name="Object 10"/>
            <p:cNvGraphicFramePr>
              <a:graphicFrameLocks noChangeAspect="1"/>
            </p:cNvGraphicFramePr>
            <p:nvPr/>
          </p:nvGraphicFramePr>
          <p:xfrm>
            <a:off x="3347864" y="2348880"/>
            <a:ext cx="1301750" cy="508000"/>
          </p:xfrm>
          <a:graphic>
            <a:graphicData uri="http://schemas.openxmlformats.org/presentationml/2006/ole">
              <mc:AlternateContent xmlns:mc="http://schemas.openxmlformats.org/markup-compatibility/2006">
                <mc:Choice xmlns:v="urn:schemas-microsoft-com:vml" Requires="v">
                  <p:oleObj spid="_x0000_s95728" name="Equation" r:id="rId7" imgW="558800" imgH="114300" progId="Equation.DSMT4">
                    <p:embed/>
                  </p:oleObj>
                </mc:Choice>
                <mc:Fallback>
                  <p:oleObj name="Equation" r:id="rId7" imgW="558800" imgH="114300" progId="Equation.DSMT4">
                    <p:embed/>
                    <p:pic>
                      <p:nvPicPr>
                        <p:cNvPr id="0" name="Picture 2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7864" y="2348880"/>
                          <a:ext cx="130175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1" name="对象 1"/>
            <p:cNvGraphicFramePr>
              <a:graphicFrameLocks noChangeAspect="1"/>
            </p:cNvGraphicFramePr>
            <p:nvPr/>
          </p:nvGraphicFramePr>
          <p:xfrm>
            <a:off x="6444208" y="2349500"/>
            <a:ext cx="2000250" cy="508000"/>
          </p:xfrm>
          <a:graphic>
            <a:graphicData uri="http://schemas.openxmlformats.org/presentationml/2006/ole">
              <mc:AlternateContent xmlns:mc="http://schemas.openxmlformats.org/markup-compatibility/2006">
                <mc:Choice xmlns:v="urn:schemas-microsoft-com:vml" Requires="v">
                  <p:oleObj spid="_x0000_s95729" name="Equation" r:id="rId9" imgW="927100" imgH="114300" progId="Equation.DSMT4">
                    <p:embed/>
                  </p:oleObj>
                </mc:Choice>
                <mc:Fallback>
                  <p:oleObj name="Equation" r:id="rId9" imgW="927100" imgH="114300" progId="Equation.DSMT4">
                    <p:embed/>
                    <p:pic>
                      <p:nvPicPr>
                        <p:cNvPr id="0" name="Picture 2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4208" y="2349500"/>
                          <a:ext cx="200025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1141" name="Text Box 19"/>
          <p:cNvSpPr txBox="1">
            <a:spLocks noChangeArrowheads="1"/>
          </p:cNvSpPr>
          <p:nvPr/>
        </p:nvSpPr>
        <p:spPr bwMode="auto">
          <a:xfrm>
            <a:off x="106363" y="3284538"/>
            <a:ext cx="8569325"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rPr>
              <a:t>解： 设计的第一步是确定开环增益</a:t>
            </a:r>
            <a:r>
              <a:rPr lang="en-US" altLang="zh-CN" sz="2800" i="1">
                <a:solidFill>
                  <a:schemeClr val="tx2"/>
                </a:solidFill>
                <a:latin typeface="Times New Roman" panose="02020603050405020304" pitchFamily="18" charset="0"/>
              </a:rPr>
              <a:t>K</a:t>
            </a:r>
            <a:r>
              <a:rPr lang="zh-CN" altLang="en-US" sz="2800" b="1">
                <a:solidFill>
                  <a:schemeClr val="tx2"/>
                </a:solidFill>
                <a:latin typeface="Times New Roman" panose="02020603050405020304" pitchFamily="18" charset="0"/>
              </a:rPr>
              <a:t>。根据静态速度误差系数要求</a:t>
            </a:r>
            <a:endParaRPr lang="en-US" altLang="zh-CN" sz="2800" b="1">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en-US" altLang="zh-CN" sz="2800" b="1">
                <a:solidFill>
                  <a:schemeClr val="tx2"/>
                </a:solidFill>
                <a:latin typeface="Times New Roman" panose="02020603050405020304" pitchFamily="18" charset="0"/>
              </a:rPr>
              <a:t>                                    </a:t>
            </a:r>
            <a:endParaRPr lang="en-US" altLang="zh-CN" sz="2800" b="1">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en-US" altLang="zh-CN" sz="2800" b="1">
                <a:solidFill>
                  <a:schemeClr val="tx2"/>
                </a:solidFill>
                <a:latin typeface="Times New Roman" panose="02020603050405020304" pitchFamily="18" charset="0"/>
              </a:rPr>
              <a:t> </a:t>
            </a:r>
            <a:r>
              <a:rPr lang="zh-CN" altLang="en-US" sz="2800" b="1">
                <a:solidFill>
                  <a:schemeClr val="tx2"/>
                </a:solidFill>
                <a:latin typeface="Times New Roman" panose="02020603050405020304" pitchFamily="18" charset="0"/>
              </a:rPr>
              <a:t>则未校正系统的开环传递函数应取</a:t>
            </a:r>
            <a:endParaRPr lang="en-US" altLang="zh-CN" sz="2800" b="1">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2800" b="1">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2800" b="1">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rPr>
              <a:t>未校正系统的对数频率特性如图</a:t>
            </a:r>
            <a:r>
              <a:rPr lang="en-US" altLang="zh-CN" sz="2800" b="1">
                <a:solidFill>
                  <a:schemeClr val="tx2"/>
                </a:solidFill>
                <a:latin typeface="Times New Roman" panose="02020603050405020304" pitchFamily="18" charset="0"/>
              </a:rPr>
              <a:t>6.20</a:t>
            </a:r>
            <a:r>
              <a:rPr lang="zh-CN" altLang="en-US" sz="2800" b="1">
                <a:solidFill>
                  <a:schemeClr val="tx2"/>
                </a:solidFill>
                <a:latin typeface="Times New Roman" panose="02020603050405020304" pitchFamily="18" charset="0"/>
              </a:rPr>
              <a:t>所示。</a:t>
            </a:r>
            <a:endParaRPr lang="zh-CN" altLang="en-US" sz="2800" b="1">
              <a:solidFill>
                <a:schemeClr val="tx2"/>
              </a:solidFill>
              <a:latin typeface="Times New Roman" panose="02020603050405020304" pitchFamily="18" charset="0"/>
            </a:endParaRPr>
          </a:p>
        </p:txBody>
      </p:sp>
      <p:graphicFrame>
        <p:nvGraphicFramePr>
          <p:cNvPr id="91142" name="Object 14"/>
          <p:cNvGraphicFramePr>
            <a:graphicFrameLocks noChangeAspect="1"/>
          </p:cNvGraphicFramePr>
          <p:nvPr/>
        </p:nvGraphicFramePr>
        <p:xfrm>
          <a:off x="2586038" y="4054475"/>
          <a:ext cx="3209925" cy="623888"/>
        </p:xfrm>
        <a:graphic>
          <a:graphicData uri="http://schemas.openxmlformats.org/presentationml/2006/ole">
            <mc:AlternateContent xmlns:mc="http://schemas.openxmlformats.org/markup-compatibility/2006">
              <mc:Choice xmlns:v="urn:schemas-microsoft-com:vml" Requires="v">
                <p:oleObj spid="_x0000_s95730" name="Equation" r:id="rId11" imgW="1803400" imgH="228600" progId="Equation.DSMT4">
                  <p:embed/>
                </p:oleObj>
              </mc:Choice>
              <mc:Fallback>
                <p:oleObj name="Equation" r:id="rId11" imgW="1803400" imgH="228600" progId="Equation.DSMT4">
                  <p:embed/>
                  <p:pic>
                    <p:nvPicPr>
                      <p:cNvPr id="0" name="Picture 2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86038" y="4054475"/>
                        <a:ext cx="320992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3" name="Object 6"/>
          <p:cNvGraphicFramePr>
            <a:graphicFrameLocks noChangeAspect="1"/>
          </p:cNvGraphicFramePr>
          <p:nvPr/>
        </p:nvGraphicFramePr>
        <p:xfrm>
          <a:off x="2517775" y="4992688"/>
          <a:ext cx="3529013" cy="1000125"/>
        </p:xfrm>
        <a:graphic>
          <a:graphicData uri="http://schemas.openxmlformats.org/presentationml/2006/ole">
            <mc:AlternateContent xmlns:mc="http://schemas.openxmlformats.org/markup-compatibility/2006">
              <mc:Choice xmlns:v="urn:schemas-microsoft-com:vml" Requires="v">
                <p:oleObj spid="_x0000_s95731" name="Equation" r:id="rId13" imgW="1879600" imgH="381000" progId="Equation.DSMT4">
                  <p:embed/>
                </p:oleObj>
              </mc:Choice>
              <mc:Fallback>
                <p:oleObj name="Equation" r:id="rId13" imgW="1879600" imgH="381000" progId="Equation.DSMT4">
                  <p:embed/>
                  <p:pic>
                    <p:nvPicPr>
                      <p:cNvPr id="0" name="Picture 2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7775" y="4992688"/>
                        <a:ext cx="3529013"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41">
                                            <p:txEl>
                                              <p:pRg st="0" end="0"/>
                                            </p:txEl>
                                          </p:spTgt>
                                        </p:tgtEl>
                                        <p:attrNameLst>
                                          <p:attrName>style.visibility</p:attrName>
                                        </p:attrNameLst>
                                      </p:cBhvr>
                                      <p:to>
                                        <p:strVal val="visible"/>
                                      </p:to>
                                    </p:set>
                                    <p:animEffect transition="in" filter="fade">
                                      <p:cBhvr>
                                        <p:cTn id="7" dur="500"/>
                                        <p:tgtEl>
                                          <p:spTgt spid="911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42"/>
                                        </p:tgtEl>
                                        <p:attrNameLst>
                                          <p:attrName>style.visibility</p:attrName>
                                        </p:attrNameLst>
                                      </p:cBhvr>
                                      <p:to>
                                        <p:strVal val="visible"/>
                                      </p:to>
                                    </p:set>
                                    <p:animEffect transition="in" filter="fade">
                                      <p:cBhvr>
                                        <p:cTn id="12" dur="500"/>
                                        <p:tgtEl>
                                          <p:spTgt spid="91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141">
                                            <p:txEl>
                                              <p:pRg st="2" end="2"/>
                                            </p:txEl>
                                          </p:spTgt>
                                        </p:tgtEl>
                                        <p:attrNameLst>
                                          <p:attrName>style.visibility</p:attrName>
                                        </p:attrNameLst>
                                      </p:cBhvr>
                                      <p:to>
                                        <p:strVal val="visible"/>
                                      </p:to>
                                    </p:set>
                                    <p:animEffect transition="in" filter="fade">
                                      <p:cBhvr>
                                        <p:cTn id="17" dur="500"/>
                                        <p:tgtEl>
                                          <p:spTgt spid="911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143"/>
                                        </p:tgtEl>
                                        <p:attrNameLst>
                                          <p:attrName>style.visibility</p:attrName>
                                        </p:attrNameLst>
                                      </p:cBhvr>
                                      <p:to>
                                        <p:strVal val="visible"/>
                                      </p:to>
                                    </p:set>
                                    <p:animEffect transition="in" filter="fade">
                                      <p:cBhvr>
                                        <p:cTn id="22" dur="500"/>
                                        <p:tgtEl>
                                          <p:spTgt spid="911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1141">
                                            <p:txEl>
                                              <p:pRg st="5" end="5"/>
                                            </p:txEl>
                                          </p:spTgt>
                                        </p:tgtEl>
                                        <p:attrNameLst>
                                          <p:attrName>style.visibility</p:attrName>
                                        </p:attrNameLst>
                                      </p:cBhvr>
                                      <p:to>
                                        <p:strVal val="visible"/>
                                      </p:to>
                                    </p:set>
                                    <p:animEffect transition="in" filter="fade">
                                      <p:cBhvr>
                                        <p:cTn id="27" dur="500"/>
                                        <p:tgtEl>
                                          <p:spTgt spid="9114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6FBADC1A-338C-4D4D-9A64-512EA2B73BEA}" type="slidenum">
              <a:rPr lang="en-US" altLang="zh-CN" sz="1400"/>
            </a:fld>
            <a:endParaRPr lang="en-US" altLang="zh-CN" sz="1400"/>
          </a:p>
        </p:txBody>
      </p:sp>
      <p:grpSp>
        <p:nvGrpSpPr>
          <p:cNvPr id="7" name="组合 6"/>
          <p:cNvGrpSpPr/>
          <p:nvPr/>
        </p:nvGrpSpPr>
        <p:grpSpPr bwMode="auto">
          <a:xfrm>
            <a:off x="4716463" y="127000"/>
            <a:ext cx="4895850" cy="4144963"/>
            <a:chOff x="4760317" y="127443"/>
            <a:chExt cx="4636219" cy="3395803"/>
          </a:xfrm>
        </p:grpSpPr>
        <p:sp>
          <p:nvSpPr>
            <p:cNvPr id="25" name="TextBox 24"/>
            <p:cNvSpPr txBox="1"/>
            <p:nvPr/>
          </p:nvSpPr>
          <p:spPr>
            <a:xfrm>
              <a:off x="5077516" y="3148680"/>
              <a:ext cx="4319020" cy="374566"/>
            </a:xfrm>
            <a:prstGeom prst="rect">
              <a:avLst/>
            </a:prstGeom>
            <a:noFill/>
          </p:spPr>
          <p:txBody>
            <a:bodyPr>
              <a:spAutoFit/>
            </a:bodyPr>
            <a:lstStyle/>
            <a:p>
              <a:pPr eaLnBrk="1" hangingPunct="1">
                <a:buFont typeface="Arial" panose="020B0604020202020204" pitchFamily="34" charset="0"/>
                <a:buNone/>
                <a:defRPr/>
              </a:pPr>
              <a:r>
                <a:rPr lang="zh-CN" altLang="en-US" sz="2400" b="1" dirty="0">
                  <a:solidFill>
                    <a:srgbClr val="003399"/>
                  </a:solidFill>
                  <a:latin typeface="+mn-ea"/>
                  <a:ea typeface="+mn-ea"/>
                </a:rPr>
                <a:t>图</a:t>
              </a:r>
              <a:r>
                <a:rPr lang="en-US" altLang="zh-CN" sz="2400" b="1" dirty="0">
                  <a:solidFill>
                    <a:srgbClr val="003399"/>
                  </a:solidFill>
                  <a:latin typeface="Times New Roman" panose="02020603050405020304" pitchFamily="18" charset="0"/>
                  <a:ea typeface="+mn-ea"/>
                  <a:cs typeface="Times New Roman" panose="02020603050405020304" pitchFamily="18" charset="0"/>
                </a:rPr>
                <a:t>6.24</a:t>
              </a:r>
              <a:r>
                <a:rPr lang="en-US" altLang="zh-CN" sz="2400" b="1" dirty="0">
                  <a:solidFill>
                    <a:srgbClr val="003399"/>
                  </a:solidFill>
                  <a:latin typeface="+mn-ea"/>
                  <a:ea typeface="+mn-ea"/>
                </a:rPr>
                <a:t> </a:t>
              </a:r>
              <a:r>
                <a:rPr lang="zh-CN" altLang="en-US" sz="2400" b="1" dirty="0">
                  <a:solidFill>
                    <a:srgbClr val="003399"/>
                  </a:solidFill>
                  <a:latin typeface="+mn-ea"/>
                  <a:ea typeface="+mn-ea"/>
                </a:rPr>
                <a:t>例</a:t>
              </a:r>
              <a:r>
                <a:rPr lang="en-US" altLang="zh-CN" sz="2400" b="1" dirty="0">
                  <a:solidFill>
                    <a:srgbClr val="003399"/>
                  </a:solidFill>
                  <a:latin typeface="Times New Roman" panose="02020603050405020304" pitchFamily="18" charset="0"/>
                  <a:ea typeface="+mn-ea"/>
                  <a:cs typeface="Times New Roman" panose="02020603050405020304" pitchFamily="18" charset="0"/>
                </a:rPr>
                <a:t>6.5</a:t>
              </a:r>
              <a:r>
                <a:rPr lang="zh-CN" altLang="en-US" sz="2400" b="1" dirty="0">
                  <a:solidFill>
                    <a:srgbClr val="003399"/>
                  </a:solidFill>
                  <a:latin typeface="+mn-ea"/>
                  <a:ea typeface="+mn-ea"/>
                </a:rPr>
                <a:t>系统的</a:t>
              </a:r>
              <a:r>
                <a:rPr lang="en-US" altLang="zh-CN" sz="2400" b="1" i="1" dirty="0">
                  <a:solidFill>
                    <a:srgbClr val="003399"/>
                  </a:solidFill>
                  <a:latin typeface="+mn-ea"/>
                  <a:ea typeface="+mn-ea"/>
                </a:rPr>
                <a:t>Bode</a:t>
              </a:r>
              <a:r>
                <a:rPr lang="zh-CN" altLang="en-US" sz="2400" b="1" dirty="0">
                  <a:solidFill>
                    <a:srgbClr val="003399"/>
                  </a:solidFill>
                  <a:latin typeface="+mn-ea"/>
                  <a:ea typeface="+mn-ea"/>
                </a:rPr>
                <a:t>图</a:t>
              </a:r>
              <a:endParaRPr lang="zh-CN" altLang="en-US" sz="2400" b="1" dirty="0">
                <a:solidFill>
                  <a:srgbClr val="003399"/>
                </a:solidFill>
                <a:latin typeface="+mn-ea"/>
                <a:ea typeface="+mn-ea"/>
              </a:endParaRPr>
            </a:p>
          </p:txBody>
        </p:sp>
        <p:graphicFrame>
          <p:nvGraphicFramePr>
            <p:cNvPr id="96280" name="Object 2"/>
            <p:cNvGraphicFramePr>
              <a:graphicFrameLocks noChangeAspect="1"/>
            </p:cNvGraphicFramePr>
            <p:nvPr/>
          </p:nvGraphicFramePr>
          <p:xfrm>
            <a:off x="4760317" y="127443"/>
            <a:ext cx="4339679" cy="3229549"/>
          </p:xfrm>
          <a:graphic>
            <a:graphicData uri="http://schemas.openxmlformats.org/presentationml/2006/ole">
              <mc:AlternateContent xmlns:mc="http://schemas.openxmlformats.org/markup-compatibility/2006">
                <mc:Choice xmlns:v="urn:schemas-microsoft-com:vml" Requires="v">
                  <p:oleObj spid="_x0000_s97051" name="Visio" r:id="rId1" imgW="5753100" imgH="4851400" progId="">
                    <p:embed/>
                  </p:oleObj>
                </mc:Choice>
                <mc:Fallback>
                  <p:oleObj name="Visio" r:id="rId1" imgW="5753100" imgH="4851400" progId="">
                    <p:embed/>
                    <p:pic>
                      <p:nvPicPr>
                        <p:cNvPr id="0" name="Picture 4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317" y="127443"/>
                          <a:ext cx="4339679" cy="32295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组合 12"/>
          <p:cNvGrpSpPr/>
          <p:nvPr/>
        </p:nvGrpSpPr>
        <p:grpSpPr bwMode="auto">
          <a:xfrm>
            <a:off x="25400" y="549275"/>
            <a:ext cx="4954588" cy="3951288"/>
            <a:chOff x="25808" y="548680"/>
            <a:chExt cx="4953481" cy="3952500"/>
          </a:xfrm>
        </p:grpSpPr>
        <p:grpSp>
          <p:nvGrpSpPr>
            <p:cNvPr id="96273" name="组合 4"/>
            <p:cNvGrpSpPr/>
            <p:nvPr/>
          </p:nvGrpSpPr>
          <p:grpSpPr bwMode="auto">
            <a:xfrm>
              <a:off x="25808" y="548680"/>
              <a:ext cx="4953481" cy="3952500"/>
              <a:chOff x="25808" y="548680"/>
              <a:chExt cx="4953481" cy="3952500"/>
            </a:xfrm>
          </p:grpSpPr>
          <p:sp>
            <p:nvSpPr>
              <p:cNvPr id="96275" name="Text Box 24"/>
              <p:cNvSpPr txBox="1">
                <a:spLocks noChangeArrowheads="1"/>
              </p:cNvSpPr>
              <p:nvPr/>
            </p:nvSpPr>
            <p:spPr bwMode="auto">
              <a:xfrm>
                <a:off x="35331" y="548680"/>
                <a:ext cx="4802702" cy="308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dirty="0">
                    <a:solidFill>
                      <a:schemeClr val="tx2"/>
                    </a:solidFill>
                  </a:rPr>
                  <a:t>       </a:t>
                </a:r>
                <a:r>
                  <a:rPr lang="zh-CN" altLang="en-US" sz="2800" b="1" dirty="0">
                    <a:solidFill>
                      <a:schemeClr val="tx2"/>
                    </a:solidFill>
                  </a:rPr>
                  <a:t>由图得</a:t>
                </a:r>
                <a:r>
                  <a:rPr lang="en-US" altLang="zh-CN" sz="2800" b="1" i="1" dirty="0">
                    <a:solidFill>
                      <a:schemeClr val="tx2"/>
                    </a:solidFill>
                    <a:latin typeface="Times New Roman" panose="02020603050405020304" pitchFamily="18" charset="0"/>
                    <a:cs typeface="Times New Roman" panose="02020603050405020304" pitchFamily="18" charset="0"/>
                  </a:rPr>
                  <a:t>                   </a:t>
                </a:r>
                <a:r>
                  <a:rPr lang="zh-CN" altLang="en-US" sz="2800" dirty="0">
                    <a:solidFill>
                      <a:schemeClr val="tx2"/>
                    </a:solidFill>
                    <a:latin typeface="Times New Roman" panose="02020603050405020304" pitchFamily="18" charset="0"/>
                    <a:cs typeface="Times New Roman" panose="02020603050405020304" pitchFamily="18" charset="0"/>
                  </a:rPr>
                  <a:t>，</a:t>
                </a:r>
                <a:r>
                  <a:rPr lang="zh-CN" altLang="en-US" sz="2800" b="1" dirty="0">
                    <a:solidFill>
                      <a:schemeClr val="tx2"/>
                    </a:solidFill>
                    <a:latin typeface="Times New Roman" panose="02020603050405020304" pitchFamily="18" charset="0"/>
                    <a:cs typeface="Times New Roman" panose="02020603050405020304" pitchFamily="18" charset="0"/>
                  </a:rPr>
                  <a:t>计算未校正前系统的</a:t>
                </a:r>
                <a:r>
                  <a:rPr lang="zh-CN" altLang="en-US" sz="2800" b="1" dirty="0">
                    <a:solidFill>
                      <a:schemeClr val="tx2"/>
                    </a:solidFill>
                  </a:rPr>
                  <a:t>相角裕量 </a:t>
                </a:r>
                <a:endParaRPr lang="en-US" altLang="zh-CN" sz="2800" b="1" dirty="0">
                  <a:solidFill>
                    <a:schemeClr val="tx2"/>
                  </a:solidFill>
                </a:endParaRPr>
              </a:p>
              <a:p>
                <a:pPr eaLnBrk="1" hangingPunct="1">
                  <a:spcBef>
                    <a:spcPct val="50000"/>
                  </a:spcBef>
                  <a:buClrTx/>
                  <a:buSzTx/>
                  <a:buFont typeface="Arial" panose="020B0604020202020204" pitchFamily="34" charset="0"/>
                  <a:buNone/>
                </a:pPr>
                <a:endParaRPr lang="en-US" altLang="zh-CN" sz="2800" b="1" dirty="0">
                  <a:solidFill>
                    <a:schemeClr val="tx2"/>
                  </a:solidFill>
                </a:endParaRPr>
              </a:p>
              <a:p>
                <a:pPr eaLnBrk="1" hangingPunct="1">
                  <a:spcBef>
                    <a:spcPct val="50000"/>
                  </a:spcBef>
                  <a:buClrTx/>
                  <a:buSzTx/>
                  <a:buFont typeface="Arial" panose="020B0604020202020204" pitchFamily="34" charset="0"/>
                  <a:buNone/>
                </a:pPr>
                <a:r>
                  <a:rPr lang="en-US" altLang="zh-CN" sz="2800" b="1" dirty="0">
                    <a:solidFill>
                      <a:schemeClr val="tx2"/>
                    </a:solidFill>
                  </a:rPr>
                  <a:t>      </a:t>
                </a:r>
                <a:r>
                  <a:rPr lang="zh-CN" altLang="en-US" sz="2800" b="1" dirty="0">
                    <a:solidFill>
                      <a:schemeClr val="tx2"/>
                    </a:solidFill>
                  </a:rPr>
                  <a:t>相角裕量为负值，说明剪切频率远大于性能要求。此时采用超前校正是无效的。</a:t>
                </a:r>
                <a:endParaRPr lang="zh-CN" altLang="en-US" sz="2800" b="1" dirty="0">
                  <a:solidFill>
                    <a:schemeClr val="tx2"/>
                  </a:solidFill>
                </a:endParaRPr>
              </a:p>
            </p:txBody>
          </p:sp>
          <p:graphicFrame>
            <p:nvGraphicFramePr>
              <p:cNvPr id="96276" name="Object 14"/>
              <p:cNvGraphicFramePr>
                <a:graphicFrameLocks noChangeAspect="1"/>
              </p:cNvGraphicFramePr>
              <p:nvPr/>
            </p:nvGraphicFramePr>
            <p:xfrm>
              <a:off x="109927" y="1396665"/>
              <a:ext cx="4794766" cy="516096"/>
            </p:xfrm>
            <a:graphic>
              <a:graphicData uri="http://schemas.openxmlformats.org/presentationml/2006/ole">
                <mc:AlternateContent xmlns:mc="http://schemas.openxmlformats.org/markup-compatibility/2006">
                  <mc:Choice xmlns:v="urn:schemas-microsoft-com:vml" Requires="v">
                    <p:oleObj spid="_x0000_s97052" name="Equation" r:id="rId3" imgW="2705100" imgH="139700" progId="Equation.DSMT4">
                      <p:embed/>
                    </p:oleObj>
                  </mc:Choice>
                  <mc:Fallback>
                    <p:oleObj name="Equation" r:id="rId3" imgW="2705100" imgH="139700" progId="Equation.DSMT4">
                      <p:embed/>
                      <p:pic>
                        <p:nvPicPr>
                          <p:cNvPr id="0" name="Picture 4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27" y="1396665"/>
                            <a:ext cx="4794766" cy="516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77" name="Object 14"/>
              <p:cNvGraphicFramePr>
                <a:graphicFrameLocks noChangeAspect="1"/>
              </p:cNvGraphicFramePr>
              <p:nvPr/>
            </p:nvGraphicFramePr>
            <p:xfrm>
              <a:off x="467544" y="1772816"/>
              <a:ext cx="981075" cy="422275"/>
            </p:xfrm>
            <a:graphic>
              <a:graphicData uri="http://schemas.openxmlformats.org/presentationml/2006/ole">
                <mc:AlternateContent xmlns:mc="http://schemas.openxmlformats.org/markup-compatibility/2006">
                  <mc:Choice xmlns:v="urn:schemas-microsoft-com:vml" Requires="v">
                    <p:oleObj spid="_x0000_s97053" name="Equation" r:id="rId5" imgW="482600" imgH="101600" progId="Equation.DSMT4">
                      <p:embed/>
                    </p:oleObj>
                  </mc:Choice>
                  <mc:Fallback>
                    <p:oleObj name="Equation" r:id="rId5" imgW="482600" imgH="101600" progId="Equation.DSMT4">
                      <p:embed/>
                      <p:pic>
                        <p:nvPicPr>
                          <p:cNvPr id="0" name="Picture 4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1772816"/>
                            <a:ext cx="981075"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78" name="矩形 3"/>
              <p:cNvSpPr>
                <a:spLocks noChangeArrowheads="1"/>
              </p:cNvSpPr>
              <p:nvPr/>
            </p:nvSpPr>
            <p:spPr bwMode="auto">
              <a:xfrm>
                <a:off x="25808" y="3554740"/>
                <a:ext cx="4953481" cy="9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考虑到本例中对剪切频率要求不高，故选用</a:t>
                </a:r>
                <a:r>
                  <a:rPr lang="zh-CN" altLang="en-US" sz="2800" b="1">
                    <a:solidFill>
                      <a:srgbClr val="EB1B25"/>
                    </a:solidFill>
                  </a:rPr>
                  <a:t>串联滞后校正</a:t>
                </a:r>
                <a:r>
                  <a:rPr lang="zh-CN" altLang="en-US" sz="2800" b="1">
                    <a:solidFill>
                      <a:schemeClr val="tx2"/>
                    </a:solidFill>
                  </a:rPr>
                  <a:t>。</a:t>
                </a:r>
                <a:endParaRPr lang="zh-CN" altLang="en-US" sz="2800" b="1">
                  <a:solidFill>
                    <a:schemeClr val="tx2"/>
                  </a:solidFill>
                </a:endParaRPr>
              </a:p>
            </p:txBody>
          </p:sp>
        </p:grpSp>
        <p:graphicFrame>
          <p:nvGraphicFramePr>
            <p:cNvPr id="96274" name="对象 11"/>
            <p:cNvGraphicFramePr>
              <a:graphicFrameLocks noChangeAspect="1"/>
            </p:cNvGraphicFramePr>
            <p:nvPr/>
          </p:nvGraphicFramePr>
          <p:xfrm>
            <a:off x="1979683" y="563444"/>
            <a:ext cx="1511830" cy="475961"/>
          </p:xfrm>
          <a:graphic>
            <a:graphicData uri="http://schemas.openxmlformats.org/presentationml/2006/ole">
              <mc:AlternateContent xmlns:mc="http://schemas.openxmlformats.org/markup-compatibility/2006">
                <mc:Choice xmlns:v="urn:schemas-microsoft-com:vml" Requires="v">
                  <p:oleObj spid="_x0000_s97054" name="Equation" r:id="rId7" imgW="17068800" imgH="4572000" progId="Equation.DSMT4">
                    <p:embed/>
                  </p:oleObj>
                </mc:Choice>
                <mc:Fallback>
                  <p:oleObj name="Equation" r:id="rId7" imgW="17068800" imgH="4572000" progId="Equation.DSMT4">
                    <p:embed/>
                    <p:pic>
                      <p:nvPicPr>
                        <p:cNvPr id="0" name="Picture 413"/>
                        <p:cNvPicPr>
                          <a:picLocks noChangeAspect="1" noChangeArrowheads="1"/>
                        </p:cNvPicPr>
                        <p:nvPr/>
                      </p:nvPicPr>
                      <p:blipFill>
                        <a:blip r:embed="rId8"/>
                        <a:srcRect/>
                        <a:stretch>
                          <a:fillRect/>
                        </a:stretch>
                      </p:blipFill>
                      <p:spPr bwMode="auto">
                        <a:xfrm>
                          <a:off x="1979683" y="563444"/>
                          <a:ext cx="1511830" cy="475961"/>
                        </a:xfrm>
                        <a:prstGeom prst="rect">
                          <a:avLst/>
                        </a:prstGeom>
                        <a:noFill/>
                      </p:spPr>
                    </p:pic>
                  </p:oleObj>
                </mc:Fallback>
              </mc:AlternateContent>
            </a:graphicData>
          </a:graphic>
        </p:graphicFrame>
      </p:grpSp>
      <p:grpSp>
        <p:nvGrpSpPr>
          <p:cNvPr id="14" name="组合 13"/>
          <p:cNvGrpSpPr/>
          <p:nvPr/>
        </p:nvGrpSpPr>
        <p:grpSpPr bwMode="auto">
          <a:xfrm>
            <a:off x="107950" y="4576763"/>
            <a:ext cx="8640763" cy="2246312"/>
            <a:chOff x="107504" y="4576228"/>
            <a:chExt cx="8640762" cy="2246311"/>
          </a:xfrm>
        </p:grpSpPr>
        <p:grpSp>
          <p:nvGrpSpPr>
            <p:cNvPr id="96262" name="组合 9"/>
            <p:cNvGrpSpPr/>
            <p:nvPr/>
          </p:nvGrpSpPr>
          <p:grpSpPr bwMode="auto">
            <a:xfrm>
              <a:off x="107504" y="4576228"/>
              <a:ext cx="8640762" cy="2246311"/>
              <a:chOff x="395932" y="4606380"/>
              <a:chExt cx="8640762" cy="2246311"/>
            </a:xfrm>
          </p:grpSpPr>
          <p:graphicFrame>
            <p:nvGraphicFramePr>
              <p:cNvPr id="96266" name="Object 10"/>
              <p:cNvGraphicFramePr>
                <a:graphicFrameLocks noChangeAspect="1"/>
              </p:cNvGraphicFramePr>
              <p:nvPr/>
            </p:nvGraphicFramePr>
            <p:xfrm>
              <a:off x="1619672" y="4606380"/>
              <a:ext cx="1016000" cy="542925"/>
            </p:xfrm>
            <a:graphic>
              <a:graphicData uri="http://schemas.openxmlformats.org/presentationml/2006/ole">
                <mc:AlternateContent xmlns:mc="http://schemas.openxmlformats.org/markup-compatibility/2006">
                  <mc:Choice xmlns:v="urn:schemas-microsoft-com:vml" Requires="v">
                    <p:oleObj spid="_x0000_s97055" name="Equation" r:id="rId9" imgW="406400" imgH="127000" progId="Equation.DSMT4">
                      <p:embed/>
                    </p:oleObj>
                  </mc:Choice>
                  <mc:Fallback>
                    <p:oleObj name="Equation" r:id="rId9" imgW="406400" imgH="127000" progId="Equation.DSMT4">
                      <p:embed/>
                      <p:pic>
                        <p:nvPicPr>
                          <p:cNvPr id="0" name="Picture 4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672" y="4606380"/>
                            <a:ext cx="10160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6267" name="组合 8"/>
              <p:cNvGrpSpPr/>
              <p:nvPr/>
            </p:nvGrpSpPr>
            <p:grpSpPr bwMode="auto">
              <a:xfrm>
                <a:off x="395932" y="4606380"/>
                <a:ext cx="8640762" cy="2246311"/>
                <a:chOff x="395932" y="4606380"/>
                <a:chExt cx="8640762" cy="2246311"/>
              </a:xfrm>
            </p:grpSpPr>
            <p:grpSp>
              <p:nvGrpSpPr>
                <p:cNvPr id="96268" name="Group 11"/>
                <p:cNvGrpSpPr/>
                <p:nvPr/>
              </p:nvGrpSpPr>
              <p:grpSpPr bwMode="auto">
                <a:xfrm>
                  <a:off x="395932" y="4606380"/>
                  <a:ext cx="8640762" cy="2246311"/>
                  <a:chOff x="182" y="635"/>
                  <a:chExt cx="5443" cy="1415"/>
                </a:xfrm>
              </p:grpSpPr>
              <p:sp>
                <p:nvSpPr>
                  <p:cNvPr id="96271" name="Text Box 19"/>
                  <p:cNvSpPr txBox="1">
                    <a:spLocks noChangeArrowheads="1"/>
                  </p:cNvSpPr>
                  <p:nvPr/>
                </p:nvSpPr>
                <p:spPr bwMode="auto">
                  <a:xfrm>
                    <a:off x="182" y="635"/>
                    <a:ext cx="5443"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现根据            的要求和                   估值，则</a:t>
                    </a: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可得 </a:t>
                    </a: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查出                     对应的频率值，可取                   ，则</a:t>
                    </a: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此时可从图中得出</a:t>
                    </a:r>
                    <a:endParaRPr lang="zh-CN" altLang="en-US" sz="2800" b="1" dirty="0">
                      <a:solidFill>
                        <a:schemeClr val="tx2"/>
                      </a:solidFill>
                      <a:latin typeface="Times New Roman" panose="02020603050405020304" pitchFamily="18" charset="0"/>
                    </a:endParaRPr>
                  </a:p>
                </p:txBody>
              </p:sp>
              <p:graphicFrame>
                <p:nvGraphicFramePr>
                  <p:cNvPr id="96272" name="Object 13"/>
                  <p:cNvGraphicFramePr>
                    <a:graphicFrameLocks noChangeAspect="1"/>
                  </p:cNvGraphicFramePr>
                  <p:nvPr/>
                </p:nvGraphicFramePr>
                <p:xfrm>
                  <a:off x="2540" y="655"/>
                  <a:ext cx="997" cy="302"/>
                </p:xfrm>
                <a:graphic>
                  <a:graphicData uri="http://schemas.openxmlformats.org/presentationml/2006/ole">
                    <mc:AlternateContent xmlns:mc="http://schemas.openxmlformats.org/markup-compatibility/2006">
                      <mc:Choice xmlns:v="urn:schemas-microsoft-com:vml" Requires="v">
                        <p:oleObj spid="_x0000_s97056" name="Equation" r:id="rId11" imgW="774700" imgH="127000" progId="Equation.DSMT4">
                          <p:embed/>
                        </p:oleObj>
                      </mc:Choice>
                      <mc:Fallback>
                        <p:oleObj name="Equation" r:id="rId11" imgW="774700" imgH="127000" progId="Equation.DSMT4">
                          <p:embed/>
                          <p:pic>
                            <p:nvPicPr>
                              <p:cNvPr id="0" name="Picture 4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0" y="655"/>
                                <a:ext cx="997" cy="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6269" name="Object 13"/>
                <p:cNvGraphicFramePr>
                  <a:graphicFrameLocks noChangeAspect="1"/>
                </p:cNvGraphicFramePr>
                <p:nvPr/>
              </p:nvGraphicFramePr>
              <p:xfrm>
                <a:off x="2501949" y="5059363"/>
                <a:ext cx="3078163" cy="479425"/>
              </p:xfrm>
              <a:graphic>
                <a:graphicData uri="http://schemas.openxmlformats.org/presentationml/2006/ole">
                  <mc:AlternateContent xmlns:mc="http://schemas.openxmlformats.org/markup-compatibility/2006">
                    <mc:Choice xmlns:v="urn:schemas-microsoft-com:vml" Requires="v">
                      <p:oleObj spid="_x0000_s97057" name="Equation" r:id="rId13" imgW="1638300" imgH="127000" progId="Equation.DSMT4">
                        <p:embed/>
                      </p:oleObj>
                    </mc:Choice>
                    <mc:Fallback>
                      <p:oleObj name="Equation" r:id="rId13" imgW="1638300" imgH="127000" progId="Equation.DSMT4">
                        <p:embed/>
                        <p:pic>
                          <p:nvPicPr>
                            <p:cNvPr id="0" name="Picture 4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1949" y="5059363"/>
                              <a:ext cx="3078163"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70" name="对象 5"/>
                <p:cNvGraphicFramePr>
                  <a:graphicFrameLocks noChangeAspect="1"/>
                </p:cNvGraphicFramePr>
                <p:nvPr/>
              </p:nvGraphicFramePr>
              <p:xfrm>
                <a:off x="2017713" y="5517232"/>
                <a:ext cx="3927475" cy="479425"/>
              </p:xfrm>
              <a:graphic>
                <a:graphicData uri="http://schemas.openxmlformats.org/presentationml/2006/ole">
                  <mc:AlternateContent xmlns:mc="http://schemas.openxmlformats.org/markup-compatibility/2006">
                    <mc:Choice xmlns:v="urn:schemas-microsoft-com:vml" Requires="v">
                      <p:oleObj spid="_x0000_s97058" name="Equation" r:id="rId15" imgW="2133600" imgH="127000" progId="Equation.DSMT4">
                        <p:embed/>
                      </p:oleObj>
                    </mc:Choice>
                    <mc:Fallback>
                      <p:oleObj name="Equation" r:id="rId15" imgW="2133600" imgH="127000" progId="Equation.DSMT4">
                        <p:embed/>
                        <p:pic>
                          <p:nvPicPr>
                            <p:cNvPr id="0" name="Picture 4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17713" y="5517232"/>
                              <a:ext cx="392747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96263" name="Object 13"/>
            <p:cNvGraphicFramePr>
              <a:graphicFrameLocks noChangeAspect="1"/>
            </p:cNvGraphicFramePr>
            <p:nvPr/>
          </p:nvGraphicFramePr>
          <p:xfrm>
            <a:off x="895375" y="5876925"/>
            <a:ext cx="1948433" cy="479425"/>
          </p:xfrm>
          <a:graphic>
            <a:graphicData uri="http://schemas.openxmlformats.org/presentationml/2006/ole">
              <mc:AlternateContent xmlns:mc="http://schemas.openxmlformats.org/markup-compatibility/2006">
                <mc:Choice xmlns:v="urn:schemas-microsoft-com:vml" Requires="v">
                  <p:oleObj spid="_x0000_s97059" name="Equation" r:id="rId17" imgW="939800" imgH="127000" progId="Equation.DSMT4">
                    <p:embed/>
                  </p:oleObj>
                </mc:Choice>
                <mc:Fallback>
                  <p:oleObj name="Equation" r:id="rId17" imgW="939800" imgH="127000" progId="Equation.DSMT4">
                    <p:embed/>
                    <p:pic>
                      <p:nvPicPr>
                        <p:cNvPr id="0" name="Picture 4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5375" y="5876925"/>
                          <a:ext cx="1948433"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4" name="Object 13"/>
            <p:cNvGraphicFramePr>
              <a:graphicFrameLocks noChangeAspect="1"/>
            </p:cNvGraphicFramePr>
            <p:nvPr/>
          </p:nvGraphicFramePr>
          <p:xfrm>
            <a:off x="6012160" y="5873512"/>
            <a:ext cx="1685628" cy="453023"/>
          </p:xfrm>
          <a:graphic>
            <a:graphicData uri="http://schemas.openxmlformats.org/presentationml/2006/ole">
              <mc:AlternateContent xmlns:mc="http://schemas.openxmlformats.org/markup-compatibility/2006">
                <mc:Choice xmlns:v="urn:schemas-microsoft-com:vml" Requires="v">
                  <p:oleObj spid="_x0000_s97060" name="Equation" r:id="rId19" imgW="825500" imgH="114300" progId="Equation.DSMT4">
                    <p:embed/>
                  </p:oleObj>
                </mc:Choice>
                <mc:Fallback>
                  <p:oleObj name="Equation" r:id="rId19" imgW="825500" imgH="114300" progId="Equation.DSMT4">
                    <p:embed/>
                    <p:pic>
                      <p:nvPicPr>
                        <p:cNvPr id="0" name="Picture 4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12160" y="5873512"/>
                          <a:ext cx="1685628" cy="4530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5" name="Object 13"/>
            <p:cNvGraphicFramePr>
              <a:graphicFrameLocks noChangeAspect="1"/>
            </p:cNvGraphicFramePr>
            <p:nvPr/>
          </p:nvGraphicFramePr>
          <p:xfrm>
            <a:off x="3131840" y="6364114"/>
            <a:ext cx="1817688" cy="449262"/>
          </p:xfrm>
          <a:graphic>
            <a:graphicData uri="http://schemas.openxmlformats.org/presentationml/2006/ole">
              <mc:AlternateContent xmlns:mc="http://schemas.openxmlformats.org/markup-compatibility/2006">
                <mc:Choice xmlns:v="urn:schemas-microsoft-com:vml" Requires="v">
                  <p:oleObj spid="_x0000_s97061" name="Equation" r:id="rId21" imgW="914400" imgH="114300" progId="Equation.DSMT4">
                    <p:embed/>
                  </p:oleObj>
                </mc:Choice>
                <mc:Fallback>
                  <p:oleObj name="Equation" r:id="rId21" imgW="914400" imgH="114300" progId="Equation.DSMT4">
                    <p:embed/>
                    <p:pic>
                      <p:nvPicPr>
                        <p:cNvPr id="0" name="Picture 4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1840" y="6364114"/>
                          <a:ext cx="1817688"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p:cNvSpPr txBox="1">
            <a:spLocks noGrp="1" noChangeArrowheads="1"/>
          </p:cNvSpPr>
          <p:nvPr/>
        </p:nvSpPr>
        <p:spPr bwMode="auto">
          <a:xfrm>
            <a:off x="6553200" y="6409134"/>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CAD40E2B-F30B-4A28-88D3-9242B532DEBA}" type="slidenum">
              <a:rPr lang="en-US" altLang="zh-CN" sz="1400"/>
            </a:fld>
            <a:endParaRPr lang="en-US" altLang="zh-CN" sz="1400"/>
          </a:p>
        </p:txBody>
      </p:sp>
      <p:grpSp>
        <p:nvGrpSpPr>
          <p:cNvPr id="22" name="组合 21"/>
          <p:cNvGrpSpPr/>
          <p:nvPr/>
        </p:nvGrpSpPr>
        <p:grpSpPr bwMode="auto">
          <a:xfrm>
            <a:off x="4067175" y="14288"/>
            <a:ext cx="5113338" cy="3948112"/>
            <a:chOff x="6396239" y="-4292986"/>
            <a:chExt cx="7993062" cy="6394098"/>
          </a:xfrm>
        </p:grpSpPr>
        <p:graphicFrame>
          <p:nvGraphicFramePr>
            <p:cNvPr id="97295" name="Object 2"/>
            <p:cNvGraphicFramePr>
              <a:graphicFrameLocks noChangeAspect="1"/>
            </p:cNvGraphicFramePr>
            <p:nvPr/>
          </p:nvGraphicFramePr>
          <p:xfrm>
            <a:off x="6396239" y="-4292986"/>
            <a:ext cx="7993062" cy="5948364"/>
          </p:xfrm>
          <a:graphic>
            <a:graphicData uri="http://schemas.openxmlformats.org/presentationml/2006/ole">
              <mc:AlternateContent xmlns:mc="http://schemas.openxmlformats.org/markup-compatibility/2006">
                <mc:Choice xmlns:v="urn:schemas-microsoft-com:vml" Requires="v">
                  <p:oleObj spid="_x0000_s97849" name="Visio" r:id="rId1" imgW="5753100" imgH="4851400" progId="">
                    <p:embed/>
                  </p:oleObj>
                </mc:Choice>
                <mc:Fallback>
                  <p:oleObj name="Visio" r:id="rId1" imgW="5753100" imgH="4851400" progId="">
                    <p:embed/>
                    <p:pic>
                      <p:nvPicPr>
                        <p:cNvPr id="0" name="Picture 2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239" y="-4292986"/>
                          <a:ext cx="7993062" cy="594836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Box 23"/>
            <p:cNvSpPr txBox="1"/>
            <p:nvPr/>
          </p:nvSpPr>
          <p:spPr>
            <a:xfrm>
              <a:off x="6959551" y="1352949"/>
              <a:ext cx="7092260" cy="748163"/>
            </a:xfrm>
            <a:prstGeom prst="rect">
              <a:avLst/>
            </a:prstGeom>
            <a:noFill/>
          </p:spPr>
          <p:txBody>
            <a:bodyPr>
              <a:spAutoFit/>
            </a:bodyPr>
            <a:lstStyle/>
            <a:p>
              <a:pPr eaLnBrk="1" hangingPunct="1">
                <a:buFont typeface="Arial" panose="020B0604020202020204" pitchFamily="34" charset="0"/>
                <a:buNone/>
                <a:defRPr/>
              </a:pPr>
              <a:r>
                <a:rPr lang="zh-CN" altLang="en-US" sz="2400" b="1" dirty="0">
                  <a:solidFill>
                    <a:srgbClr val="003399"/>
                  </a:solidFill>
                  <a:latin typeface="+mn-ea"/>
                  <a:ea typeface="+mn-ea"/>
                </a:rPr>
                <a:t>图</a:t>
              </a:r>
              <a:r>
                <a:rPr lang="en-US" altLang="zh-CN" sz="2400" b="1" dirty="0">
                  <a:solidFill>
                    <a:srgbClr val="003399"/>
                  </a:solidFill>
                  <a:latin typeface="Times New Roman" panose="02020603050405020304" pitchFamily="18" charset="0"/>
                  <a:ea typeface="+mn-ea"/>
                  <a:cs typeface="Times New Roman" panose="02020603050405020304" pitchFamily="18" charset="0"/>
                </a:rPr>
                <a:t>6.25</a:t>
              </a:r>
              <a:r>
                <a:rPr lang="en-US" altLang="zh-CN" sz="2400" b="1" dirty="0">
                  <a:solidFill>
                    <a:srgbClr val="003399"/>
                  </a:solidFill>
                  <a:latin typeface="+mn-ea"/>
                  <a:ea typeface="+mn-ea"/>
                </a:rPr>
                <a:t>  </a:t>
              </a:r>
              <a:r>
                <a:rPr lang="zh-CN" altLang="en-US" sz="2400" b="1" dirty="0">
                  <a:solidFill>
                    <a:srgbClr val="003399"/>
                  </a:solidFill>
                  <a:latin typeface="+mn-ea"/>
                  <a:ea typeface="+mn-ea"/>
                </a:rPr>
                <a:t>例</a:t>
              </a:r>
              <a:r>
                <a:rPr lang="en-US" altLang="zh-CN" sz="2400" b="1" dirty="0">
                  <a:solidFill>
                    <a:srgbClr val="003399"/>
                  </a:solidFill>
                  <a:latin typeface="Times New Roman" panose="02020603050405020304" pitchFamily="18" charset="0"/>
                  <a:ea typeface="+mn-ea"/>
                  <a:cs typeface="Times New Roman" panose="02020603050405020304" pitchFamily="18" charset="0"/>
                </a:rPr>
                <a:t>6.5</a:t>
              </a:r>
              <a:r>
                <a:rPr lang="zh-CN" altLang="en-US" sz="2400" b="1" dirty="0">
                  <a:solidFill>
                    <a:srgbClr val="003399"/>
                  </a:solidFill>
                  <a:latin typeface="Times New Roman" panose="02020603050405020304" pitchFamily="18" charset="0"/>
                  <a:ea typeface="+mn-ea"/>
                  <a:cs typeface="Times New Roman" panose="02020603050405020304" pitchFamily="18" charset="0"/>
                </a:rPr>
                <a:t>校正</a:t>
              </a:r>
              <a:r>
                <a:rPr lang="zh-CN" altLang="en-US" sz="2400" b="1" dirty="0">
                  <a:solidFill>
                    <a:srgbClr val="003399"/>
                  </a:solidFill>
                  <a:latin typeface="+mn-ea"/>
                  <a:ea typeface="+mn-ea"/>
                </a:rPr>
                <a:t>系统的</a:t>
              </a:r>
              <a:r>
                <a:rPr lang="en-US" altLang="zh-CN" sz="2400" b="1" i="1" dirty="0">
                  <a:solidFill>
                    <a:srgbClr val="003399"/>
                  </a:solidFill>
                  <a:latin typeface="+mn-ea"/>
                  <a:ea typeface="+mn-ea"/>
                </a:rPr>
                <a:t>Bode</a:t>
              </a:r>
              <a:r>
                <a:rPr lang="zh-CN" altLang="en-US" sz="2400" b="1" dirty="0">
                  <a:solidFill>
                    <a:srgbClr val="003399"/>
                  </a:solidFill>
                  <a:latin typeface="+mn-ea"/>
                  <a:ea typeface="+mn-ea"/>
                </a:rPr>
                <a:t>图</a:t>
              </a:r>
              <a:endParaRPr lang="zh-CN" altLang="en-US" sz="2400" b="1" dirty="0">
                <a:solidFill>
                  <a:srgbClr val="003399"/>
                </a:solidFill>
                <a:latin typeface="+mn-ea"/>
                <a:ea typeface="+mn-ea"/>
              </a:endParaRPr>
            </a:p>
          </p:txBody>
        </p:sp>
      </p:grpSp>
      <p:grpSp>
        <p:nvGrpSpPr>
          <p:cNvPr id="5" name="组合 4"/>
          <p:cNvGrpSpPr/>
          <p:nvPr/>
        </p:nvGrpSpPr>
        <p:grpSpPr bwMode="auto">
          <a:xfrm>
            <a:off x="80963" y="44450"/>
            <a:ext cx="3971925" cy="4402138"/>
            <a:chOff x="80912" y="260648"/>
            <a:chExt cx="3972114" cy="4401205"/>
          </a:xfrm>
        </p:grpSpPr>
        <p:sp>
          <p:nvSpPr>
            <p:cNvPr id="97292" name="Text Box 12"/>
            <p:cNvSpPr txBox="1">
              <a:spLocks noChangeArrowheads="1"/>
            </p:cNvSpPr>
            <p:nvPr/>
          </p:nvSpPr>
          <p:spPr bwMode="auto">
            <a:xfrm>
              <a:off x="80912" y="260648"/>
              <a:ext cx="3923316"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由式</a:t>
              </a: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可求得</a:t>
              </a:r>
              <a:r>
                <a:rPr lang="en-US" altLang="zh-CN" sz="2800" i="1" dirty="0">
                  <a:solidFill>
                    <a:schemeClr val="tx2"/>
                  </a:solidFill>
                  <a:latin typeface="Times New Roman" panose="02020603050405020304" pitchFamily="18" charset="0"/>
                </a:rPr>
                <a:t>b</a:t>
              </a:r>
              <a:r>
                <a:rPr lang="en-US" altLang="zh-CN" sz="2800" dirty="0">
                  <a:solidFill>
                    <a:schemeClr val="tx2"/>
                  </a:solidFill>
                  <a:latin typeface="Times New Roman" panose="02020603050405020304" pitchFamily="18" charset="0"/>
                </a:rPr>
                <a:t>=0.09</a:t>
              </a:r>
              <a:r>
                <a:rPr lang="zh-CN" altLang="en-US"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T</a:t>
              </a:r>
              <a:r>
                <a:rPr lang="en-US" altLang="zh-CN" sz="2800" dirty="0">
                  <a:solidFill>
                    <a:schemeClr val="tx2"/>
                  </a:solidFill>
                  <a:latin typeface="Times New Roman" panose="02020603050405020304" pitchFamily="18" charset="0"/>
                </a:rPr>
                <a:t>=41s</a:t>
              </a:r>
              <a:r>
                <a:rPr lang="zh-CN" altLang="en-US"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 则滞后校正网络的传递函数为：</a:t>
              </a: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endParaRPr lang="en-US" altLang="zh-CN" sz="2800" b="1" dirty="0">
                <a:solidFill>
                  <a:schemeClr val="tx2"/>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其</a:t>
              </a:r>
              <a:r>
                <a:rPr lang="en-US" altLang="zh-CN" sz="2800" dirty="0">
                  <a:solidFill>
                    <a:schemeClr val="tx2"/>
                  </a:solidFill>
                  <a:latin typeface="Times New Roman" panose="02020603050405020304" pitchFamily="18" charset="0"/>
                </a:rPr>
                <a:t>Bode</a:t>
              </a:r>
              <a:r>
                <a:rPr lang="zh-CN" altLang="en-US" sz="2800" b="1" dirty="0">
                  <a:solidFill>
                    <a:schemeClr val="tx2"/>
                  </a:solidFill>
                  <a:latin typeface="Times New Roman" panose="02020603050405020304" pitchFamily="18" charset="0"/>
                </a:rPr>
                <a:t>图如图所示。                         </a:t>
              </a:r>
              <a:endParaRPr lang="zh-CN" altLang="en-US" sz="2800" b="1" dirty="0">
                <a:solidFill>
                  <a:schemeClr val="tx2"/>
                </a:solidFill>
                <a:latin typeface="Times New Roman" panose="02020603050405020304" pitchFamily="18" charset="0"/>
              </a:endParaRPr>
            </a:p>
          </p:txBody>
        </p:sp>
        <p:graphicFrame>
          <p:nvGraphicFramePr>
            <p:cNvPr id="97293" name="Object 18"/>
            <p:cNvGraphicFramePr>
              <a:graphicFrameLocks noChangeAspect="1"/>
            </p:cNvGraphicFramePr>
            <p:nvPr/>
          </p:nvGraphicFramePr>
          <p:xfrm>
            <a:off x="810142" y="692696"/>
            <a:ext cx="2909324" cy="1368152"/>
          </p:xfrm>
          <a:graphic>
            <a:graphicData uri="http://schemas.openxmlformats.org/presentationml/2006/ole">
              <mc:AlternateContent xmlns:mc="http://schemas.openxmlformats.org/markup-compatibility/2006">
                <mc:Choice xmlns:v="urn:schemas-microsoft-com:vml" Requires="v">
                  <p:oleObj spid="_x0000_s97850" name="Equation" r:id="rId3" imgW="1219200" imgH="584200" progId="Equation.DSMT4">
                    <p:embed/>
                  </p:oleObj>
                </mc:Choice>
                <mc:Fallback>
                  <p:oleObj name="Equation" r:id="rId3" imgW="1219200" imgH="584200" progId="Equation.DSMT4">
                    <p:embed/>
                    <p:pic>
                      <p:nvPicPr>
                        <p:cNvPr id="0" name="Picture 2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42" y="692696"/>
                          <a:ext cx="2909324" cy="1368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94" name="Object 18"/>
            <p:cNvGraphicFramePr>
              <a:graphicFrameLocks noChangeAspect="1"/>
            </p:cNvGraphicFramePr>
            <p:nvPr/>
          </p:nvGraphicFramePr>
          <p:xfrm>
            <a:off x="794111" y="3140968"/>
            <a:ext cx="3258915" cy="821705"/>
          </p:xfrm>
          <a:graphic>
            <a:graphicData uri="http://schemas.openxmlformats.org/presentationml/2006/ole">
              <mc:AlternateContent xmlns:mc="http://schemas.openxmlformats.org/markup-compatibility/2006">
                <mc:Choice xmlns:v="urn:schemas-microsoft-com:vml" Requires="v">
                  <p:oleObj spid="_x0000_s97851" name="Equation" r:id="rId5" imgW="1651000" imgH="330200" progId="Equation.DSMT4">
                    <p:embed/>
                  </p:oleObj>
                </mc:Choice>
                <mc:Fallback>
                  <p:oleObj name="Equation" r:id="rId5" imgW="1651000" imgH="330200" progId="Equation.DSMT4">
                    <p:embed/>
                    <p:pic>
                      <p:nvPicPr>
                        <p:cNvPr id="0" name="Picture 2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111" y="3140968"/>
                          <a:ext cx="3258915" cy="8217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组合 5"/>
          <p:cNvGrpSpPr/>
          <p:nvPr/>
        </p:nvGrpSpPr>
        <p:grpSpPr bwMode="auto">
          <a:xfrm>
            <a:off x="80963" y="4292600"/>
            <a:ext cx="9099550" cy="2678113"/>
            <a:chOff x="80912" y="4640185"/>
            <a:chExt cx="9099600" cy="2677656"/>
          </a:xfrm>
        </p:grpSpPr>
        <p:sp>
          <p:nvSpPr>
            <p:cNvPr id="97286" name="TextBox 1"/>
            <p:cNvSpPr txBox="1">
              <a:spLocks noChangeArrowheads="1"/>
            </p:cNvSpPr>
            <p:nvPr/>
          </p:nvSpPr>
          <p:spPr bwMode="auto">
            <a:xfrm>
              <a:off x="80912" y="4640185"/>
              <a:ext cx="888357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rgbClr val="003399"/>
                  </a:solidFill>
                </a:rPr>
                <a:t>最后校验相角裕量和幅值裕量。计算校正网络在                 处的相角</a:t>
              </a:r>
              <a:endParaRPr lang="en-US" altLang="zh-CN" sz="2800" b="1" dirty="0">
                <a:solidFill>
                  <a:srgbClr val="003399"/>
                </a:solidFill>
              </a:endParaRPr>
            </a:p>
            <a:p>
              <a:pPr eaLnBrk="1" hangingPunct="1">
                <a:spcBef>
                  <a:spcPct val="0"/>
                </a:spcBef>
                <a:buClrTx/>
                <a:buSzTx/>
                <a:buFont typeface="Arial" panose="020B0604020202020204" pitchFamily="34" charset="0"/>
                <a:buNone/>
              </a:pPr>
              <a:r>
                <a:rPr lang="zh-CN" altLang="en-US" sz="2800" b="1" dirty="0">
                  <a:solidFill>
                    <a:srgbClr val="003399"/>
                  </a:solidFill>
                </a:rPr>
                <a:t>再计算未校正系统在     处的相角裕量</a:t>
              </a:r>
              <a:endParaRPr lang="en-US" altLang="zh-CN" sz="2800" b="1" dirty="0">
                <a:solidFill>
                  <a:srgbClr val="003399"/>
                </a:solidFill>
              </a:endParaRPr>
            </a:p>
            <a:p>
              <a:pPr eaLnBrk="1" hangingPunct="1">
                <a:spcBef>
                  <a:spcPct val="0"/>
                </a:spcBef>
                <a:buClrTx/>
                <a:buSzTx/>
                <a:buFont typeface="Arial" panose="020B0604020202020204" pitchFamily="34" charset="0"/>
                <a:buNone/>
              </a:pPr>
              <a:endParaRPr lang="en-US" altLang="zh-CN" sz="2800" b="1" dirty="0">
                <a:solidFill>
                  <a:srgbClr val="003399"/>
                </a:solidFill>
              </a:endParaRPr>
            </a:p>
            <a:p>
              <a:pPr eaLnBrk="1" hangingPunct="1">
                <a:spcBef>
                  <a:spcPct val="0"/>
                </a:spcBef>
                <a:buClrTx/>
                <a:buSzTx/>
                <a:buFont typeface="Arial" panose="020B0604020202020204" pitchFamily="34" charset="0"/>
                <a:buNone/>
              </a:pPr>
              <a:r>
                <a:rPr lang="zh-CN" altLang="en-US" sz="2800" b="1" dirty="0">
                  <a:solidFill>
                    <a:srgbClr val="003399"/>
                  </a:solidFill>
                </a:rPr>
                <a:t>则                                    ，此时幅度裕量</a:t>
              </a:r>
              <a:r>
                <a:rPr lang="en-US" altLang="zh-CN" sz="2800" dirty="0">
                  <a:solidFill>
                    <a:srgbClr val="003399"/>
                  </a:solidFill>
                  <a:latin typeface="Times New Roman" panose="02020603050405020304" pitchFamily="18" charset="0"/>
                  <a:cs typeface="Times New Roman" panose="02020603050405020304" pitchFamily="18" charset="0"/>
                </a:rPr>
                <a:t>10.5dB</a:t>
              </a:r>
              <a:r>
                <a:rPr lang="zh-CN" altLang="en-US" sz="2800" dirty="0">
                  <a:solidFill>
                    <a:srgbClr val="003399"/>
                  </a:solidFill>
                  <a:latin typeface="Times New Roman" panose="02020603050405020304" pitchFamily="18" charset="0"/>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满足要求。</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graphicFrame>
          <p:nvGraphicFramePr>
            <p:cNvPr id="97287" name="Object 13"/>
            <p:cNvGraphicFramePr>
              <a:graphicFrameLocks noChangeAspect="1"/>
            </p:cNvGraphicFramePr>
            <p:nvPr/>
          </p:nvGraphicFramePr>
          <p:xfrm>
            <a:off x="611560" y="6373197"/>
            <a:ext cx="3420262" cy="499236"/>
          </p:xfrm>
          <a:graphic>
            <a:graphicData uri="http://schemas.openxmlformats.org/presentationml/2006/ole">
              <mc:AlternateContent xmlns:mc="http://schemas.openxmlformats.org/markup-compatibility/2006">
                <mc:Choice xmlns:v="urn:schemas-microsoft-com:vml" Requires="v">
                  <p:oleObj spid="_x0000_s97852" name="Equation" r:id="rId7" imgW="1752600" imgH="127000" progId="Equation.DSMT4">
                    <p:embed/>
                  </p:oleObj>
                </mc:Choice>
                <mc:Fallback>
                  <p:oleObj name="Equation" r:id="rId7" imgW="1752600" imgH="127000" progId="Equation.DSMT4">
                    <p:embed/>
                    <p:pic>
                      <p:nvPicPr>
                        <p:cNvPr id="0" name="Picture 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60" y="6373197"/>
                          <a:ext cx="3420262" cy="499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8" name="Object 14"/>
            <p:cNvGraphicFramePr>
              <a:graphicFrameLocks noChangeAspect="1"/>
            </p:cNvGraphicFramePr>
            <p:nvPr/>
          </p:nvGraphicFramePr>
          <p:xfrm>
            <a:off x="1403604" y="5864608"/>
            <a:ext cx="6696781" cy="583252"/>
          </p:xfrm>
          <a:graphic>
            <a:graphicData uri="http://schemas.openxmlformats.org/presentationml/2006/ole">
              <mc:AlternateContent xmlns:mc="http://schemas.openxmlformats.org/markup-compatibility/2006">
                <mc:Choice xmlns:v="urn:schemas-microsoft-com:vml" Requires="v">
                  <p:oleObj spid="_x0000_s97853" name="Equation" r:id="rId9" imgW="58216800" imgH="4876800" progId="Equation.DSMT4">
                    <p:embed/>
                  </p:oleObj>
                </mc:Choice>
                <mc:Fallback>
                  <p:oleObj name="Equation" r:id="rId9" imgW="58216800" imgH="4876800" progId="Equation.DSMT4">
                    <p:embed/>
                    <p:pic>
                      <p:nvPicPr>
                        <p:cNvPr id="0" name="Picture 301"/>
                        <p:cNvPicPr>
                          <a:picLocks noChangeAspect="1" noChangeArrowheads="1"/>
                        </p:cNvPicPr>
                        <p:nvPr/>
                      </p:nvPicPr>
                      <p:blipFill>
                        <a:blip r:embed="rId10"/>
                        <a:srcRect/>
                        <a:stretch>
                          <a:fillRect/>
                        </a:stretch>
                      </p:blipFill>
                      <p:spPr bwMode="auto">
                        <a:xfrm>
                          <a:off x="1403604" y="5864608"/>
                          <a:ext cx="6696781" cy="583252"/>
                        </a:xfrm>
                        <a:prstGeom prst="rect">
                          <a:avLst/>
                        </a:prstGeom>
                        <a:noFill/>
                      </p:spPr>
                    </p:pic>
                  </p:oleObj>
                </mc:Fallback>
              </mc:AlternateContent>
            </a:graphicData>
          </a:graphic>
        </p:graphicFrame>
        <p:graphicFrame>
          <p:nvGraphicFramePr>
            <p:cNvPr id="97289" name="对象 2"/>
            <p:cNvGraphicFramePr>
              <a:graphicFrameLocks noChangeAspect="1"/>
            </p:cNvGraphicFramePr>
            <p:nvPr/>
          </p:nvGraphicFramePr>
          <p:xfrm>
            <a:off x="7669893" y="4653136"/>
            <a:ext cx="1510619" cy="453967"/>
          </p:xfrm>
          <a:graphic>
            <a:graphicData uri="http://schemas.openxmlformats.org/presentationml/2006/ole">
              <mc:AlternateContent xmlns:mc="http://schemas.openxmlformats.org/markup-compatibility/2006">
                <mc:Choice xmlns:v="urn:schemas-microsoft-com:vml" Requires="v">
                  <p:oleObj spid="_x0000_s97854" name="Equation" r:id="rId11" imgW="723900" imgH="190500" progId="Equation.DSMT4">
                    <p:embed/>
                  </p:oleObj>
                </mc:Choice>
                <mc:Fallback>
                  <p:oleObj name="Equation" r:id="rId11" imgW="723900" imgH="190500" progId="Equation.DSMT4">
                    <p:embed/>
                    <p:pic>
                      <p:nvPicPr>
                        <p:cNvPr id="0" name="Picture 3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9893" y="4653136"/>
                          <a:ext cx="1510619" cy="4539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90" name="Object 14"/>
            <p:cNvGraphicFramePr>
              <a:graphicFrameLocks noChangeAspect="1"/>
            </p:cNvGraphicFramePr>
            <p:nvPr/>
          </p:nvGraphicFramePr>
          <p:xfrm>
            <a:off x="1662113" y="5084763"/>
            <a:ext cx="5033948" cy="482600"/>
          </p:xfrm>
          <a:graphic>
            <a:graphicData uri="http://schemas.openxmlformats.org/presentationml/2006/ole">
              <mc:AlternateContent xmlns:mc="http://schemas.openxmlformats.org/markup-compatibility/2006">
                <mc:Choice xmlns:v="urn:schemas-microsoft-com:vml" Requires="v">
                  <p:oleObj spid="_x0000_s97855" name="Equation" r:id="rId13" imgW="2921000" imgH="127000" progId="Equation.DSMT4">
                    <p:embed/>
                  </p:oleObj>
                </mc:Choice>
                <mc:Fallback>
                  <p:oleObj name="Equation" r:id="rId13" imgW="2921000" imgH="127000" progId="Equation.DSMT4">
                    <p:embed/>
                    <p:pic>
                      <p:nvPicPr>
                        <p:cNvPr id="0" name="Picture 3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62113" y="5084763"/>
                          <a:ext cx="503394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91" name="对象 3"/>
            <p:cNvGraphicFramePr>
              <a:graphicFrameLocks noChangeAspect="1"/>
            </p:cNvGraphicFramePr>
            <p:nvPr/>
          </p:nvGraphicFramePr>
          <p:xfrm>
            <a:off x="3419872" y="5553646"/>
            <a:ext cx="504056" cy="467642"/>
          </p:xfrm>
          <a:graphic>
            <a:graphicData uri="http://schemas.openxmlformats.org/presentationml/2006/ole">
              <mc:AlternateContent xmlns:mc="http://schemas.openxmlformats.org/markup-compatibility/2006">
                <mc:Choice xmlns:v="urn:schemas-microsoft-com:vml" Requires="v">
                  <p:oleObj spid="_x0000_s97856" name="Equation" r:id="rId15" imgW="165100" imgH="190500" progId="Equation.DSMT4">
                    <p:embed/>
                  </p:oleObj>
                </mc:Choice>
                <mc:Fallback>
                  <p:oleObj name="Equation" r:id="rId15" imgW="165100" imgH="190500" progId="Equation.DSMT4">
                    <p:embed/>
                    <p:pic>
                      <p:nvPicPr>
                        <p:cNvPr id="0" name="Picture 30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19872" y="5553646"/>
                          <a:ext cx="504056" cy="4676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3F321C7E-AFFF-466C-80EA-165064E46A38}" type="slidenum">
              <a:rPr lang="en-US" altLang="zh-CN" sz="1400"/>
            </a:fld>
            <a:endParaRPr lang="en-US" altLang="zh-CN" sz="1400"/>
          </a:p>
        </p:txBody>
      </p:sp>
      <p:sp>
        <p:nvSpPr>
          <p:cNvPr id="49155" name="Rectangle 2"/>
          <p:cNvSpPr>
            <a:spLocks noGrp="1" noChangeArrowheads="1"/>
          </p:cNvSpPr>
          <p:nvPr>
            <p:ph type="title" idx="4294967295"/>
          </p:nvPr>
        </p:nvSpPr>
        <p:spPr>
          <a:xfrm>
            <a:off x="395288" y="549275"/>
            <a:ext cx="5976937" cy="649288"/>
          </a:xfrm>
          <a:noFill/>
        </p:spPr>
        <p:txBody>
          <a:bodyPr anchor="b"/>
          <a:lstStyle/>
          <a:p>
            <a:pPr algn="l" eaLnBrk="1" hangingPunct="1"/>
            <a:r>
              <a:rPr lang="zh-CN" altLang="en-US" sz="2800" b="1"/>
              <a:t>串联滞后校正对系统的影响：</a:t>
            </a:r>
            <a:endParaRPr lang="zh-CN" altLang="en-US" sz="2800" b="1"/>
          </a:p>
        </p:txBody>
      </p:sp>
      <p:sp>
        <p:nvSpPr>
          <p:cNvPr id="49156" name="Text Box 3"/>
          <p:cNvSpPr txBox="1">
            <a:spLocks noChangeArrowheads="1"/>
          </p:cNvSpPr>
          <p:nvPr/>
        </p:nvSpPr>
        <p:spPr bwMode="auto">
          <a:xfrm>
            <a:off x="323850" y="1641475"/>
            <a:ext cx="84248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en-US" altLang="zh-CN" sz="2800" b="1">
                <a:solidFill>
                  <a:schemeClr val="tx2"/>
                </a:solidFill>
                <a:latin typeface="Times New Roman" panose="02020603050405020304" pitchFamily="18" charset="0"/>
              </a:rPr>
              <a:t>1. </a:t>
            </a:r>
            <a:r>
              <a:rPr lang="zh-CN" altLang="en-US" sz="2800" b="1">
                <a:solidFill>
                  <a:schemeClr val="tx2"/>
                </a:solidFill>
                <a:latin typeface="Times New Roman" panose="02020603050405020304" pitchFamily="18" charset="0"/>
              </a:rPr>
              <a:t>在保持系统开环放大系数不变的情况下，增加相角裕度，提高系统相对稳定性；</a:t>
            </a:r>
            <a:endParaRPr lang="zh-CN" altLang="en-US" sz="2800" b="1">
              <a:solidFill>
                <a:schemeClr val="tx2"/>
              </a:solidFill>
              <a:latin typeface="Times New Roman" panose="02020603050405020304" pitchFamily="18" charset="0"/>
            </a:endParaRPr>
          </a:p>
        </p:txBody>
      </p:sp>
      <p:sp>
        <p:nvSpPr>
          <p:cNvPr id="49157" name="Text Box 4"/>
          <p:cNvSpPr txBox="1">
            <a:spLocks noChangeArrowheads="1"/>
          </p:cNvSpPr>
          <p:nvPr/>
        </p:nvSpPr>
        <p:spPr bwMode="auto">
          <a:xfrm>
            <a:off x="323850" y="2865438"/>
            <a:ext cx="80645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 typeface="Arial" panose="020B0604020202020204" pitchFamily="34" charset="0"/>
              <a:buNone/>
            </a:pPr>
            <a:r>
              <a:rPr lang="en-US" altLang="zh-CN" sz="2800" b="1">
                <a:solidFill>
                  <a:schemeClr val="tx2"/>
                </a:solidFill>
                <a:latin typeface="Times New Roman" panose="02020603050405020304" pitchFamily="18" charset="0"/>
              </a:rPr>
              <a:t>2. </a:t>
            </a:r>
            <a:r>
              <a:rPr lang="zh-CN" altLang="en-US" sz="2800" b="1">
                <a:solidFill>
                  <a:schemeClr val="tx2"/>
                </a:solidFill>
                <a:latin typeface="Times New Roman" panose="02020603050405020304" pitchFamily="18" charset="0"/>
              </a:rPr>
              <a:t>在保持系统相对稳定性不变的情况下，提高系统开环放大系数，改善稳态性能；</a:t>
            </a:r>
            <a:endParaRPr lang="zh-CN" altLang="en-US" sz="2800" b="1">
              <a:solidFill>
                <a:schemeClr val="tx2"/>
              </a:solidFill>
              <a:latin typeface="Times New Roman" panose="02020603050405020304" pitchFamily="18" charset="0"/>
            </a:endParaRPr>
          </a:p>
        </p:txBody>
      </p:sp>
      <p:sp>
        <p:nvSpPr>
          <p:cNvPr id="49158" name="Text Box 5"/>
          <p:cNvSpPr txBox="1">
            <a:spLocks noChangeArrowheads="1"/>
          </p:cNvSpPr>
          <p:nvPr/>
        </p:nvSpPr>
        <p:spPr bwMode="auto">
          <a:xfrm>
            <a:off x="323850" y="4162425"/>
            <a:ext cx="82788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 typeface="Arial" panose="020B0604020202020204" pitchFamily="34" charset="0"/>
              <a:buNone/>
            </a:pPr>
            <a:r>
              <a:rPr lang="en-US" altLang="zh-CN" sz="2800" b="1">
                <a:solidFill>
                  <a:schemeClr val="tx2"/>
                </a:solidFill>
                <a:latin typeface="Times New Roman" panose="02020603050405020304" pitchFamily="18" charset="0"/>
              </a:rPr>
              <a:t>3. </a:t>
            </a:r>
            <a:r>
              <a:rPr lang="zh-CN" altLang="en-US" sz="2800" b="1">
                <a:solidFill>
                  <a:schemeClr val="tx2"/>
                </a:solidFill>
                <a:latin typeface="Times New Roman" panose="02020603050405020304" pitchFamily="18" charset="0"/>
              </a:rPr>
              <a:t>由于降低了幅值穿越频率</a:t>
            </a:r>
            <a:r>
              <a:rPr lang="en-US" altLang="zh-CN" sz="2800" b="1">
                <a:solidFill>
                  <a:schemeClr val="tx2"/>
                </a:solidFill>
                <a:latin typeface="Times New Roman" panose="02020603050405020304" pitchFamily="18" charset="0"/>
              </a:rPr>
              <a:t>,</a:t>
            </a:r>
            <a:r>
              <a:rPr lang="zh-CN" altLang="en-US" sz="2800" b="1">
                <a:solidFill>
                  <a:schemeClr val="tx2"/>
                </a:solidFill>
                <a:latin typeface="Times New Roman" panose="02020603050405020304" pitchFamily="18" charset="0"/>
              </a:rPr>
              <a:t>系统带宽变小，降低了系统响应速度，但提高了抗干扰能力。</a:t>
            </a:r>
            <a:endParaRPr lang="zh-CN" altLang="en-US" sz="2800" b="1">
              <a:solidFill>
                <a:schemeClr val="tx2"/>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9156"/>
                                        </p:tgtEl>
                                        <p:attrNameLst>
                                          <p:attrName>style.visibility</p:attrName>
                                        </p:attrNameLst>
                                      </p:cBhvr>
                                      <p:to>
                                        <p:strVal val="visible"/>
                                      </p:to>
                                    </p:set>
                                    <p:anim calcmode="lin" valueType="num">
                                      <p:cBhvr>
                                        <p:cTn id="7" dur="500" fill="hold"/>
                                        <p:tgtEl>
                                          <p:spTgt spid="49156"/>
                                        </p:tgtEl>
                                        <p:attrNameLst>
                                          <p:attrName>ppt_w</p:attrName>
                                        </p:attrNameLst>
                                      </p:cBhvr>
                                      <p:tavLst>
                                        <p:tav tm="0">
                                          <p:val>
                                            <p:strVal val="#ppt_w*0.70"/>
                                          </p:val>
                                        </p:tav>
                                        <p:tav tm="100000">
                                          <p:val>
                                            <p:strVal val="#ppt_w"/>
                                          </p:val>
                                        </p:tav>
                                      </p:tavLst>
                                    </p:anim>
                                    <p:anim calcmode="lin" valueType="num">
                                      <p:cBhvr>
                                        <p:cTn id="8" dur="500" fill="hold"/>
                                        <p:tgtEl>
                                          <p:spTgt spid="49156"/>
                                        </p:tgtEl>
                                        <p:attrNameLst>
                                          <p:attrName>ppt_h</p:attrName>
                                        </p:attrNameLst>
                                      </p:cBhvr>
                                      <p:tavLst>
                                        <p:tav tm="0">
                                          <p:val>
                                            <p:strVal val="#ppt_h"/>
                                          </p:val>
                                        </p:tav>
                                        <p:tav tm="100000">
                                          <p:val>
                                            <p:strVal val="#ppt_h"/>
                                          </p:val>
                                        </p:tav>
                                      </p:tavLst>
                                    </p:anim>
                                    <p:animEffect transition="in" filter="fade">
                                      <p:cBhvr>
                                        <p:cTn id="9" dur="500"/>
                                        <p:tgtEl>
                                          <p:spTgt spid="4915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9157"/>
                                        </p:tgtEl>
                                        <p:attrNameLst>
                                          <p:attrName>style.visibility</p:attrName>
                                        </p:attrNameLst>
                                      </p:cBhvr>
                                      <p:to>
                                        <p:strVal val="visible"/>
                                      </p:to>
                                    </p:set>
                                    <p:anim calcmode="lin" valueType="num">
                                      <p:cBhvr>
                                        <p:cTn id="14" dur="500" fill="hold"/>
                                        <p:tgtEl>
                                          <p:spTgt spid="49157"/>
                                        </p:tgtEl>
                                        <p:attrNameLst>
                                          <p:attrName>ppt_w</p:attrName>
                                        </p:attrNameLst>
                                      </p:cBhvr>
                                      <p:tavLst>
                                        <p:tav tm="0">
                                          <p:val>
                                            <p:strVal val="#ppt_w*0.70"/>
                                          </p:val>
                                        </p:tav>
                                        <p:tav tm="100000">
                                          <p:val>
                                            <p:strVal val="#ppt_w"/>
                                          </p:val>
                                        </p:tav>
                                      </p:tavLst>
                                    </p:anim>
                                    <p:anim calcmode="lin" valueType="num">
                                      <p:cBhvr>
                                        <p:cTn id="15" dur="500" fill="hold"/>
                                        <p:tgtEl>
                                          <p:spTgt spid="49157"/>
                                        </p:tgtEl>
                                        <p:attrNameLst>
                                          <p:attrName>ppt_h</p:attrName>
                                        </p:attrNameLst>
                                      </p:cBhvr>
                                      <p:tavLst>
                                        <p:tav tm="0">
                                          <p:val>
                                            <p:strVal val="#ppt_h"/>
                                          </p:val>
                                        </p:tav>
                                        <p:tav tm="100000">
                                          <p:val>
                                            <p:strVal val="#ppt_h"/>
                                          </p:val>
                                        </p:tav>
                                      </p:tavLst>
                                    </p:anim>
                                    <p:animEffect transition="in" filter="fade">
                                      <p:cBhvr>
                                        <p:cTn id="16" dur="500"/>
                                        <p:tgtEl>
                                          <p:spTgt spid="4915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9158"/>
                                        </p:tgtEl>
                                        <p:attrNameLst>
                                          <p:attrName>style.visibility</p:attrName>
                                        </p:attrNameLst>
                                      </p:cBhvr>
                                      <p:to>
                                        <p:strVal val="visible"/>
                                      </p:to>
                                    </p:set>
                                    <p:anim calcmode="lin" valueType="num">
                                      <p:cBhvr>
                                        <p:cTn id="21" dur="500" fill="hold"/>
                                        <p:tgtEl>
                                          <p:spTgt spid="49158"/>
                                        </p:tgtEl>
                                        <p:attrNameLst>
                                          <p:attrName>ppt_w</p:attrName>
                                        </p:attrNameLst>
                                      </p:cBhvr>
                                      <p:tavLst>
                                        <p:tav tm="0">
                                          <p:val>
                                            <p:strVal val="#ppt_w*0.70"/>
                                          </p:val>
                                        </p:tav>
                                        <p:tav tm="100000">
                                          <p:val>
                                            <p:strVal val="#ppt_w"/>
                                          </p:val>
                                        </p:tav>
                                      </p:tavLst>
                                    </p:anim>
                                    <p:anim calcmode="lin" valueType="num">
                                      <p:cBhvr>
                                        <p:cTn id="22" dur="500" fill="hold"/>
                                        <p:tgtEl>
                                          <p:spTgt spid="49158"/>
                                        </p:tgtEl>
                                        <p:attrNameLst>
                                          <p:attrName>ppt_h</p:attrName>
                                        </p:attrNameLst>
                                      </p:cBhvr>
                                      <p:tavLst>
                                        <p:tav tm="0">
                                          <p:val>
                                            <p:strVal val="#ppt_h"/>
                                          </p:val>
                                        </p:tav>
                                        <p:tav tm="100000">
                                          <p:val>
                                            <p:strVal val="#ppt_h"/>
                                          </p:val>
                                        </p:tav>
                                      </p:tavLst>
                                    </p:anim>
                                    <p:animEffect transition="in" filter="fade">
                                      <p:cBhvr>
                                        <p:cTn id="23" dur="500"/>
                                        <p:tgtEl>
                                          <p:spTgt spid="49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utoUpdateAnimBg="0"/>
      <p:bldP spid="49157" grpId="0" autoUpdateAnimBg="0"/>
      <p:bldP spid="49158"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EB720E4A-D7ED-4AEB-812E-1906EAF2AE0B}" type="slidenum">
              <a:rPr lang="en-US" altLang="zh-CN" sz="1400"/>
            </a:fld>
            <a:endParaRPr lang="en-US" altLang="zh-CN" sz="1400"/>
          </a:p>
        </p:txBody>
      </p:sp>
      <p:sp>
        <p:nvSpPr>
          <p:cNvPr id="99331" name="Rectangle 2"/>
          <p:cNvSpPr>
            <a:spLocks noGrp="1" noRot="1" noChangeArrowheads="1"/>
          </p:cNvSpPr>
          <p:nvPr>
            <p:ph type="title" idx="4294967295"/>
          </p:nvPr>
        </p:nvSpPr>
        <p:spPr>
          <a:xfrm>
            <a:off x="279400" y="-111125"/>
            <a:ext cx="8540750" cy="587375"/>
          </a:xfrm>
        </p:spPr>
        <p:txBody>
          <a:bodyPr/>
          <a:lstStyle/>
          <a:p>
            <a:pPr eaLnBrk="1" hangingPunct="1"/>
            <a:r>
              <a:rPr lang="zh-CN" altLang="en-US" sz="3200" b="1"/>
              <a:t>滞后校正和超前校正比较</a:t>
            </a:r>
            <a:endParaRPr lang="zh-CN" altLang="en-US" sz="3200" b="1"/>
          </a:p>
        </p:txBody>
      </p:sp>
      <p:graphicFrame>
        <p:nvGraphicFramePr>
          <p:cNvPr id="50180" name="Group 4"/>
          <p:cNvGraphicFramePr>
            <a:graphicFrameLocks noGrp="1"/>
          </p:cNvGraphicFramePr>
          <p:nvPr/>
        </p:nvGraphicFramePr>
        <p:xfrm>
          <a:off x="200025" y="476250"/>
          <a:ext cx="8642350" cy="6116638"/>
        </p:xfrm>
        <a:graphic>
          <a:graphicData uri="http://schemas.openxmlformats.org/drawingml/2006/table">
            <a:tbl>
              <a:tblPr/>
              <a:tblGrid>
                <a:gridCol w="1008063"/>
                <a:gridCol w="3723952"/>
                <a:gridCol w="3910335"/>
              </a:tblGrid>
              <a:tr h="64767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滞后校正</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超前校正</a:t>
                      </a:r>
                      <a:endPar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896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特点</a:t>
                      </a:r>
                      <a:endPar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在相对稳定的情况下，增大速度误差系数，提高稳态精度。</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降低开环剪切频率     ，而且闭环频带宽也减小。</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对于给定开环放大系数，由于在     附近幅值衰减使相位裕量，增益裕量及谐振峰值得到改善。</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在     附近使对数幅频特性斜率减小，增大系统相位裕量及增益裕量。</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频带宽增加。</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由于稳定裕量增加，单位阶跃响应的超调量减小。</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不</a:t>
                      </a: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影响稳态误差</a:t>
                      </a:r>
                      <a:r>
                        <a:rPr kumimoji="0" lang="zh-CN" altLang="en-US"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5" name="组合 4"/>
          <p:cNvGrpSpPr/>
          <p:nvPr/>
        </p:nvGrpSpPr>
        <p:grpSpPr bwMode="auto">
          <a:xfrm>
            <a:off x="2195513" y="1196975"/>
            <a:ext cx="4105275" cy="4032250"/>
            <a:chOff x="2195736" y="1196975"/>
            <a:chExt cx="4104456" cy="4032225"/>
          </a:xfrm>
        </p:grpSpPr>
        <p:graphicFrame>
          <p:nvGraphicFramePr>
            <p:cNvPr id="99347" name="对象 1"/>
            <p:cNvGraphicFramePr>
              <a:graphicFrameLocks noChangeAspect="1"/>
            </p:cNvGraphicFramePr>
            <p:nvPr/>
          </p:nvGraphicFramePr>
          <p:xfrm>
            <a:off x="2195736" y="3356993"/>
            <a:ext cx="504056" cy="504056"/>
          </p:xfrm>
          <a:graphic>
            <a:graphicData uri="http://schemas.openxmlformats.org/presentationml/2006/ole">
              <mc:AlternateContent xmlns:mc="http://schemas.openxmlformats.org/markup-compatibility/2006">
                <mc:Choice xmlns:v="urn:schemas-microsoft-com:vml" Requires="v">
                  <p:oleObj spid="_x0000_s99551" name="Equation" r:id="rId1" imgW="76200" imgH="114300" progId="Equation.DSMT4">
                    <p:embed/>
                  </p:oleObj>
                </mc:Choice>
                <mc:Fallback>
                  <p:oleObj name="Equation" r:id="rId1" imgW="76200" imgH="114300" progId="Equation.DSMT4">
                    <p:embed/>
                    <p:pic>
                      <p:nvPicPr>
                        <p:cNvPr id="0" name="Picture 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356993"/>
                          <a:ext cx="504056"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8" name="对象 2"/>
            <p:cNvGraphicFramePr>
              <a:graphicFrameLocks noChangeAspect="1"/>
            </p:cNvGraphicFramePr>
            <p:nvPr/>
          </p:nvGraphicFramePr>
          <p:xfrm>
            <a:off x="3995936" y="4725144"/>
            <a:ext cx="504056" cy="504056"/>
          </p:xfrm>
          <a:graphic>
            <a:graphicData uri="http://schemas.openxmlformats.org/presentationml/2006/ole">
              <mc:AlternateContent xmlns:mc="http://schemas.openxmlformats.org/markup-compatibility/2006">
                <mc:Choice xmlns:v="urn:schemas-microsoft-com:vml" Requires="v">
                  <p:oleObj spid="_x0000_s99552" name="Equation" r:id="rId3" imgW="76200" imgH="114300" progId="Equation.DSMT4">
                    <p:embed/>
                  </p:oleObj>
                </mc:Choice>
                <mc:Fallback>
                  <p:oleObj name="Equation" r:id="rId3" imgW="76200" imgH="114300" progId="Equation.DSMT4">
                    <p:embed/>
                    <p:pic>
                      <p:nvPicPr>
                        <p:cNvPr id="0" name="Picture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4725144"/>
                          <a:ext cx="504056"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9" name="对象 3"/>
            <p:cNvGraphicFramePr>
              <a:graphicFrameLocks noChangeAspect="1"/>
            </p:cNvGraphicFramePr>
            <p:nvPr/>
          </p:nvGraphicFramePr>
          <p:xfrm>
            <a:off x="5940425" y="1196975"/>
            <a:ext cx="359767" cy="431800"/>
          </p:xfrm>
          <a:graphic>
            <a:graphicData uri="http://schemas.openxmlformats.org/presentationml/2006/ole">
              <mc:AlternateContent xmlns:mc="http://schemas.openxmlformats.org/markup-compatibility/2006">
                <mc:Choice xmlns:v="urn:schemas-microsoft-com:vml" Requires="v">
                  <p:oleObj spid="_x0000_s99553" name="Equation" r:id="rId5" imgW="63500" imgH="101600" progId="Equation.DSMT4">
                    <p:embed/>
                  </p:oleObj>
                </mc:Choice>
                <mc:Fallback>
                  <p:oleObj name="Equation" r:id="rId5" imgW="63500" imgH="101600" progId="Equation.DSMT4">
                    <p:embed/>
                    <p:pic>
                      <p:nvPicPr>
                        <p:cNvPr id="0" name="Picture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425" y="1196975"/>
                          <a:ext cx="359767"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8B9D1545-CB6D-4E43-BBFB-B273BF47A7CA}" type="slidenum">
              <a:rPr lang="en-US" altLang="zh-CN" sz="1400"/>
            </a:fld>
            <a:endParaRPr lang="en-US" altLang="zh-CN" sz="1400"/>
          </a:p>
        </p:txBody>
      </p:sp>
      <p:graphicFrame>
        <p:nvGraphicFramePr>
          <p:cNvPr id="51203" name="Group 3"/>
          <p:cNvGraphicFramePr>
            <a:graphicFrameLocks noGrp="1"/>
          </p:cNvGraphicFramePr>
          <p:nvPr/>
        </p:nvGraphicFramePr>
        <p:xfrm>
          <a:off x="250825" y="460375"/>
          <a:ext cx="8642350" cy="6208713"/>
        </p:xfrm>
        <a:graphic>
          <a:graphicData uri="http://schemas.openxmlformats.org/drawingml/2006/table">
            <a:tbl>
              <a:tblPr/>
              <a:tblGrid>
                <a:gridCol w="1008063"/>
                <a:gridCol w="3600450"/>
                <a:gridCol w="4033837"/>
              </a:tblGrid>
              <a:tr h="6477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滞后校正</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超前校正</a:t>
                      </a:r>
                      <a:endPar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843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缺点</a:t>
                      </a:r>
                      <a:endParaRPr kumimoji="0" lang="zh-CN" altLang="en-US"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altLang="en-US"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频带宽减小，使暂态响应时间增长</a:t>
                      </a:r>
                      <a:endParaRPr kumimoji="0" lang="zh-CN" altLang="en-US"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altLang="en-US"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需要大的</a:t>
                      </a:r>
                      <a:r>
                        <a:rPr kumimoji="0" lang="en-US" sz="28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RC</a:t>
                      </a:r>
                      <a:r>
                        <a:rPr kumimoji="0" lang="zh-CN" altLang="en-US"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元件</a:t>
                      </a:r>
                      <a:endParaRPr kumimoji="0" lang="zh-CN" altLang="en-US"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由于频带加宽，对高频干扰较敏感</a:t>
                      </a:r>
                      <a:endPar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用无源网络时，需增加放大系数</a:t>
                      </a:r>
                      <a:endPar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766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适用范围</a:t>
                      </a:r>
                      <a:endPar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在    附近，随    增大，系统相位滞后急剧增加，以致难</a:t>
                      </a:r>
                      <a:r>
                        <a:rPr kumimoji="0" lang="zh-CN" altLang="en-US"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以</a:t>
                      </a: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采用超前校正</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宜于减小频带宽和减慢暂态响应</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从高频干扰方向考虑有意义的情况</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靠近    ，随    变化相位滞后缓慢增加的情况</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要求有大的频带宽和快的暂态响应</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高频干扰不是主要问题的情况</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51221" name="Group 21"/>
          <p:cNvGrpSpPr>
            <a:grpSpLocks noChangeAspect="1"/>
          </p:cNvGrpSpPr>
          <p:nvPr/>
        </p:nvGrpSpPr>
        <p:grpSpPr bwMode="auto">
          <a:xfrm>
            <a:off x="2195513" y="2997200"/>
            <a:ext cx="5616575" cy="503238"/>
            <a:chOff x="127" y="91"/>
            <a:chExt cx="3453" cy="317"/>
          </a:xfrm>
        </p:grpSpPr>
        <p:graphicFrame>
          <p:nvGraphicFramePr>
            <p:cNvPr id="100376" name="Object 22"/>
            <p:cNvGraphicFramePr>
              <a:graphicFrameLocks noChangeAspect="1"/>
            </p:cNvGraphicFramePr>
            <p:nvPr/>
          </p:nvGraphicFramePr>
          <p:xfrm>
            <a:off x="127" y="91"/>
            <a:ext cx="310" cy="317"/>
          </p:xfrm>
          <a:graphic>
            <a:graphicData uri="http://schemas.openxmlformats.org/presentationml/2006/ole">
              <mc:AlternateContent xmlns:mc="http://schemas.openxmlformats.org/markup-compatibility/2006">
                <mc:Choice xmlns:v="urn:schemas-microsoft-com:vml" Requires="v">
                  <p:oleObj spid="_x0000_s100720" name="Equation" r:id="rId1" imgW="76200" imgH="114300" progId="Equation.DSMT4">
                    <p:embed/>
                  </p:oleObj>
                </mc:Choice>
                <mc:Fallback>
                  <p:oleObj name="Equation" r:id="rId1" imgW="76200" imgH="114300" progId="Equation.DSMT4">
                    <p:embed/>
                    <p:pic>
                      <p:nvPicPr>
                        <p:cNvPr id="0" name="Picture 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 y="91"/>
                          <a:ext cx="310"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77" name="Object 23"/>
            <p:cNvGraphicFramePr>
              <a:graphicFrameLocks noChangeAspect="1"/>
            </p:cNvGraphicFramePr>
            <p:nvPr/>
          </p:nvGraphicFramePr>
          <p:xfrm>
            <a:off x="2562" y="102"/>
            <a:ext cx="309" cy="306"/>
          </p:xfrm>
          <a:graphic>
            <a:graphicData uri="http://schemas.openxmlformats.org/presentationml/2006/ole">
              <mc:AlternateContent xmlns:mc="http://schemas.openxmlformats.org/markup-compatibility/2006">
                <mc:Choice xmlns:v="urn:schemas-microsoft-com:vml" Requires="v">
                  <p:oleObj spid="_x0000_s100721" name="Equation" r:id="rId3" imgW="76200" imgH="114300" progId="Equation.DSMT4">
                    <p:embed/>
                  </p:oleObj>
                </mc:Choice>
                <mc:Fallback>
                  <p:oleObj name="Equation" r:id="rId3" imgW="76200" imgH="114300" progId="Equation.DSMT4">
                    <p:embed/>
                    <p:pic>
                      <p:nvPicPr>
                        <p:cNvPr id="0" name="Picture 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 y="102"/>
                          <a:ext cx="309" cy="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78" name="Object 24"/>
            <p:cNvGraphicFramePr>
              <a:graphicFrameLocks noChangeAspect="1"/>
            </p:cNvGraphicFramePr>
            <p:nvPr/>
          </p:nvGraphicFramePr>
          <p:xfrm>
            <a:off x="1163" y="96"/>
            <a:ext cx="242" cy="222"/>
          </p:xfrm>
          <a:graphic>
            <a:graphicData uri="http://schemas.openxmlformats.org/presentationml/2006/ole">
              <mc:AlternateContent xmlns:mc="http://schemas.openxmlformats.org/markup-compatibility/2006">
                <mc:Choice xmlns:v="urn:schemas-microsoft-com:vml" Requires="v">
                  <p:oleObj spid="_x0000_s100722" name="" r:id="rId5" imgW="12700" imgH="12700" progId="Equation.3">
                    <p:embed/>
                  </p:oleObj>
                </mc:Choice>
                <mc:Fallback>
                  <p:oleObj name="" r:id="rId5" imgW="12700" imgH="12700" progId="Equation.3">
                    <p:embed/>
                    <p:pic>
                      <p:nvPicPr>
                        <p:cNvPr id="0" name="Picture 2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3" y="96"/>
                          <a:ext cx="242" cy="2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79" name="Object 25"/>
            <p:cNvGraphicFramePr>
              <a:graphicFrameLocks noChangeAspect="1"/>
            </p:cNvGraphicFramePr>
            <p:nvPr/>
          </p:nvGraphicFramePr>
          <p:xfrm>
            <a:off x="3307" y="136"/>
            <a:ext cx="273" cy="228"/>
          </p:xfrm>
          <a:graphic>
            <a:graphicData uri="http://schemas.openxmlformats.org/presentationml/2006/ole">
              <mc:AlternateContent xmlns:mc="http://schemas.openxmlformats.org/markup-compatibility/2006">
                <mc:Choice xmlns:v="urn:schemas-microsoft-com:vml" Requires="v">
                  <p:oleObj spid="_x0000_s100723" name="Equation" r:id="rId7" imgW="50800" imgH="25400" progId="Equation.DSMT4">
                    <p:embed/>
                  </p:oleObj>
                </mc:Choice>
                <mc:Fallback>
                  <p:oleObj name="Equation" r:id="rId7" imgW="50800" imgH="25400" progId="Equation.DSMT4">
                    <p:embed/>
                    <p:pic>
                      <p:nvPicPr>
                        <p:cNvPr id="0" name="Picture 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7" y="136"/>
                          <a:ext cx="273"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0374" name="Rectangle 28"/>
          <p:cNvSpPr>
            <a:spLocks noChangeArrowheads="1"/>
          </p:cNvSpPr>
          <p:nvPr/>
        </p:nvSpPr>
        <p:spPr bwMode="auto">
          <a:xfrm>
            <a:off x="2276475" y="-103188"/>
            <a:ext cx="46720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b="1">
                <a:solidFill>
                  <a:schemeClr val="tx2"/>
                </a:solidFill>
              </a:rPr>
              <a:t>滞后校正和超前校正比较</a:t>
            </a:r>
            <a:endParaRPr lang="zh-CN" altLang="en-US" b="1">
              <a:solidFill>
                <a:schemeClr val="tx2"/>
              </a:solidFill>
            </a:endParaRPr>
          </a:p>
        </p:txBody>
      </p:sp>
      <p:graphicFrame>
        <p:nvGraphicFramePr>
          <p:cNvPr id="100375" name="对象 1"/>
          <p:cNvGraphicFramePr>
            <a:graphicFrameLocks noChangeAspect="1"/>
          </p:cNvGraphicFramePr>
          <p:nvPr/>
        </p:nvGraphicFramePr>
        <p:xfrm>
          <a:off x="4211638" y="3068638"/>
          <a:ext cx="369887" cy="431800"/>
        </p:xfrm>
        <a:graphic>
          <a:graphicData uri="http://schemas.openxmlformats.org/presentationml/2006/ole">
            <mc:AlternateContent xmlns:mc="http://schemas.openxmlformats.org/markup-compatibility/2006">
              <mc:Choice xmlns:v="urn:schemas-microsoft-com:vml" Requires="v">
                <p:oleObj spid="_x0000_s100724" name="Equation" r:id="rId9" imgW="139700" imgH="127000" progId="Equation.DSMT4">
                  <p:embed/>
                </p:oleObj>
              </mc:Choice>
              <mc:Fallback>
                <p:oleObj name="Equation" r:id="rId9" imgW="139700" imgH="127000" progId="Equation.DSMT4">
                  <p:embed/>
                  <p:pic>
                    <p:nvPicPr>
                      <p:cNvPr id="0" name="Picture 2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1638" y="3068638"/>
                        <a:ext cx="369887"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p:cNvSpPr txBox="1">
            <a:spLocks noGrp="1" noChangeArrowheads="1"/>
          </p:cNvSpPr>
          <p:nvPr/>
        </p:nvSpPr>
        <p:spPr bwMode="auto">
          <a:xfrm>
            <a:off x="4914900" y="5541169"/>
            <a:ext cx="1716881"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8B9D1545-CB6D-4E43-BBFB-B273BF47A7CA}" type="slidenum">
              <a:rPr lang="en-US" altLang="zh-CN" sz="1050"/>
            </a:fld>
            <a:endParaRPr lang="en-US" altLang="zh-CN" sz="1050"/>
          </a:p>
        </p:txBody>
      </p:sp>
      <p:sp>
        <p:nvSpPr>
          <p:cNvPr id="17" name="标题 16"/>
          <p:cNvSpPr>
            <a:spLocks noGrp="1"/>
          </p:cNvSpPr>
          <p:nvPr>
            <p:ph type="title"/>
            <p:custDataLst>
              <p:tags r:id="rId1"/>
            </p:custDataLst>
          </p:nvPr>
        </p:nvSpPr>
        <p:spPr>
          <a:xfrm>
            <a:off x="456248" y="1202055"/>
            <a:ext cx="5715000" cy="529114"/>
          </a:xfrm>
        </p:spPr>
        <p:txBody>
          <a:bodyPr lIns="0"/>
          <a:lstStyle/>
          <a:p>
            <a:pPr algn="l"/>
            <a:r>
              <a:rPr lang="zh-CN" altLang="en-US" dirty="0">
                <a:solidFill>
                  <a:schemeClr val="accent1"/>
                </a:solidFill>
                <a:latin typeface="+mj-ea"/>
                <a:ea typeface="+mj-ea"/>
              </a:rPr>
              <a:t>滞后校正和超前校正比较</a:t>
            </a:r>
            <a:endParaRPr lang="zh-CN" altLang="en-US" dirty="0">
              <a:solidFill>
                <a:schemeClr val="accent1"/>
              </a:solidFill>
              <a:latin typeface="+mj-ea"/>
              <a:ea typeface="+mj-ea"/>
            </a:endParaRPr>
          </a:p>
        </p:txBody>
      </p:sp>
      <p:sp>
        <p:nvSpPr>
          <p:cNvPr id="2" name="正文"/>
          <p:cNvSpPr txBox="1"/>
          <p:nvPr>
            <p:custDataLst>
              <p:tags r:id="rId2"/>
            </p:custDataLst>
          </p:nvPr>
        </p:nvSpPr>
        <p:spPr>
          <a:xfrm>
            <a:off x="456248" y="1825466"/>
            <a:ext cx="5715000" cy="421481"/>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dirty="0">
                <a:latin typeface="+mn-ea"/>
                <a:sym typeface="+mn-ea"/>
              </a:rPr>
              <a:t>单击此处添加文本具体内容，简明阐述您的观点根据需要可酌情增减文字</a:t>
            </a:r>
            <a:endParaRPr lang="zh-CN" altLang="en-US" sz="1200" spc="150" dirty="0">
              <a:latin typeface="+mn-ea"/>
              <a:sym typeface="+mn-ea"/>
            </a:endParaRPr>
          </a:p>
        </p:txBody>
      </p:sp>
      <p:graphicFrame>
        <p:nvGraphicFramePr>
          <p:cNvPr id="51203" name="Group 3"/>
          <p:cNvGraphicFramePr>
            <a:graphicFrameLocks noGrp="1"/>
          </p:cNvGraphicFramePr>
          <p:nvPr/>
        </p:nvGraphicFramePr>
        <p:xfrm>
          <a:off x="526732" y="2341245"/>
          <a:ext cx="8098155" cy="3402330"/>
        </p:xfrm>
        <a:graphic>
          <a:graphicData uri="http://schemas.openxmlformats.org/drawingml/2006/table">
            <a:tbl>
              <a:tblPr firstRow="1" bandRow="1">
                <a:tableStyleId>{5C22544A-7EE6-4342-B048-85BDC9FD1C3A}</a:tableStyleId>
              </a:tblPr>
              <a:tblGrid>
                <a:gridCol w="594995"/>
                <a:gridCol w="3851275"/>
                <a:gridCol w="3651885"/>
              </a:tblGrid>
              <a:tr h="676910">
                <a:tc>
                  <a:txBody>
                    <a:bodyPr/>
                    <a:p>
                      <a:pPr marL="0" marR="0" lvl="0" indent="0" algn="ctr"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None/>
                      </a:pPr>
                      <a:endParaRPr kumimoji="0" lang="zh-CN" altLang="zh-CN" sz="1575" b="1" u="none" strike="noStrike" cap="none" normalizeH="0" baseline="0" dirty="0">
                        <a:ln>
                          <a:noFill/>
                        </a:ln>
                        <a:effectLst/>
                        <a:latin typeface="微软雅黑" panose="020B0503020204020204" charset="-122"/>
                        <a:ea typeface="微软雅黑" panose="020B0503020204020204" charset="-122"/>
                      </a:endParaRPr>
                    </a:p>
                  </a:txBody>
                  <a:tcPr marL="161925" marR="161925" marT="100012" marB="100012" anchor="ctr" horzOverflow="overflow"/>
                </a:tc>
                <a:tc>
                  <a:txBody>
                    <a:bodyPr/>
                    <a:p>
                      <a:pPr marL="0" marR="0" lvl="0" indent="0" algn="ctr"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None/>
                      </a:pPr>
                      <a:r>
                        <a:rPr kumimoji="0" lang="zh-CN" sz="1575" b="1" u="none" strike="noStrike" cap="none" normalizeH="0" baseline="0" dirty="0">
                          <a:ln>
                            <a:noFill/>
                          </a:ln>
                          <a:effectLst/>
                          <a:latin typeface="微软雅黑" panose="020B0503020204020204" charset="-122"/>
                          <a:ea typeface="微软雅黑" panose="020B0503020204020204" charset="-122"/>
                        </a:rPr>
                        <a:t>滞后校正</a:t>
                      </a:r>
                      <a:endParaRPr kumimoji="0" lang="zh-CN" sz="1575" b="1" u="none" strike="noStrike" cap="none" normalizeH="0" baseline="0" dirty="0">
                        <a:ln>
                          <a:noFill/>
                        </a:ln>
                        <a:effectLst/>
                        <a:latin typeface="微软雅黑" panose="020B0503020204020204" charset="-122"/>
                        <a:ea typeface="微软雅黑" panose="020B0503020204020204" charset="-122"/>
                      </a:endParaRPr>
                    </a:p>
                  </a:txBody>
                  <a:tcPr marL="161925" marR="161925" marT="100012" marB="100012" anchor="ctr" horzOverflow="overflow"/>
                </a:tc>
                <a:tc>
                  <a:txBody>
                    <a:bodyPr/>
                    <a:p>
                      <a:pPr marL="0" marR="0" lvl="0" indent="0" algn="ctr"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None/>
                      </a:pPr>
                      <a:r>
                        <a:rPr kumimoji="0" lang="zh-CN" sz="1575" b="1" u="none" strike="noStrike" cap="none" normalizeH="0" baseline="0">
                          <a:ln>
                            <a:noFill/>
                          </a:ln>
                          <a:effectLst/>
                          <a:latin typeface="微软雅黑" panose="020B0503020204020204" charset="-122"/>
                          <a:ea typeface="微软雅黑" panose="020B0503020204020204" charset="-122"/>
                        </a:rPr>
                        <a:t>超前校正</a:t>
                      </a:r>
                      <a:endParaRPr kumimoji="0" lang="zh-CN" sz="1575" b="1" u="none" strike="noStrike" cap="none" normalizeH="0" baseline="0">
                        <a:ln>
                          <a:noFill/>
                        </a:ln>
                        <a:effectLst/>
                        <a:latin typeface="微软雅黑" panose="020B0503020204020204" charset="-122"/>
                        <a:ea typeface="微软雅黑" panose="020B0503020204020204" charset="-122"/>
                      </a:endParaRPr>
                    </a:p>
                  </a:txBody>
                  <a:tcPr marL="161925" marR="161925" marT="100012" marB="100012" anchor="ctr" horzOverflow="overflow"/>
                </a:tc>
              </a:tr>
              <a:tr h="1001395">
                <a:tc>
                  <a:txBody>
                    <a:bodyPr/>
                    <a:p>
                      <a:pPr marL="0" marR="0" lvl="0" indent="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None/>
                      </a:pPr>
                      <a:r>
                        <a:rPr kumimoji="0" lang="zh-CN" altLang="en-US" sz="1425" b="0" u="none" strike="noStrike" cap="none" spc="130" normalizeH="0" baseline="0">
                          <a:ln>
                            <a:noFill/>
                          </a:ln>
                          <a:effectLst/>
                          <a:latin typeface="微软雅黑" panose="020B0503020204020204" charset="-122"/>
                          <a:ea typeface="微软雅黑" panose="020B0503020204020204" charset="-122"/>
                        </a:rPr>
                        <a:t>缺点</a:t>
                      </a:r>
                      <a:endParaRPr kumimoji="0" lang="zh-CN" altLang="en-US" sz="1425" b="0" u="none" strike="noStrike" cap="none" spc="130" normalizeH="0" baseline="0">
                        <a:ln>
                          <a:noFill/>
                        </a:ln>
                        <a:effectLst/>
                        <a:latin typeface="微软雅黑" panose="020B0503020204020204" charset="-122"/>
                        <a:ea typeface="微软雅黑" panose="020B0503020204020204" charset="-122"/>
                      </a:endParaRPr>
                    </a:p>
                  </a:txBody>
                  <a:tcPr marL="161925" marR="161925" marT="100012" marB="100012" anchor="ctr" horzOverflow="overflow"/>
                </a:tc>
                <a:tc>
                  <a:txBody>
                    <a:bodyPr/>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altLang="en-US"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频带宽减小，使暂态响应时间增长</a:t>
                      </a:r>
                      <a:endParaRPr kumimoji="0" lang="zh-CN" altLang="en-US"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endParaRPr>
                    </a:p>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altLang="en-US"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需要大的</a:t>
                      </a:r>
                      <a:r>
                        <a:rPr kumimoji="0" lang="en-US"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RC</a:t>
                      </a:r>
                      <a:r>
                        <a:rPr kumimoji="0" lang="zh-CN" altLang="en-US"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元件</a:t>
                      </a:r>
                      <a:endParaRPr kumimoji="0" lang="zh-CN" altLang="en-US"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endParaRPr>
                    </a:p>
                  </a:txBody>
                  <a:tcPr marL="161925" marR="161925" marT="100012" marB="100012" anchor="ctr" horzOverflow="overflow"/>
                </a:tc>
                <a:tc>
                  <a:txBody>
                    <a:bodyPr/>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sz="1425" b="0" u="none" strike="noStrike" cap="none" spc="130" normalizeH="0" baseline="0">
                          <a:ln>
                            <a:noFill/>
                          </a:ln>
                          <a:effectLst/>
                          <a:latin typeface="微软雅黑" panose="020B0503020204020204" charset="-122"/>
                          <a:ea typeface="微软雅黑" panose="020B0503020204020204" charset="-122"/>
                        </a:rPr>
                        <a:t>由于频带加宽，对高频干扰较敏感</a:t>
                      </a:r>
                      <a:endParaRPr kumimoji="0" lang="zh-CN" sz="1425" b="0" u="none" strike="noStrike" cap="none" spc="130" normalizeH="0" baseline="0">
                        <a:ln>
                          <a:noFill/>
                        </a:ln>
                        <a:effectLst/>
                        <a:latin typeface="微软雅黑" panose="020B0503020204020204" charset="-122"/>
                        <a:ea typeface="微软雅黑" panose="020B0503020204020204" charset="-122"/>
                      </a:endParaRPr>
                    </a:p>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sz="1425" b="0" u="none" strike="noStrike" cap="none" spc="130" normalizeH="0" baseline="0">
                          <a:ln>
                            <a:noFill/>
                          </a:ln>
                          <a:effectLst/>
                          <a:latin typeface="微软雅黑" panose="020B0503020204020204" charset="-122"/>
                          <a:ea typeface="微软雅黑" panose="020B0503020204020204" charset="-122"/>
                        </a:rPr>
                        <a:t>用无源网络时，需增加放大系数</a:t>
                      </a:r>
                      <a:endParaRPr kumimoji="0" lang="zh-CN" sz="1425" b="0" u="none" strike="noStrike" cap="none" spc="130" normalizeH="0" baseline="0">
                        <a:ln>
                          <a:noFill/>
                        </a:ln>
                        <a:effectLst/>
                        <a:latin typeface="微软雅黑" panose="020B0503020204020204" charset="-122"/>
                        <a:ea typeface="微软雅黑" panose="020B0503020204020204" charset="-122"/>
                      </a:endParaRPr>
                    </a:p>
                  </a:txBody>
                  <a:tcPr marL="161925" marR="161925" marT="100012" marB="100012" anchor="ctr" horzOverflow="overflow"/>
                </a:tc>
              </a:tr>
              <a:tr h="1724025">
                <a:tc>
                  <a:txBody>
                    <a:bodyPr/>
                    <a:p>
                      <a:pPr marL="0" marR="0" lvl="0" indent="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None/>
                      </a:pPr>
                      <a:r>
                        <a:rPr kumimoji="0" lang="zh-CN" sz="1425" b="0" u="none" strike="noStrike" cap="none" spc="130" normalizeH="0" baseline="0">
                          <a:ln>
                            <a:noFill/>
                          </a:ln>
                          <a:effectLst/>
                          <a:latin typeface="微软雅黑" panose="020B0503020204020204" charset="-122"/>
                          <a:ea typeface="微软雅黑" panose="020B0503020204020204" charset="-122"/>
                        </a:rPr>
                        <a:t>适用范围</a:t>
                      </a:r>
                      <a:endParaRPr kumimoji="0" lang="zh-CN" sz="1425" b="0" u="none" strike="noStrike" cap="none" spc="130" normalizeH="0" baseline="0">
                        <a:ln>
                          <a:noFill/>
                        </a:ln>
                        <a:effectLst/>
                        <a:latin typeface="微软雅黑" panose="020B0503020204020204" charset="-122"/>
                        <a:ea typeface="微软雅黑" panose="020B0503020204020204" charset="-122"/>
                      </a:endParaRPr>
                    </a:p>
                  </a:txBody>
                  <a:tcPr marL="161925" marR="161925" marT="100012" marB="100012" anchor="ctr" horzOverflow="overflow"/>
                </a:tc>
                <a:tc>
                  <a:txBody>
                    <a:bodyPr/>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在    附近，随    增大，系统相位滞后急剧增加，以致难</a:t>
                      </a:r>
                      <a:r>
                        <a:rPr kumimoji="0" lang="zh-CN" altLang="en-US"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以</a:t>
                      </a:r>
                      <a:r>
                        <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采用超前校正</a:t>
                      </a:r>
                      <a:endPar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endParaRPr>
                    </a:p>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宜于减小频带宽和减慢暂态响应</a:t>
                      </a:r>
                      <a:endPar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endParaRPr>
                    </a:p>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从高频干扰方向考虑有意义的情况</a:t>
                      </a:r>
                      <a:endPar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endParaRPr>
                    </a:p>
                  </a:txBody>
                  <a:tcPr marL="161925" marR="161925" marT="100012" marB="100012" anchor="ctr" horzOverflow="overflow"/>
                </a:tc>
                <a:tc>
                  <a:txBody>
                    <a:bodyPr/>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靠近    ，随    变化相位滞后缓慢增加的情况</a:t>
                      </a:r>
                      <a:endPar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endParaRPr>
                    </a:p>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要求有大的频带宽和快的暂态响应</a:t>
                      </a:r>
                      <a:endPar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endParaRPr>
                    </a:p>
                    <a:p>
                      <a:pPr marL="533400" marR="0" lvl="0" indent="-533400" algn="l" defTabSz="914400" rtl="0" eaLnBrk="1" fontAlgn="base" latinLnBrk="0" hangingPunct="1">
                        <a:lnSpc>
                          <a:spcPct val="120000"/>
                        </a:lnSpc>
                        <a:spcBef>
                          <a:spcPts val="0"/>
                        </a:spcBef>
                        <a:spcAft>
                          <a:spcPts val="0"/>
                        </a:spcAft>
                        <a:buClr>
                          <a:schemeClr val="hlink"/>
                        </a:buClr>
                        <a:buSzPct val="75000"/>
                        <a:buFont typeface="Wingdings" panose="05000000000000000000" pitchFamily="2" charset="2"/>
                        <a:buAutoNum type="arabicPeriod"/>
                      </a:pPr>
                      <a:r>
                        <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rPr>
                        <a:t>高频干扰不是主要问题的情况</a:t>
                      </a:r>
                      <a:endParaRPr kumimoji="0" lang="zh-CN" sz="1425" b="0" u="none" strike="noStrike" cap="none" spc="130" normalizeH="0" baseline="0" dirty="0">
                        <a:ln>
                          <a:noFill/>
                        </a:ln>
                        <a:effectLst/>
                        <a:latin typeface="微软雅黑" panose="020B0503020204020204" charset="-122"/>
                        <a:ea typeface="微软雅黑" panose="020B0503020204020204" charset="-122"/>
                        <a:cs typeface="微软雅黑" panose="020B0503020204020204" charset="-122"/>
                      </a:endParaRPr>
                    </a:p>
                  </a:txBody>
                  <a:tcPr marL="161925" marR="161925" marT="100012" marB="100012" anchor="ctr" horzOverflow="overflow"/>
                </a:tc>
              </a:tr>
            </a:tbl>
          </a:graphicData>
        </a:graphic>
      </p:graphicFrame>
    </p:spTree>
    <p:custDataLst>
      <p:tags r:id="rId3"/>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DF4C0788-A401-49E7-8B68-E92B977C901F}" type="slidenum">
              <a:rPr lang="en-US" altLang="zh-CN" sz="1400"/>
            </a:fld>
            <a:endParaRPr lang="en-US" altLang="zh-CN" sz="1400"/>
          </a:p>
        </p:txBody>
      </p:sp>
      <p:sp>
        <p:nvSpPr>
          <p:cNvPr id="10243" name="Text Box 2"/>
          <p:cNvSpPr txBox="1">
            <a:spLocks noChangeArrowheads="1"/>
          </p:cNvSpPr>
          <p:nvPr/>
        </p:nvSpPr>
        <p:spPr bwMode="auto">
          <a:xfrm>
            <a:off x="395288" y="4941888"/>
            <a:ext cx="84248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        反馈校正</a:t>
            </a:r>
            <a:r>
              <a:rPr lang="en-US" altLang="zh-CN" sz="2800">
                <a:solidFill>
                  <a:schemeClr val="tx2"/>
                </a:solidFill>
                <a:latin typeface="Times New Roman" panose="02020603050405020304" pitchFamily="18" charset="0"/>
              </a:rPr>
              <a:t>(</a:t>
            </a:r>
            <a:r>
              <a:rPr lang="zh-CN" altLang="en-US" sz="2800">
                <a:solidFill>
                  <a:schemeClr val="tx2"/>
                </a:solidFill>
                <a:latin typeface="Times New Roman" panose="02020603050405020304" pitchFamily="18" charset="0"/>
              </a:rPr>
              <a:t>F</a:t>
            </a:r>
            <a:r>
              <a:rPr lang="en-US" altLang="zh-CN" sz="2800">
                <a:solidFill>
                  <a:schemeClr val="tx2"/>
                </a:solidFill>
                <a:latin typeface="Times New Roman" panose="02020603050405020304" pitchFamily="18" charset="0"/>
              </a:rPr>
              <a:t>eedback compensation)</a:t>
            </a:r>
            <a:r>
              <a:rPr lang="zh-CN" altLang="en-US" sz="2800" b="1">
                <a:solidFill>
                  <a:schemeClr val="tx2"/>
                </a:solidFill>
                <a:latin typeface="Times New Roman" panose="02020603050405020304" pitchFamily="18" charset="0"/>
              </a:rPr>
              <a:t>可以消除不可变部分的参数波动及非线性因素对系统性能的影响。</a:t>
            </a:r>
            <a:endParaRPr lang="zh-CN" altLang="en-US" sz="2800" b="1">
              <a:solidFill>
                <a:schemeClr val="tx2"/>
              </a:solidFill>
              <a:latin typeface="Times New Roman" panose="02020603050405020304" pitchFamily="18" charset="0"/>
            </a:endParaRPr>
          </a:p>
        </p:txBody>
      </p:sp>
      <p:grpSp>
        <p:nvGrpSpPr>
          <p:cNvPr id="59396" name="组合 2"/>
          <p:cNvGrpSpPr/>
          <p:nvPr/>
        </p:nvGrpSpPr>
        <p:grpSpPr bwMode="auto">
          <a:xfrm>
            <a:off x="1492250" y="1427163"/>
            <a:ext cx="5554663" cy="2908300"/>
            <a:chOff x="2063925" y="1279525"/>
            <a:chExt cx="5633863" cy="3045197"/>
          </a:xfrm>
        </p:grpSpPr>
        <p:sp>
          <p:nvSpPr>
            <p:cNvPr id="59398" name="Rectangle 7"/>
            <p:cNvSpPr>
              <a:spLocks noChangeArrowheads="1"/>
            </p:cNvSpPr>
            <p:nvPr/>
          </p:nvSpPr>
          <p:spPr bwMode="auto">
            <a:xfrm>
              <a:off x="2553406" y="3846001"/>
              <a:ext cx="4706425" cy="4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400" b="1">
                  <a:solidFill>
                    <a:schemeClr val="tx2"/>
                  </a:solidFill>
                  <a:latin typeface="宋体" panose="02010600030101010101" pitchFamily="2" charset="-122"/>
                </a:rPr>
                <a:t>图</a:t>
              </a:r>
              <a:r>
                <a:rPr lang="en-US" altLang="zh-CN" sz="2400" b="1">
                  <a:solidFill>
                    <a:schemeClr val="tx2"/>
                  </a:solidFill>
                  <a:latin typeface="Times New Roman" panose="02020603050405020304" pitchFamily="18" charset="0"/>
                  <a:cs typeface="Times New Roman" panose="02020603050405020304" pitchFamily="18" charset="0"/>
                </a:rPr>
                <a:t>6.3</a:t>
              </a:r>
              <a:r>
                <a:rPr lang="en-US" altLang="zh-CN" sz="2400" b="1">
                  <a:solidFill>
                    <a:schemeClr val="tx2"/>
                  </a:solidFill>
                  <a:latin typeface="宋体" panose="02010600030101010101" pitchFamily="2" charset="-122"/>
                </a:rPr>
                <a:t> </a:t>
              </a:r>
              <a:r>
                <a:rPr lang="zh-CN" altLang="en-US" sz="2400" b="1">
                  <a:solidFill>
                    <a:schemeClr val="tx2"/>
                  </a:solidFill>
                  <a:latin typeface="宋体" panose="02010600030101010101" pitchFamily="2" charset="-122"/>
                </a:rPr>
                <a:t>反馈</a:t>
              </a:r>
              <a:r>
                <a:rPr lang="en-US" altLang="zh-CN" sz="2400" b="1">
                  <a:solidFill>
                    <a:schemeClr val="tx2"/>
                  </a:solidFill>
                  <a:latin typeface="宋体" panose="02010600030101010101" pitchFamily="2" charset="-122"/>
                </a:rPr>
                <a:t>(</a:t>
              </a:r>
              <a:r>
                <a:rPr lang="zh-CN" altLang="en-US" sz="2400" b="1">
                  <a:solidFill>
                    <a:schemeClr val="tx2"/>
                  </a:solidFill>
                  <a:latin typeface="宋体" panose="02010600030101010101" pitchFamily="2" charset="-122"/>
                </a:rPr>
                <a:t>并联</a:t>
              </a:r>
              <a:r>
                <a:rPr lang="en-US" altLang="zh-CN" sz="2400" b="1">
                  <a:solidFill>
                    <a:schemeClr val="tx2"/>
                  </a:solidFill>
                  <a:latin typeface="宋体" panose="02010600030101010101" pitchFamily="2" charset="-122"/>
                </a:rPr>
                <a:t>)</a:t>
              </a:r>
              <a:r>
                <a:rPr lang="zh-CN" altLang="en-US" sz="2400" b="1">
                  <a:solidFill>
                    <a:schemeClr val="tx2"/>
                  </a:solidFill>
                  <a:latin typeface="宋体" panose="02010600030101010101" pitchFamily="2" charset="-122"/>
                </a:rPr>
                <a:t>校正系统框图</a:t>
              </a:r>
              <a:endParaRPr lang="zh-CN" altLang="en-US" sz="2400" b="1">
                <a:solidFill>
                  <a:schemeClr val="tx2"/>
                </a:solidFill>
                <a:latin typeface="宋体" panose="02010600030101010101" pitchFamily="2" charset="-122"/>
              </a:endParaRPr>
            </a:p>
          </p:txBody>
        </p:sp>
        <p:sp>
          <p:nvSpPr>
            <p:cNvPr id="7" name="Line 80"/>
            <p:cNvSpPr>
              <a:spLocks noChangeShapeType="1"/>
            </p:cNvSpPr>
            <p:nvPr/>
          </p:nvSpPr>
          <p:spPr bwMode="auto">
            <a:xfrm>
              <a:off x="2063925" y="1804788"/>
              <a:ext cx="1001504" cy="0"/>
            </a:xfrm>
            <a:prstGeom prst="line">
              <a:avLst/>
            </a:prstGeom>
            <a:noFill/>
            <a:ln w="25400">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8" name="AutoShape 81"/>
            <p:cNvSpPr>
              <a:spLocks noChangeArrowheads="1"/>
            </p:cNvSpPr>
            <p:nvPr/>
          </p:nvSpPr>
          <p:spPr bwMode="auto">
            <a:xfrm>
              <a:off x="3068649" y="1615295"/>
              <a:ext cx="351009" cy="397271"/>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2" name="Line 85"/>
            <p:cNvSpPr>
              <a:spLocks noChangeShapeType="1"/>
            </p:cNvSpPr>
            <p:nvPr/>
          </p:nvSpPr>
          <p:spPr bwMode="auto">
            <a:xfrm>
              <a:off x="3419659" y="1799801"/>
              <a:ext cx="1189890" cy="3324"/>
            </a:xfrm>
            <a:prstGeom prst="line">
              <a:avLst/>
            </a:prstGeom>
            <a:noFill/>
            <a:ln w="25400">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3" name="AutoShape 86"/>
            <p:cNvSpPr>
              <a:spLocks noChangeArrowheads="1"/>
            </p:cNvSpPr>
            <p:nvPr/>
          </p:nvSpPr>
          <p:spPr bwMode="auto">
            <a:xfrm>
              <a:off x="4609549" y="1615295"/>
              <a:ext cx="351009" cy="397271"/>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4" name="Line 87"/>
            <p:cNvSpPr>
              <a:spLocks noChangeShapeType="1"/>
            </p:cNvSpPr>
            <p:nvPr/>
          </p:nvSpPr>
          <p:spPr bwMode="auto">
            <a:xfrm>
              <a:off x="4942846" y="1803125"/>
              <a:ext cx="584480" cy="0"/>
            </a:xfrm>
            <a:prstGeom prst="line">
              <a:avLst/>
            </a:prstGeom>
            <a:noFill/>
            <a:ln w="25400">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5" name="Rectangle 88" descr="G(s)"/>
            <p:cNvSpPr>
              <a:spLocks noChangeArrowheads="1"/>
            </p:cNvSpPr>
            <p:nvPr/>
          </p:nvSpPr>
          <p:spPr bwMode="auto">
            <a:xfrm>
              <a:off x="5527326" y="1492290"/>
              <a:ext cx="920997" cy="616685"/>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6" name="Line 89"/>
            <p:cNvSpPr>
              <a:spLocks noChangeShapeType="1"/>
            </p:cNvSpPr>
            <p:nvPr/>
          </p:nvSpPr>
          <p:spPr bwMode="auto">
            <a:xfrm>
              <a:off x="6446713" y="1803125"/>
              <a:ext cx="1251075" cy="0"/>
            </a:xfrm>
            <a:prstGeom prst="line">
              <a:avLst/>
            </a:prstGeom>
            <a:noFill/>
            <a:ln w="25400">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7" name="Text Box 90"/>
            <p:cNvSpPr txBox="1">
              <a:spLocks noChangeArrowheads="1"/>
            </p:cNvSpPr>
            <p:nvPr/>
          </p:nvSpPr>
          <p:spPr bwMode="auto">
            <a:xfrm>
              <a:off x="6689843" y="1279525"/>
              <a:ext cx="917777" cy="478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8" name="Line 91"/>
            <p:cNvSpPr>
              <a:spLocks noChangeShapeType="1"/>
            </p:cNvSpPr>
            <p:nvPr/>
          </p:nvSpPr>
          <p:spPr bwMode="auto">
            <a:xfrm>
              <a:off x="6947465" y="1803125"/>
              <a:ext cx="0" cy="1609034"/>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9" name="Line 92"/>
            <p:cNvSpPr>
              <a:spLocks noChangeShapeType="1"/>
            </p:cNvSpPr>
            <p:nvPr/>
          </p:nvSpPr>
          <p:spPr bwMode="auto">
            <a:xfrm flipH="1">
              <a:off x="6464425" y="2748932"/>
              <a:ext cx="499142" cy="0"/>
            </a:xfrm>
            <a:prstGeom prst="line">
              <a:avLst/>
            </a:prstGeom>
            <a:noFill/>
            <a:ln w="25400">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0" name="Rectangle 93" descr="G(s)"/>
            <p:cNvSpPr>
              <a:spLocks noChangeArrowheads="1"/>
            </p:cNvSpPr>
            <p:nvPr/>
          </p:nvSpPr>
          <p:spPr bwMode="auto">
            <a:xfrm>
              <a:off x="5520885" y="2473003"/>
              <a:ext cx="962861" cy="558508"/>
            </a:xfrm>
            <a:prstGeom prst="rect">
              <a:avLst/>
            </a:prstGeom>
            <a:noFill/>
            <a:ln w="25400">
              <a:solidFill>
                <a:srgbClr val="CC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1" name="Line 94"/>
            <p:cNvSpPr>
              <a:spLocks noChangeShapeType="1"/>
            </p:cNvSpPr>
            <p:nvPr/>
          </p:nvSpPr>
          <p:spPr bwMode="auto">
            <a:xfrm flipH="1">
              <a:off x="4777003" y="2748932"/>
              <a:ext cx="743882"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2" name="Line 95"/>
            <p:cNvSpPr>
              <a:spLocks noChangeShapeType="1"/>
            </p:cNvSpPr>
            <p:nvPr/>
          </p:nvSpPr>
          <p:spPr bwMode="auto">
            <a:xfrm flipV="1">
              <a:off x="4777003" y="1992619"/>
              <a:ext cx="0" cy="756313"/>
            </a:xfrm>
            <a:prstGeom prst="line">
              <a:avLst/>
            </a:prstGeom>
            <a:noFill/>
            <a:ln w="25400">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5" name="Line 98"/>
            <p:cNvSpPr>
              <a:spLocks noChangeShapeType="1"/>
            </p:cNvSpPr>
            <p:nvPr/>
          </p:nvSpPr>
          <p:spPr bwMode="auto">
            <a:xfrm flipH="1">
              <a:off x="3245764" y="3412160"/>
              <a:ext cx="3701701"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6" name="Line 99"/>
            <p:cNvSpPr>
              <a:spLocks noChangeShapeType="1"/>
            </p:cNvSpPr>
            <p:nvPr/>
          </p:nvSpPr>
          <p:spPr bwMode="auto">
            <a:xfrm flipV="1">
              <a:off x="3245764" y="1992619"/>
              <a:ext cx="0" cy="1419541"/>
            </a:xfrm>
            <a:prstGeom prst="line">
              <a:avLst/>
            </a:prstGeom>
            <a:noFill/>
            <a:ln w="25400">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8" name="Text Box 101"/>
            <p:cNvSpPr txBox="1">
              <a:spLocks noChangeArrowheads="1"/>
            </p:cNvSpPr>
            <p:nvPr/>
          </p:nvSpPr>
          <p:spPr bwMode="auto">
            <a:xfrm>
              <a:off x="5569189" y="1557116"/>
              <a:ext cx="1001504" cy="478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G</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9" name="Text Box 102"/>
            <p:cNvSpPr txBox="1">
              <a:spLocks noChangeArrowheads="1"/>
            </p:cNvSpPr>
            <p:nvPr/>
          </p:nvSpPr>
          <p:spPr bwMode="auto">
            <a:xfrm>
              <a:off x="5506394" y="2473003"/>
              <a:ext cx="1088451" cy="478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rgbClr val="CC0000"/>
                  </a:solidFill>
                  <a:latin typeface="Times New Roman" panose="02020603050405020304" pitchFamily="18" charset="0"/>
                  <a:cs typeface="Times New Roman" panose="02020603050405020304" pitchFamily="18" charset="0"/>
                </a:rPr>
                <a:t> </a:t>
              </a:r>
              <a:r>
                <a:rPr lang="en-US" altLang="zh-CN" sz="2400" i="1" kern="0" dirty="0" err="1">
                  <a:solidFill>
                    <a:srgbClr val="CC0000"/>
                  </a:solidFill>
                  <a:latin typeface="Times New Roman" panose="02020603050405020304" pitchFamily="18" charset="0"/>
                  <a:cs typeface="Times New Roman" panose="02020603050405020304" pitchFamily="18" charset="0"/>
                </a:rPr>
                <a:t>G</a:t>
              </a:r>
              <a:r>
                <a:rPr lang="en-US" altLang="zh-CN" sz="2400" i="1" kern="0" baseline="-25000" dirty="0" err="1">
                  <a:solidFill>
                    <a:srgbClr val="CC0000"/>
                  </a:solidFill>
                  <a:latin typeface="Times New Roman" panose="02020603050405020304" pitchFamily="18" charset="0"/>
                  <a:cs typeface="Times New Roman" panose="02020603050405020304" pitchFamily="18" charset="0"/>
                </a:rPr>
                <a:t>c</a:t>
              </a:r>
              <a:r>
                <a:rPr lang="en-US" altLang="zh-CN" sz="2400" kern="0" dirty="0">
                  <a:solidFill>
                    <a:srgbClr val="CC0000"/>
                  </a:solidFill>
                  <a:latin typeface="Times New Roman" panose="02020603050405020304" pitchFamily="18" charset="0"/>
                  <a:cs typeface="Times New Roman" panose="02020603050405020304" pitchFamily="18" charset="0"/>
                </a:rPr>
                <a:t>(</a:t>
              </a:r>
              <a:r>
                <a:rPr lang="en-US" altLang="zh-CN" sz="2400" i="1" kern="0" dirty="0">
                  <a:solidFill>
                    <a:srgbClr val="CC0000"/>
                  </a:solidFill>
                  <a:latin typeface="Times New Roman" panose="02020603050405020304" pitchFamily="18" charset="0"/>
                  <a:cs typeface="Times New Roman" panose="02020603050405020304" pitchFamily="18" charset="0"/>
                </a:rPr>
                <a:t>s</a:t>
              </a:r>
              <a:r>
                <a:rPr lang="en-US" altLang="zh-CN" sz="2400" kern="0" dirty="0">
                  <a:solidFill>
                    <a:srgbClr val="CC0000"/>
                  </a:solidFill>
                  <a:latin typeface="Times New Roman" panose="02020603050405020304" pitchFamily="18" charset="0"/>
                  <a:cs typeface="Times New Roman" panose="02020603050405020304" pitchFamily="18" charset="0"/>
                </a:rPr>
                <a:t>)</a:t>
              </a:r>
              <a:endParaRPr lang="en-US" altLang="zh-CN" sz="2400" kern="0" dirty="0">
                <a:solidFill>
                  <a:srgbClr val="CC0000"/>
                </a:solidFill>
                <a:latin typeface="Times New Roman" panose="02020603050405020304" pitchFamily="18" charset="0"/>
                <a:cs typeface="Times New Roman" panose="02020603050405020304" pitchFamily="18" charset="0"/>
              </a:endParaRPr>
            </a:p>
          </p:txBody>
        </p:sp>
        <p:sp>
          <p:nvSpPr>
            <p:cNvPr id="30" name="Text Box 103"/>
            <p:cNvSpPr txBox="1">
              <a:spLocks noChangeArrowheads="1"/>
            </p:cNvSpPr>
            <p:nvPr/>
          </p:nvSpPr>
          <p:spPr bwMode="auto">
            <a:xfrm>
              <a:off x="2065536" y="1311107"/>
              <a:ext cx="917777" cy="478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 R</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31" name="Rectangle 104"/>
            <p:cNvSpPr>
              <a:spLocks noChangeArrowheads="1"/>
            </p:cNvSpPr>
            <p:nvPr/>
          </p:nvSpPr>
          <p:spPr bwMode="auto">
            <a:xfrm>
              <a:off x="4527432" y="1897873"/>
              <a:ext cx="444397" cy="369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2" name="Text Box 105"/>
            <p:cNvSpPr txBox="1">
              <a:spLocks noChangeArrowheads="1"/>
            </p:cNvSpPr>
            <p:nvPr/>
          </p:nvSpPr>
          <p:spPr bwMode="auto">
            <a:xfrm>
              <a:off x="4860730" y="1803125"/>
              <a:ext cx="417024" cy="37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i="1" kern="0">
                  <a:solidFill>
                    <a:sysClr val="windowText" lastClr="000000"/>
                  </a:solidFill>
                  <a:latin typeface="Arial" panose="020B0604020202020204" pitchFamily="34" charset="0"/>
                </a:rPr>
                <a:t>_</a:t>
              </a:r>
              <a:endParaRPr lang="zh-CN" altLang="en-US" i="1" kern="0">
                <a:solidFill>
                  <a:sysClr val="windowText" lastClr="000000"/>
                </a:solidFill>
                <a:latin typeface="Arial" panose="020B0604020202020204" pitchFamily="34" charset="0"/>
              </a:endParaRPr>
            </a:p>
          </p:txBody>
        </p:sp>
        <p:sp>
          <p:nvSpPr>
            <p:cNvPr id="33" name="Text Box 106"/>
            <p:cNvSpPr txBox="1">
              <a:spLocks noChangeArrowheads="1"/>
            </p:cNvSpPr>
            <p:nvPr/>
          </p:nvSpPr>
          <p:spPr bwMode="auto">
            <a:xfrm>
              <a:off x="3329491" y="1803125"/>
              <a:ext cx="413805" cy="37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i="1" kern="0">
                  <a:solidFill>
                    <a:sysClr val="windowText" lastClr="000000"/>
                  </a:solidFill>
                  <a:latin typeface="Arial" panose="020B0604020202020204" pitchFamily="34" charset="0"/>
                </a:rPr>
                <a:t>_</a:t>
              </a:r>
              <a:endParaRPr lang="zh-CN" altLang="en-US" i="1" kern="0">
                <a:solidFill>
                  <a:sysClr val="windowText" lastClr="000000"/>
                </a:solidFill>
                <a:latin typeface="Arial" panose="020B0604020202020204" pitchFamily="34" charset="0"/>
              </a:endParaRPr>
            </a:p>
          </p:txBody>
        </p:sp>
        <p:sp>
          <p:nvSpPr>
            <p:cNvPr id="34" name="Text Box 103"/>
            <p:cNvSpPr txBox="1">
              <a:spLocks noChangeArrowheads="1"/>
            </p:cNvSpPr>
            <p:nvPr/>
          </p:nvSpPr>
          <p:spPr bwMode="auto">
            <a:xfrm>
              <a:off x="3514657" y="1279525"/>
              <a:ext cx="917777" cy="478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 E</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pSp>
      <p:sp>
        <p:nvSpPr>
          <p:cNvPr id="59397" name="矩形 1"/>
          <p:cNvSpPr>
            <a:spLocks noChangeArrowheads="1"/>
          </p:cNvSpPr>
          <p:nvPr/>
        </p:nvSpPr>
        <p:spPr bwMode="auto">
          <a:xfrm>
            <a:off x="517525" y="549275"/>
            <a:ext cx="1987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chemeClr val="tx2"/>
                </a:solidFill>
              </a:rPr>
              <a:t>反馈校正：</a:t>
            </a:r>
            <a:endParaRPr lang="zh-CN" altLang="en-US" sz="2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6"/>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5A6FA798-7E74-4540-A404-124D2D8B48DE}" type="slidenum">
              <a:rPr lang="en-US" altLang="zh-CN" sz="1400"/>
            </a:fld>
            <a:endParaRPr lang="en-US" altLang="zh-CN" sz="1400"/>
          </a:p>
        </p:txBody>
      </p:sp>
      <p:graphicFrame>
        <p:nvGraphicFramePr>
          <p:cNvPr id="52227" name="Group 3"/>
          <p:cNvGraphicFramePr>
            <a:graphicFrameLocks noGrp="1"/>
          </p:cNvGraphicFramePr>
          <p:nvPr/>
        </p:nvGraphicFramePr>
        <p:xfrm>
          <a:off x="250825" y="476250"/>
          <a:ext cx="8642350" cy="5545138"/>
        </p:xfrm>
        <a:graphic>
          <a:graphicData uri="http://schemas.openxmlformats.org/drawingml/2006/table">
            <a:tbl>
              <a:tblPr/>
              <a:tblGrid>
                <a:gridCol w="1008063"/>
                <a:gridCol w="3600450"/>
                <a:gridCol w="4033837"/>
              </a:tblGrid>
              <a:tr h="53463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滞后校正</a:t>
                      </a:r>
                      <a:endPar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超前校正</a:t>
                      </a:r>
                      <a:endPar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050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不适用情况</a:t>
                      </a:r>
                      <a:endParaRPr kumimoji="0" 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在低频区找不到所要求的相位裕量区段。</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当暂态响应，频带宽或低频误差等指标过于严格的情况。</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在     附近，相位滞后随    迅速增大的情况。</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相位超前要求过大。</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AutoNum type="arabicPeriod"/>
                      </a:pPr>
                      <a:r>
                        <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因高频干扰指标所限，不能增大高频增益的情况。</a:t>
                      </a:r>
                      <a:endParaRPr kumimoji="0" lang="zh-CN" sz="28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393" name="AutoShape 35">
            <a:hlinkClick r:id="rId1" action="ppaction://hlinksldjump" highlightClick="1"/>
          </p:cNvPr>
          <p:cNvSpPr>
            <a:spLocks noChangeArrowheads="1"/>
          </p:cNvSpPr>
          <p:nvPr/>
        </p:nvSpPr>
        <p:spPr bwMode="auto">
          <a:xfrm>
            <a:off x="8027988" y="6172200"/>
            <a:ext cx="442912" cy="457200"/>
          </a:xfrm>
          <a:prstGeom prst="actionButtonHome">
            <a:avLst/>
          </a:prstGeom>
          <a:solidFill>
            <a:srgbClr val="99CC00"/>
          </a:solidFill>
          <a:ln w="19050">
            <a:solidFill>
              <a:srgbClr val="FF6600"/>
            </a:solidFill>
            <a:miter lim="800000"/>
          </a:ln>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52242" name="Group 18"/>
          <p:cNvGrpSpPr>
            <a:grpSpLocks noChangeAspect="1"/>
          </p:cNvGrpSpPr>
          <p:nvPr/>
        </p:nvGrpSpPr>
        <p:grpSpPr bwMode="auto">
          <a:xfrm>
            <a:off x="5867650" y="981075"/>
            <a:ext cx="809386" cy="995069"/>
            <a:chOff x="45" y="46"/>
            <a:chExt cx="510" cy="627"/>
          </a:xfrm>
        </p:grpSpPr>
        <p:graphicFrame>
          <p:nvGraphicFramePr>
            <p:cNvPr id="101396" name="Object 19"/>
            <p:cNvGraphicFramePr>
              <a:graphicFrameLocks noChangeAspect="1"/>
            </p:cNvGraphicFramePr>
            <p:nvPr/>
          </p:nvGraphicFramePr>
          <p:xfrm>
            <a:off x="204" y="405"/>
            <a:ext cx="351" cy="268"/>
          </p:xfrm>
          <a:graphic>
            <a:graphicData uri="http://schemas.openxmlformats.org/presentationml/2006/ole">
              <mc:AlternateContent xmlns:mc="http://schemas.openxmlformats.org/markup-compatibility/2006">
                <mc:Choice xmlns:v="urn:schemas-microsoft-com:vml" Requires="v">
                  <p:oleObj spid="_x0000_s101532" name="Equation" r:id="rId2" imgW="50800" imgH="25400" progId="Equation.DSMT4">
                    <p:embed/>
                  </p:oleObj>
                </mc:Choice>
                <mc:Fallback>
                  <p:oleObj name="Equation" r:id="rId2" imgW="50800" imgH="25400" progId="Equation.DSMT4">
                    <p:embed/>
                    <p:pic>
                      <p:nvPicPr>
                        <p:cNvPr id="0" name="Picture 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405"/>
                          <a:ext cx="351" cy="268"/>
                        </a:xfrm>
                        <a:prstGeom prst="rect">
                          <a:avLst/>
                        </a:prstGeom>
                        <a:noFill/>
                      </p:spPr>
                    </p:pic>
                  </p:oleObj>
                </mc:Fallback>
              </mc:AlternateContent>
            </a:graphicData>
          </a:graphic>
        </p:graphicFrame>
        <p:graphicFrame>
          <p:nvGraphicFramePr>
            <p:cNvPr id="101397" name="Object 20"/>
            <p:cNvGraphicFramePr>
              <a:graphicFrameLocks noChangeAspect="1"/>
            </p:cNvGraphicFramePr>
            <p:nvPr/>
          </p:nvGraphicFramePr>
          <p:xfrm>
            <a:off x="45" y="46"/>
            <a:ext cx="318" cy="363"/>
          </p:xfrm>
          <a:graphic>
            <a:graphicData uri="http://schemas.openxmlformats.org/presentationml/2006/ole">
              <mc:AlternateContent xmlns:mc="http://schemas.openxmlformats.org/markup-compatibility/2006">
                <mc:Choice xmlns:v="urn:schemas-microsoft-com:vml" Requires="v">
                  <p:oleObj spid="_x0000_s101533" name="Equation" r:id="rId4" imgW="76200" imgH="114300" progId="Equation.DSMT4">
                    <p:embed/>
                  </p:oleObj>
                </mc:Choice>
                <mc:Fallback>
                  <p:oleObj name="Equation" r:id="rId4" imgW="76200" imgH="114300" progId="Equation.DSMT4">
                    <p:embed/>
                    <p:pic>
                      <p:nvPicPr>
                        <p:cNvPr id="0" name="Picture 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 y="46"/>
                          <a:ext cx="318"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1395" name="Rectangle 23"/>
          <p:cNvSpPr>
            <a:spLocks noChangeArrowheads="1"/>
          </p:cNvSpPr>
          <p:nvPr/>
        </p:nvSpPr>
        <p:spPr bwMode="auto">
          <a:xfrm>
            <a:off x="2195513" y="-106363"/>
            <a:ext cx="46720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b="1">
                <a:solidFill>
                  <a:schemeClr val="tx2"/>
                </a:solidFill>
              </a:rPr>
              <a:t>滞后校正和超前校正比较</a:t>
            </a:r>
            <a:endParaRPr lang="zh-CN" altLang="en-US" b="1">
              <a:solidFill>
                <a:schemeClr val="tx2"/>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1772F9CC-5845-42DF-A9B7-351B7E86FC55}" type="slidenum">
              <a:rPr lang="en-US" altLang="zh-CN" sz="1400"/>
            </a:fld>
            <a:endParaRPr lang="en-US" altLang="zh-CN" sz="1400"/>
          </a:p>
        </p:txBody>
      </p:sp>
      <p:sp>
        <p:nvSpPr>
          <p:cNvPr id="103427" name="Rectangle 2"/>
          <p:cNvSpPr>
            <a:spLocks noGrp="1" noRot="1" noChangeArrowheads="1"/>
          </p:cNvSpPr>
          <p:nvPr>
            <p:ph type="title" idx="4294967295"/>
          </p:nvPr>
        </p:nvSpPr>
        <p:spPr>
          <a:xfrm>
            <a:off x="250825" y="404813"/>
            <a:ext cx="6538913" cy="792162"/>
          </a:xfrm>
        </p:spPr>
        <p:txBody>
          <a:bodyPr/>
          <a:lstStyle/>
          <a:p>
            <a:pPr algn="l" eaLnBrk="1" hangingPunct="1"/>
            <a:r>
              <a:rPr lang="en-US" altLang="zh-CN" sz="3200" b="1">
                <a:latin typeface="Times New Roman" panose="02020603050405020304" pitchFamily="18" charset="0"/>
              </a:rPr>
              <a:t>(3)</a:t>
            </a:r>
            <a:r>
              <a:rPr lang="zh-CN" altLang="en-US" sz="3200" b="1">
                <a:latin typeface="Times New Roman" panose="02020603050405020304" pitchFamily="18" charset="0"/>
              </a:rPr>
              <a:t>串联滞后</a:t>
            </a:r>
            <a:r>
              <a:rPr lang="en-US" altLang="zh-CN" sz="3200" b="1">
                <a:latin typeface="Times New Roman" panose="02020603050405020304" pitchFamily="18" charset="0"/>
              </a:rPr>
              <a:t>-</a:t>
            </a:r>
            <a:r>
              <a:rPr lang="zh-CN" altLang="en-US" sz="3200" b="1">
                <a:latin typeface="Times New Roman" panose="02020603050405020304" pitchFamily="18" charset="0"/>
              </a:rPr>
              <a:t>超前校正</a:t>
            </a:r>
            <a:br>
              <a:rPr lang="en-US" altLang="zh-CN" sz="3200" b="1">
                <a:latin typeface="Times New Roman" panose="02020603050405020304" pitchFamily="18" charset="0"/>
              </a:rPr>
            </a:br>
            <a:r>
              <a:rPr lang="zh-CN" altLang="en-US" sz="3200" b="1">
                <a:solidFill>
                  <a:srgbClr val="FF0000"/>
                </a:solidFill>
                <a:latin typeface="Times New Roman" panose="02020603050405020304" pitchFamily="18" charset="0"/>
              </a:rPr>
              <a:t>    </a:t>
            </a:r>
            <a:r>
              <a:rPr lang="zh-CN" altLang="en-US" sz="3200">
                <a:latin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a:t>
            </a:r>
            <a:r>
              <a:rPr lang="zh-CN" altLang="en-US" sz="3200">
                <a:latin typeface="Times New Roman" panose="02020603050405020304" pitchFamily="18" charset="0"/>
              </a:rPr>
              <a:t>S</a:t>
            </a:r>
            <a:r>
              <a:rPr lang="en-US" altLang="zh-CN" sz="3200">
                <a:latin typeface="Times New Roman" panose="02020603050405020304" pitchFamily="18" charset="0"/>
                <a:cs typeface="Times New Roman" panose="02020603050405020304" pitchFamily="18" charset="0"/>
              </a:rPr>
              <a:t>eries lag-lead compensation)</a:t>
            </a:r>
            <a:endParaRPr lang="zh-CN" altLang="en-US" sz="3200">
              <a:latin typeface="Times New Roman" panose="02020603050405020304" pitchFamily="18" charset="0"/>
              <a:cs typeface="Times New Roman" panose="02020603050405020304" pitchFamily="18" charset="0"/>
            </a:endParaRPr>
          </a:p>
        </p:txBody>
      </p:sp>
      <p:sp>
        <p:nvSpPr>
          <p:cNvPr id="53252" name="Rectangle 3"/>
          <p:cNvSpPr>
            <a:spLocks noGrp="1" noRot="1" noChangeArrowheads="1"/>
          </p:cNvSpPr>
          <p:nvPr>
            <p:ph type="body" idx="4294967295"/>
          </p:nvPr>
        </p:nvSpPr>
        <p:spPr>
          <a:xfrm>
            <a:off x="395288" y="1757363"/>
            <a:ext cx="8208962" cy="4465637"/>
          </a:xfrm>
        </p:spPr>
        <p:txBody>
          <a:bodyPr/>
          <a:lstStyle/>
          <a:p>
            <a:pPr algn="just" eaLnBrk="1" hangingPunct="1">
              <a:lnSpc>
                <a:spcPct val="120000"/>
              </a:lnSpc>
              <a:buClr>
                <a:srgbClr val="FF0066"/>
              </a:buClr>
            </a:pPr>
            <a:r>
              <a:rPr lang="zh-CN" altLang="en-US" sz="2800" b="1">
                <a:solidFill>
                  <a:schemeClr val="tx2"/>
                </a:solidFill>
                <a:latin typeface="宋体" panose="02010600030101010101" pitchFamily="2" charset="-122"/>
              </a:rPr>
              <a:t>串联超前校正主要提高系统的相角裕量或相对稳定性，串联滞后校正提高系统的开环放大系数，改善系统稳态性能。</a:t>
            </a:r>
            <a:endParaRPr lang="zh-CN" altLang="en-US" sz="2800" b="1">
              <a:solidFill>
                <a:schemeClr val="tx2"/>
              </a:solidFill>
              <a:latin typeface="宋体" panose="02010600030101010101" pitchFamily="2" charset="-122"/>
            </a:endParaRPr>
          </a:p>
          <a:p>
            <a:pPr algn="just" eaLnBrk="1" hangingPunct="1">
              <a:lnSpc>
                <a:spcPct val="120000"/>
              </a:lnSpc>
              <a:buClr>
                <a:srgbClr val="FF0066"/>
              </a:buClr>
            </a:pPr>
            <a:endParaRPr lang="zh-CN" altLang="en-US" sz="2800" b="1">
              <a:solidFill>
                <a:schemeClr val="tx2"/>
              </a:solidFill>
              <a:latin typeface="宋体" panose="02010600030101010101" pitchFamily="2" charset="-122"/>
            </a:endParaRPr>
          </a:p>
          <a:p>
            <a:pPr algn="just" eaLnBrk="1" hangingPunct="1">
              <a:lnSpc>
                <a:spcPct val="120000"/>
              </a:lnSpc>
              <a:buClr>
                <a:srgbClr val="FF0066"/>
              </a:buClr>
            </a:pPr>
            <a:r>
              <a:rPr lang="zh-CN" altLang="en-US" sz="2800" b="1">
                <a:solidFill>
                  <a:schemeClr val="tx2"/>
                </a:solidFill>
                <a:latin typeface="宋体" panose="02010600030101010101" pitchFamily="2" charset="-122"/>
              </a:rPr>
              <a:t>在某些情况下可以同时采用串联滞后和超前校正，即滞后</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超前校正，综合两种校正方法进行系统校正。</a:t>
            </a:r>
            <a:endParaRPr lang="zh-CN" altLang="en-US" sz="2800" b="1">
              <a:solidFill>
                <a:schemeClr val="tx2"/>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animEffect transition="in" filter="blinds(horizontal)">
                                      <p:cBhvr>
                                        <p:cTn id="7" dur="500"/>
                                        <p:tgtEl>
                                          <p:spTgt spid="53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52">
                                            <p:txEl>
                                              <p:pRg st="2" end="2"/>
                                            </p:txEl>
                                          </p:spTgt>
                                        </p:tgtEl>
                                        <p:attrNameLst>
                                          <p:attrName>style.visibility</p:attrName>
                                        </p:attrNameLst>
                                      </p:cBhvr>
                                      <p:to>
                                        <p:strVal val="visible"/>
                                      </p:to>
                                    </p:set>
                                    <p:animEffect transition="in" filter="blinds(horizontal)">
                                      <p:cBhvr>
                                        <p:cTn id="12" dur="500"/>
                                        <p:tgtEl>
                                          <p:spTgt spid="532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utoUpdateAnimBg="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9" name="Rectangle 3"/>
          <p:cNvSpPr txBox="1">
            <a:spLocks noRot="1" noChangeArrowheads="1"/>
          </p:cNvSpPr>
          <p:nvPr/>
        </p:nvSpPr>
        <p:spPr bwMode="auto">
          <a:xfrm>
            <a:off x="361950" y="4051300"/>
            <a:ext cx="8208963"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rgbClr val="FF0066"/>
              </a:buClr>
              <a:buNone/>
            </a:pPr>
            <a:r>
              <a:rPr lang="zh-CN" altLang="en-US" sz="2800" b="1" dirty="0">
                <a:solidFill>
                  <a:schemeClr val="tx2"/>
                </a:solidFill>
                <a:latin typeface="宋体" panose="02010600030101010101" pitchFamily="2" charset="-122"/>
              </a:rPr>
              <a:t>解：按要求取</a:t>
            </a:r>
            <a:r>
              <a:rPr lang="en-US" altLang="zh-CN" sz="2800" i="1" dirty="0">
                <a:solidFill>
                  <a:schemeClr val="tx2"/>
                </a:solidFill>
                <a:latin typeface="Times New Roman" panose="02020603050405020304" pitchFamily="18" charset="0"/>
                <a:cs typeface="Times New Roman" panose="02020603050405020304" pitchFamily="18" charset="0"/>
              </a:rPr>
              <a:t>K=</a:t>
            </a:r>
            <a:r>
              <a:rPr lang="en-US" altLang="zh-CN" sz="2800" dirty="0">
                <a:solidFill>
                  <a:schemeClr val="tx2"/>
                </a:solidFill>
                <a:latin typeface="Times New Roman" panose="02020603050405020304" pitchFamily="18" charset="0"/>
                <a:cs typeface="Times New Roman" panose="02020603050405020304" pitchFamily="18" charset="0"/>
              </a:rPr>
              <a:t>180 </a:t>
            </a:r>
            <a:r>
              <a:rPr lang="en-US" altLang="zh-CN" sz="2800" baseline="30000" dirty="0">
                <a:solidFill>
                  <a:schemeClr val="tx2"/>
                </a:solidFill>
                <a:latin typeface="Times New Roman" panose="02020603050405020304" pitchFamily="18" charset="0"/>
                <a:cs typeface="Times New Roman" panose="02020603050405020304" pitchFamily="18" charset="0"/>
              </a:rPr>
              <a:t>-</a:t>
            </a:r>
            <a:r>
              <a:rPr lang="en-US" altLang="zh-CN" sz="2800" i="1" dirty="0">
                <a:solidFill>
                  <a:schemeClr val="tx2"/>
                </a:solidFill>
                <a:latin typeface="Times New Roman" panose="02020603050405020304" pitchFamily="18" charset="0"/>
                <a:cs typeface="Times New Roman" panose="02020603050405020304" pitchFamily="18" charset="0"/>
              </a:rPr>
              <a:t>s</a:t>
            </a:r>
            <a:r>
              <a:rPr lang="zh-CN" altLang="en-US" sz="2800" b="1" dirty="0">
                <a:solidFill>
                  <a:schemeClr val="tx2"/>
                </a:solidFill>
                <a:latin typeface="Times New Roman" panose="02020603050405020304" pitchFamily="18" charset="0"/>
                <a:cs typeface="Times New Roman" panose="02020603050405020304" pitchFamily="18" charset="0"/>
              </a:rPr>
              <a:t>。画出校正前系统</a:t>
            </a:r>
            <a:r>
              <a:rPr lang="en-US" altLang="zh-CN" sz="2800" b="1" dirty="0">
                <a:solidFill>
                  <a:schemeClr val="tx2"/>
                </a:solidFill>
                <a:latin typeface="Times New Roman" panose="02020603050405020304" pitchFamily="18" charset="0"/>
                <a:cs typeface="Times New Roman" panose="02020603050405020304" pitchFamily="18" charset="0"/>
              </a:rPr>
              <a:t>Bode</a:t>
            </a:r>
            <a:r>
              <a:rPr lang="zh-CN" altLang="en-US" sz="2800" b="1" dirty="0">
                <a:solidFill>
                  <a:schemeClr val="tx2"/>
                </a:solidFill>
                <a:latin typeface="Times New Roman" panose="02020603050405020304" pitchFamily="18" charset="0"/>
                <a:cs typeface="Times New Roman" panose="02020603050405020304" pitchFamily="18" charset="0"/>
              </a:rPr>
              <a:t>图。由图可以查出未校正系统的剪切频率</a:t>
            </a:r>
            <a:r>
              <a:rPr lang="el-GR" altLang="zh-CN" sz="2800" b="1" i="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ω</a:t>
            </a:r>
            <a:r>
              <a:rPr lang="en-US" altLang="zh-CN" sz="2800" b="1" baseline="-250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c0</a:t>
            </a:r>
            <a:r>
              <a:rPr lang="zh-CN" altLang="en-US" sz="2800" b="1" dirty="0">
                <a:solidFill>
                  <a:schemeClr val="tx2"/>
                </a:solidFill>
                <a:latin typeface="Times New Roman" panose="02020603050405020304" pitchFamily="18" charset="0"/>
                <a:cs typeface="Times New Roman" panose="02020603050405020304" pitchFamily="18" charset="0"/>
              </a:rPr>
              <a:t>。也可以通过计算求出剪切频率</a:t>
            </a:r>
            <a:r>
              <a:rPr lang="el-GR" altLang="zh-CN" sz="2800" b="1" i="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ω</a:t>
            </a:r>
            <a:r>
              <a:rPr lang="en-US" altLang="zh-CN" sz="2800" b="1" baseline="-250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c0</a:t>
            </a:r>
            <a:r>
              <a:rPr lang="zh-CN" altLang="en-US" sz="2800" b="1" dirty="0">
                <a:solidFill>
                  <a:schemeClr val="tx2"/>
                </a:solidFill>
                <a:latin typeface="Times New Roman" panose="02020603050405020304" pitchFamily="18" charset="0"/>
                <a:cs typeface="Times New Roman" panose="02020603050405020304" pitchFamily="18" charset="0"/>
              </a:rPr>
              <a:t>，由剪切频率定义可得</a:t>
            </a:r>
            <a:endParaRPr lang="en-US" altLang="zh-CN" sz="2800" b="1" dirty="0">
              <a:solidFill>
                <a:schemeClr val="tx2"/>
              </a:solidFill>
              <a:latin typeface="Times New Roman" panose="02020603050405020304" pitchFamily="18" charset="0"/>
              <a:cs typeface="Times New Roman" panose="02020603050405020304" pitchFamily="18" charset="0"/>
            </a:endParaRPr>
          </a:p>
          <a:p>
            <a:pPr algn="just" eaLnBrk="1" hangingPunct="1">
              <a:lnSpc>
                <a:spcPct val="120000"/>
              </a:lnSpc>
              <a:buClr>
                <a:srgbClr val="FF0066"/>
              </a:buClr>
              <a:buFont typeface="Wingdings" panose="05000000000000000000" pitchFamily="2" charset="2"/>
              <a:buNone/>
            </a:pPr>
            <a:endParaRPr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104457" name="Rectangle 3"/>
          <p:cNvSpPr txBox="1">
            <a:spLocks noRot="1" noChangeArrowheads="1"/>
          </p:cNvSpPr>
          <p:nvPr/>
        </p:nvSpPr>
        <p:spPr bwMode="auto">
          <a:xfrm>
            <a:off x="323850" y="260350"/>
            <a:ext cx="820896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rgbClr val="FF0066"/>
              </a:buClr>
              <a:buFont typeface="Wingdings" panose="05000000000000000000" pitchFamily="2" charset="2"/>
              <a:buNone/>
            </a:pPr>
            <a:r>
              <a:rPr lang="zh-CN" altLang="en-US" sz="2800" b="1" dirty="0">
                <a:solidFill>
                  <a:schemeClr val="tx2"/>
                </a:solidFill>
                <a:latin typeface="Times New Roman" panose="02020603050405020304" pitchFamily="18" charset="0"/>
                <a:cs typeface="Times New Roman" panose="02020603050405020304" pitchFamily="18" charset="0"/>
              </a:rPr>
              <a:t>例</a:t>
            </a:r>
            <a:r>
              <a:rPr lang="en-US" altLang="zh-CN" sz="2800" b="1" dirty="0">
                <a:solidFill>
                  <a:schemeClr val="tx2"/>
                </a:solidFill>
                <a:latin typeface="Times New Roman" panose="02020603050405020304" pitchFamily="18" charset="0"/>
                <a:cs typeface="Times New Roman" panose="02020603050405020304" pitchFamily="18" charset="0"/>
              </a:rPr>
              <a:t>6.6 </a:t>
            </a:r>
            <a:r>
              <a:rPr lang="zh-CN" altLang="en-US" sz="2800" b="1" dirty="0">
                <a:solidFill>
                  <a:schemeClr val="tx2"/>
                </a:solidFill>
                <a:latin typeface="Times New Roman" panose="02020603050405020304" pitchFamily="18" charset="0"/>
                <a:cs typeface="Times New Roman" panose="02020603050405020304" pitchFamily="18" charset="0"/>
              </a:rPr>
              <a:t>设未校正系统原有部分的开环传递函数为</a:t>
            </a:r>
            <a:endParaRPr lang="en-US" altLang="zh-CN" sz="2800" b="1" dirty="0">
              <a:solidFill>
                <a:schemeClr val="tx2"/>
              </a:solidFill>
              <a:latin typeface="Times New Roman" panose="02020603050405020304" pitchFamily="18" charset="0"/>
              <a:cs typeface="Times New Roman" panose="02020603050405020304" pitchFamily="18" charset="0"/>
            </a:endParaRPr>
          </a:p>
          <a:p>
            <a:pPr algn="just" eaLnBrk="1" hangingPunct="1">
              <a:lnSpc>
                <a:spcPct val="120000"/>
              </a:lnSpc>
              <a:buClr>
                <a:srgbClr val="FF0066"/>
              </a:buClr>
              <a:buFont typeface="Wingdings" panose="05000000000000000000" pitchFamily="2" charset="2"/>
              <a:buNone/>
            </a:pPr>
            <a:endParaRPr lang="en-US" altLang="zh-CN" sz="2800" b="1" dirty="0">
              <a:solidFill>
                <a:schemeClr val="tx2"/>
              </a:solidFill>
              <a:latin typeface="Times New Roman" panose="02020603050405020304" pitchFamily="18" charset="0"/>
              <a:cs typeface="Times New Roman" panose="02020603050405020304" pitchFamily="18" charset="0"/>
            </a:endParaRPr>
          </a:p>
          <a:p>
            <a:pPr algn="just" eaLnBrk="1" hangingPunct="1">
              <a:lnSpc>
                <a:spcPct val="120000"/>
              </a:lnSpc>
              <a:buClr>
                <a:srgbClr val="FF0066"/>
              </a:buClr>
              <a:buFont typeface="Wingdings" panose="05000000000000000000" pitchFamily="2" charset="2"/>
              <a:buNone/>
            </a:pPr>
            <a:r>
              <a:rPr lang="zh-CN" altLang="en-US" sz="2800" b="1" dirty="0">
                <a:solidFill>
                  <a:schemeClr val="tx2"/>
                </a:solidFill>
                <a:latin typeface="Times New Roman" panose="02020603050405020304" pitchFamily="18" charset="0"/>
                <a:cs typeface="Times New Roman" panose="02020603050405020304" pitchFamily="18" charset="0"/>
              </a:rPr>
              <a:t>要求满足下列性能指标</a:t>
            </a:r>
            <a:endParaRPr lang="en-US" altLang="zh-CN" sz="2800" b="1" dirty="0">
              <a:solidFill>
                <a:schemeClr val="tx2"/>
              </a:solidFill>
              <a:latin typeface="Times New Roman" panose="02020603050405020304" pitchFamily="18" charset="0"/>
              <a:cs typeface="Times New Roman" panose="02020603050405020304" pitchFamily="18" charset="0"/>
            </a:endParaRPr>
          </a:p>
          <a:p>
            <a:pPr algn="just" eaLnBrk="1" hangingPunct="1">
              <a:lnSpc>
                <a:spcPct val="120000"/>
              </a:lnSpc>
              <a:buClr>
                <a:srgbClr val="FF0066"/>
              </a:buClr>
              <a:buNone/>
            </a:pPr>
            <a:r>
              <a:rPr lang="zh-CN" altLang="en-US" sz="2800" b="1" dirty="0">
                <a:solidFill>
                  <a:schemeClr val="tx2"/>
                </a:solidFill>
                <a:latin typeface="Times New Roman" panose="02020603050405020304" pitchFamily="18" charset="0"/>
                <a:cs typeface="Times New Roman" panose="02020603050405020304" pitchFamily="18" charset="0"/>
              </a:rPr>
              <a:t>（</a:t>
            </a:r>
            <a:r>
              <a:rPr lang="en-US" altLang="zh-CN" sz="2800" b="1" dirty="0">
                <a:solidFill>
                  <a:schemeClr val="tx2"/>
                </a:solidFill>
                <a:latin typeface="Times New Roman" panose="02020603050405020304" pitchFamily="18" charset="0"/>
                <a:cs typeface="Times New Roman" panose="02020603050405020304" pitchFamily="18" charset="0"/>
              </a:rPr>
              <a:t>1</a:t>
            </a:r>
            <a:r>
              <a:rPr lang="zh-CN" altLang="en-US" sz="2800" b="1" dirty="0">
                <a:solidFill>
                  <a:schemeClr val="tx2"/>
                </a:solidFill>
                <a:latin typeface="Times New Roman" panose="02020603050405020304" pitchFamily="18" charset="0"/>
                <a:cs typeface="Times New Roman" panose="02020603050405020304" pitchFamily="18" charset="0"/>
              </a:rPr>
              <a:t>）系统相角裕度</a:t>
            </a:r>
            <a:r>
              <a:rPr lang="en-US" altLang="zh-CN" sz="2800" b="1" i="1" dirty="0">
                <a:solidFill>
                  <a:schemeClr val="tx2"/>
                </a:solidFill>
                <a:latin typeface="Symbol" panose="05050102010706020507" pitchFamily="18" charset="2"/>
                <a:cs typeface="Times New Roman" panose="02020603050405020304" pitchFamily="18" charset="0"/>
              </a:rPr>
              <a:t>g</a:t>
            </a:r>
            <a:r>
              <a:rPr lang="en-US" altLang="zh-CN" sz="2800" b="1" i="1" dirty="0">
                <a:solidFill>
                  <a:srgbClr val="000000"/>
                </a:solidFill>
                <a:latin typeface="Symbol" panose="05050102010706020507" pitchFamily="18" charset="2"/>
                <a:cs typeface="Times New Roman" panose="02020603050405020304" pitchFamily="18" charset="0"/>
              </a:rPr>
              <a:t>  </a:t>
            </a:r>
            <a:r>
              <a:rPr lang="en-US" altLang="zh-CN" sz="2800" b="1" dirty="0">
                <a:solidFill>
                  <a:schemeClr val="tx2"/>
                </a:solidFill>
                <a:latin typeface="Times New Roman" panose="02020603050405020304" pitchFamily="18" charset="0"/>
                <a:cs typeface="Times New Roman" panose="02020603050405020304" pitchFamily="18" charset="0"/>
              </a:rPr>
              <a:t>&gt; 40°</a:t>
            </a:r>
            <a:r>
              <a:rPr lang="zh-CN" altLang="en-US" sz="2800" b="1" dirty="0">
                <a:solidFill>
                  <a:schemeClr val="tx2"/>
                </a:solidFill>
                <a:latin typeface="Times New Roman" panose="02020603050405020304" pitchFamily="18" charset="0"/>
                <a:cs typeface="Times New Roman" panose="02020603050405020304" pitchFamily="18" charset="0"/>
              </a:rPr>
              <a:t>    </a:t>
            </a:r>
            <a:endParaRPr lang="en-US" altLang="zh-CN" sz="2800" b="1" dirty="0">
              <a:solidFill>
                <a:schemeClr val="tx2"/>
              </a:solidFill>
              <a:latin typeface="Times New Roman" panose="02020603050405020304" pitchFamily="18" charset="0"/>
              <a:cs typeface="Times New Roman" panose="02020603050405020304" pitchFamily="18" charset="0"/>
            </a:endParaRPr>
          </a:p>
          <a:p>
            <a:pPr algn="just" eaLnBrk="1" hangingPunct="1">
              <a:lnSpc>
                <a:spcPct val="120000"/>
              </a:lnSpc>
              <a:buClr>
                <a:srgbClr val="FF0066"/>
              </a:buClr>
              <a:buNone/>
            </a:pPr>
            <a:r>
              <a:rPr lang="zh-CN" altLang="en-US" sz="2800" b="1" dirty="0">
                <a:solidFill>
                  <a:schemeClr val="tx2"/>
                </a:solidFill>
                <a:latin typeface="Times New Roman" panose="02020603050405020304" pitchFamily="18" charset="0"/>
                <a:cs typeface="Times New Roman" panose="02020603050405020304" pitchFamily="18" charset="0"/>
              </a:rPr>
              <a:t>（</a:t>
            </a:r>
            <a:r>
              <a:rPr lang="en-US" altLang="zh-CN" sz="2800" b="1" dirty="0">
                <a:solidFill>
                  <a:schemeClr val="tx2"/>
                </a:solidFill>
                <a:latin typeface="Times New Roman" panose="02020603050405020304" pitchFamily="18" charset="0"/>
                <a:cs typeface="Times New Roman" panose="02020603050405020304" pitchFamily="18" charset="0"/>
              </a:rPr>
              <a:t>2</a:t>
            </a:r>
            <a:r>
              <a:rPr lang="zh-CN" altLang="en-US" sz="2800" b="1" dirty="0">
                <a:solidFill>
                  <a:schemeClr val="tx2"/>
                </a:solidFill>
                <a:latin typeface="Times New Roman" panose="02020603050405020304" pitchFamily="18" charset="0"/>
                <a:cs typeface="Times New Roman" panose="02020603050405020304" pitchFamily="18" charset="0"/>
              </a:rPr>
              <a:t>）</a:t>
            </a:r>
            <a:r>
              <a:rPr lang="en-US" altLang="zh-CN" sz="2800" b="1" dirty="0">
                <a:solidFill>
                  <a:schemeClr val="tx2"/>
                </a:solidFill>
                <a:latin typeface="Times New Roman" panose="02020603050405020304" pitchFamily="18" charset="0"/>
                <a:cs typeface="Times New Roman" panose="02020603050405020304" pitchFamily="18" charset="0"/>
              </a:rPr>
              <a:t> </a:t>
            </a:r>
            <a:r>
              <a:rPr lang="zh-CN" altLang="en-US" sz="2800" b="1" dirty="0">
                <a:solidFill>
                  <a:schemeClr val="tx2"/>
                </a:solidFill>
                <a:latin typeface="Times New Roman" panose="02020603050405020304" pitchFamily="18" charset="0"/>
                <a:cs typeface="Times New Roman" panose="02020603050405020304" pitchFamily="18" charset="0"/>
              </a:rPr>
              <a:t>速度误差系数</a:t>
            </a:r>
            <a:r>
              <a:rPr lang="en-US" altLang="zh-CN" sz="2800" b="1" i="1" dirty="0">
                <a:solidFill>
                  <a:schemeClr val="tx2"/>
                </a:solidFill>
                <a:latin typeface="Times New Roman" panose="02020603050405020304" pitchFamily="18" charset="0"/>
                <a:cs typeface="Times New Roman" panose="02020603050405020304" pitchFamily="18" charset="0"/>
              </a:rPr>
              <a:t>K</a:t>
            </a:r>
            <a:r>
              <a:rPr lang="zh-CN" altLang="en-US" sz="2800" b="1" dirty="0">
                <a:solidFill>
                  <a:srgbClr val="003399"/>
                </a:solidFill>
                <a:latin typeface="Times New Roman" panose="02020603050405020304" pitchFamily="18" charset="0"/>
                <a:sym typeface="Wingdings" panose="05000000000000000000" pitchFamily="2" charset="2"/>
              </a:rPr>
              <a:t> ≥</a:t>
            </a: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cs typeface="Times New Roman" panose="02020603050405020304" pitchFamily="18" charset="0"/>
              </a:rPr>
              <a:t>180 </a:t>
            </a:r>
            <a:r>
              <a:rPr lang="en-US" altLang="zh-CN" sz="2800" b="1" baseline="30000" dirty="0">
                <a:solidFill>
                  <a:schemeClr val="tx2"/>
                </a:solidFill>
                <a:latin typeface="Times New Roman" panose="02020603050405020304" pitchFamily="18" charset="0"/>
                <a:cs typeface="Times New Roman" panose="02020603050405020304" pitchFamily="18" charset="0"/>
              </a:rPr>
              <a:t>-</a:t>
            </a:r>
            <a:r>
              <a:rPr lang="en-US" altLang="zh-CN" sz="2800" b="1" i="1" dirty="0">
                <a:solidFill>
                  <a:schemeClr val="tx2"/>
                </a:solidFill>
                <a:latin typeface="Times New Roman" panose="02020603050405020304" pitchFamily="18" charset="0"/>
                <a:cs typeface="Times New Roman" panose="02020603050405020304" pitchFamily="18" charset="0"/>
              </a:rPr>
              <a:t>s</a:t>
            </a:r>
            <a:endParaRPr lang="en-US" altLang="zh-CN" sz="2800" b="1" i="1" dirty="0">
              <a:solidFill>
                <a:schemeClr val="tx2"/>
              </a:solidFill>
              <a:latin typeface="Times New Roman" panose="02020603050405020304" pitchFamily="18" charset="0"/>
              <a:cs typeface="Times New Roman" panose="02020603050405020304" pitchFamily="18" charset="0"/>
            </a:endParaRPr>
          </a:p>
          <a:p>
            <a:pPr algn="just" eaLnBrk="1" hangingPunct="1">
              <a:lnSpc>
                <a:spcPct val="120000"/>
              </a:lnSpc>
              <a:buClr>
                <a:srgbClr val="FF0066"/>
              </a:buClr>
              <a:buFont typeface="Wingdings" panose="05000000000000000000" pitchFamily="2" charset="2"/>
              <a:buNone/>
            </a:pPr>
            <a:r>
              <a:rPr lang="zh-CN" altLang="en-US" sz="2800" b="1" dirty="0">
                <a:solidFill>
                  <a:schemeClr val="tx2"/>
                </a:solidFill>
                <a:latin typeface="Times New Roman" panose="02020603050405020304" pitchFamily="18" charset="0"/>
                <a:cs typeface="Times New Roman" panose="02020603050405020304" pitchFamily="18" charset="0"/>
              </a:rPr>
              <a:t>（</a:t>
            </a:r>
            <a:r>
              <a:rPr lang="en-US" altLang="zh-CN" sz="2800" b="1" dirty="0">
                <a:solidFill>
                  <a:schemeClr val="tx2"/>
                </a:solidFill>
                <a:latin typeface="Times New Roman" panose="02020603050405020304" pitchFamily="18" charset="0"/>
                <a:cs typeface="Times New Roman" panose="02020603050405020304" pitchFamily="18" charset="0"/>
              </a:rPr>
              <a:t>3</a:t>
            </a:r>
            <a:r>
              <a:rPr lang="zh-CN" altLang="en-US" sz="2800" b="1" dirty="0">
                <a:solidFill>
                  <a:schemeClr val="tx2"/>
                </a:solidFill>
                <a:latin typeface="Times New Roman" panose="02020603050405020304" pitchFamily="18" charset="0"/>
                <a:cs typeface="Times New Roman" panose="02020603050405020304" pitchFamily="18" charset="0"/>
              </a:rPr>
              <a:t>）</a:t>
            </a:r>
            <a:r>
              <a:rPr lang="en-US" altLang="zh-CN" sz="2800" b="1" dirty="0">
                <a:solidFill>
                  <a:schemeClr val="tx2"/>
                </a:solidFill>
                <a:latin typeface="Times New Roman" panose="02020603050405020304" pitchFamily="18" charset="0"/>
                <a:cs typeface="Times New Roman" panose="02020603050405020304" pitchFamily="18" charset="0"/>
              </a:rPr>
              <a:t> </a:t>
            </a:r>
            <a:r>
              <a:rPr lang="zh-CN" altLang="en-US" sz="2800" b="1" dirty="0">
                <a:solidFill>
                  <a:schemeClr val="tx2"/>
                </a:solidFill>
                <a:latin typeface="Times New Roman" panose="02020603050405020304" pitchFamily="18" charset="0"/>
                <a:cs typeface="Times New Roman" panose="02020603050405020304" pitchFamily="18" charset="0"/>
              </a:rPr>
              <a:t>剪切频率</a:t>
            </a:r>
            <a:r>
              <a:rPr lang="en-US" altLang="zh-CN" sz="2800" b="1" dirty="0">
                <a:solidFill>
                  <a:schemeClr val="tx2"/>
                </a:solidFill>
                <a:latin typeface="Times New Roman" panose="02020603050405020304" pitchFamily="18" charset="0"/>
                <a:cs typeface="Times New Roman" panose="02020603050405020304" pitchFamily="18" charset="0"/>
              </a:rPr>
              <a:t>3rad/s&lt;  </a:t>
            </a:r>
            <a:r>
              <a:rPr lang="el-GR" altLang="zh-CN" sz="2800" b="1" i="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ω</a:t>
            </a:r>
            <a:r>
              <a:rPr lang="en-US" altLang="zh-CN" sz="2800" b="1" i="1" baseline="-250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c </a:t>
            </a:r>
            <a:r>
              <a:rPr lang="en-US" altLang="zh-CN" sz="2800" b="1" dirty="0">
                <a:solidFill>
                  <a:schemeClr val="tx2"/>
                </a:solidFill>
                <a:latin typeface="Times New Roman" panose="02020603050405020304" pitchFamily="18" charset="0"/>
                <a:cs typeface="Times New Roman" panose="02020603050405020304" pitchFamily="18" charset="0"/>
              </a:rPr>
              <a:t>&lt; 5rad/s</a:t>
            </a:r>
            <a:endParaRPr lang="en-US" altLang="zh-CN" sz="2800" dirty="0">
              <a:solidFill>
                <a:schemeClr val="tx2"/>
              </a:solidFill>
              <a:latin typeface="Times New Roman" panose="02020603050405020304" pitchFamily="18" charset="0"/>
              <a:cs typeface="Times New Roman" panose="02020603050405020304" pitchFamily="18" charset="0"/>
            </a:endParaRPr>
          </a:p>
        </p:txBody>
      </p:sp>
      <p:graphicFrame>
        <p:nvGraphicFramePr>
          <p:cNvPr id="203777" name="Object 1"/>
          <p:cNvGraphicFramePr>
            <a:graphicFrameLocks noChangeAspect="1"/>
          </p:cNvGraphicFramePr>
          <p:nvPr/>
        </p:nvGraphicFramePr>
        <p:xfrm>
          <a:off x="2627784" y="631025"/>
          <a:ext cx="3528392" cy="997775"/>
        </p:xfrm>
        <a:graphic>
          <a:graphicData uri="http://schemas.openxmlformats.org/presentationml/2006/ole">
            <mc:AlternateContent xmlns:mc="http://schemas.openxmlformats.org/markup-compatibility/2006">
              <mc:Choice xmlns:v="urn:schemas-microsoft-com:vml" Requires="v">
                <p:oleObj spid="_x0000_s203879" name="Equation" r:id="rId1" imgW="1651000" imgH="393700" progId="Equation.DSMT4">
                  <p:embed/>
                </p:oleObj>
              </mc:Choice>
              <mc:Fallback>
                <p:oleObj name="Equation" r:id="rId1" imgW="1651000" imgH="393700" progId="Equation.DSMT4">
                  <p:embed/>
                  <p:pic>
                    <p:nvPicPr>
                      <p:cNvPr id="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631025"/>
                        <a:ext cx="3528392" cy="99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灯片编号占位符 5"/>
          <p:cNvSpPr txBox="1">
            <a:spLocks noGrp="1" noChangeArrowheads="1"/>
          </p:cNvSpPr>
          <p:nvPr/>
        </p:nvSpPr>
        <p:spPr bwMode="auto">
          <a:xfrm>
            <a:off x="6553200" y="6165304"/>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1772F9CC-5845-42DF-A9B7-351B7E86FC55}" type="slidenum">
              <a:rPr lang="en-US" altLang="zh-CN" sz="1400"/>
            </a:fld>
            <a:endParaRPr lang="en-US" altLang="zh-CN" sz="1400"/>
          </a:p>
        </p:txBody>
      </p:sp>
      <p:graphicFrame>
        <p:nvGraphicFramePr>
          <p:cNvPr id="203778" name="Object 2"/>
          <p:cNvGraphicFramePr>
            <a:graphicFrameLocks noChangeAspect="1"/>
          </p:cNvGraphicFramePr>
          <p:nvPr/>
        </p:nvGraphicFramePr>
        <p:xfrm>
          <a:off x="611560" y="5589240"/>
          <a:ext cx="7600950" cy="709612"/>
        </p:xfrm>
        <a:graphic>
          <a:graphicData uri="http://schemas.openxmlformats.org/presentationml/2006/ole">
            <mc:AlternateContent xmlns:mc="http://schemas.openxmlformats.org/markup-compatibility/2006">
              <mc:Choice xmlns:v="urn:schemas-microsoft-com:vml" Requires="v">
                <p:oleObj spid="_x0000_s203880" name="Equation" r:id="rId3" imgW="3556000" imgH="279400" progId="Equation.DSMT4">
                  <p:embed/>
                </p:oleObj>
              </mc:Choice>
              <mc:Fallback>
                <p:oleObj name="Equation" r:id="rId3" imgW="3556000" imgH="2794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5589240"/>
                        <a:ext cx="7600950" cy="70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79" name="Object 3"/>
          <p:cNvGraphicFramePr>
            <a:graphicFrameLocks noChangeAspect="1"/>
          </p:cNvGraphicFramePr>
          <p:nvPr/>
        </p:nvGraphicFramePr>
        <p:xfrm>
          <a:off x="3707904" y="6165304"/>
          <a:ext cx="1900238" cy="484188"/>
        </p:xfrm>
        <a:graphic>
          <a:graphicData uri="http://schemas.openxmlformats.org/presentationml/2006/ole">
            <mc:AlternateContent xmlns:mc="http://schemas.openxmlformats.org/markup-compatibility/2006">
              <mc:Choice xmlns:v="urn:schemas-microsoft-com:vml" Requires="v">
                <p:oleObj spid="_x0000_s203881" name="Equation" r:id="rId5" imgW="889000" imgH="190500" progId="Equation.DSMT4">
                  <p:embed/>
                </p:oleObj>
              </mc:Choice>
              <mc:Fallback>
                <p:oleObj name="Equation" r:id="rId5" imgW="889000" imgH="1905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6165304"/>
                        <a:ext cx="1900238"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9"/>
                                        </p:tgtEl>
                                        <p:attrNameLst>
                                          <p:attrName>style.visibility</p:attrName>
                                        </p:attrNameLst>
                                      </p:cBhvr>
                                      <p:to>
                                        <p:strVal val="visible"/>
                                      </p:to>
                                    </p:set>
                                    <p:animEffect transition="in" filter="blinds(horizontal)">
                                      <p:cBhvr>
                                        <p:cTn id="7" dur="500"/>
                                        <p:tgtEl>
                                          <p:spTgt spid="1044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778"/>
                                        </p:tgtEl>
                                        <p:attrNameLst>
                                          <p:attrName>style.visibility</p:attrName>
                                        </p:attrNameLst>
                                      </p:cBhvr>
                                      <p:to>
                                        <p:strVal val="visible"/>
                                      </p:to>
                                    </p:set>
                                    <p:animEffect transition="in" filter="fade">
                                      <p:cBhvr>
                                        <p:cTn id="12" dur="500"/>
                                        <p:tgtEl>
                                          <p:spTgt spid="2037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3779"/>
                                        </p:tgtEl>
                                        <p:attrNameLst>
                                          <p:attrName>style.visibility</p:attrName>
                                        </p:attrNameLst>
                                      </p:cBhvr>
                                      <p:to>
                                        <p:strVal val="visible"/>
                                      </p:to>
                                    </p:set>
                                    <p:animEffect transition="in" filter="fade">
                                      <p:cBhvr>
                                        <p:cTn id="17" dur="500"/>
                                        <p:tgtEl>
                                          <p:spTgt spid="20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AAFB0B8E-2704-454A-9133-659DD9A92489}" type="slidenum">
              <a:rPr lang="en-US" altLang="zh-CN" sz="1400"/>
            </a:fld>
            <a:endParaRPr lang="en-US" altLang="zh-CN" sz="1400"/>
          </a:p>
        </p:txBody>
      </p:sp>
      <p:grpSp>
        <p:nvGrpSpPr>
          <p:cNvPr id="55299" name="Group 3"/>
          <p:cNvGrpSpPr/>
          <p:nvPr/>
        </p:nvGrpSpPr>
        <p:grpSpPr bwMode="auto">
          <a:xfrm>
            <a:off x="468313" y="4005263"/>
            <a:ext cx="8424862" cy="1008062"/>
            <a:chOff x="0" y="0"/>
            <a:chExt cx="5307" cy="635"/>
          </a:xfrm>
        </p:grpSpPr>
        <p:sp>
          <p:nvSpPr>
            <p:cNvPr id="105485" name="Text Box 4"/>
            <p:cNvSpPr txBox="1">
              <a:spLocks noChangeArrowheads="1"/>
            </p:cNvSpPr>
            <p:nvPr/>
          </p:nvSpPr>
          <p:spPr bwMode="auto">
            <a:xfrm>
              <a:off x="0" y="0"/>
              <a:ext cx="5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未校正系统的相角裕度为</a:t>
              </a:r>
              <a:endParaRPr lang="zh-CN" altLang="en-US" sz="2800" b="1">
                <a:solidFill>
                  <a:schemeClr val="tx2"/>
                </a:solidFill>
              </a:endParaRPr>
            </a:p>
          </p:txBody>
        </p:sp>
        <p:graphicFrame>
          <p:nvGraphicFramePr>
            <p:cNvPr id="105486" name="Object 5"/>
            <p:cNvGraphicFramePr>
              <a:graphicFrameLocks noChangeAspect="1"/>
            </p:cNvGraphicFramePr>
            <p:nvPr/>
          </p:nvGraphicFramePr>
          <p:xfrm>
            <a:off x="542" y="288"/>
            <a:ext cx="4631" cy="347"/>
          </p:xfrm>
          <a:graphic>
            <a:graphicData uri="http://schemas.openxmlformats.org/presentationml/2006/ole">
              <mc:AlternateContent xmlns:mc="http://schemas.openxmlformats.org/markup-compatibility/2006">
                <mc:Choice xmlns:v="urn:schemas-microsoft-com:vml" Requires="v">
                  <p:oleObj spid="_x0000_s105759" name="Equation" r:id="rId1" imgW="4483100" imgH="177800" progId="Equation.DSMT4">
                    <p:embed/>
                  </p:oleObj>
                </mc:Choice>
                <mc:Fallback>
                  <p:oleObj name="Equation" r:id="rId1" imgW="4483100" imgH="177800" progId="Equation.DSMT4">
                    <p:embed/>
                    <p:pic>
                      <p:nvPicPr>
                        <p:cNvPr id="0" name="Picture 1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 y="288"/>
                          <a:ext cx="4631"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302" name="Text Box 6"/>
          <p:cNvSpPr txBox="1">
            <a:spLocks noChangeArrowheads="1"/>
          </p:cNvSpPr>
          <p:nvPr/>
        </p:nvSpPr>
        <p:spPr bwMode="auto">
          <a:xfrm>
            <a:off x="611188" y="5373688"/>
            <a:ext cx="8137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表明未校正系统不稳定。</a:t>
            </a:r>
            <a:endParaRPr lang="zh-CN" altLang="en-US" sz="2800" b="1">
              <a:solidFill>
                <a:schemeClr val="tx2"/>
              </a:solidFill>
            </a:endParaRPr>
          </a:p>
        </p:txBody>
      </p:sp>
      <p:grpSp>
        <p:nvGrpSpPr>
          <p:cNvPr id="55304" name="Group 8"/>
          <p:cNvGrpSpPr/>
          <p:nvPr/>
        </p:nvGrpSpPr>
        <p:grpSpPr bwMode="auto">
          <a:xfrm>
            <a:off x="81314" y="4032631"/>
            <a:ext cx="9074150" cy="2095500"/>
            <a:chOff x="0" y="0"/>
            <a:chExt cx="9073081" cy="2096035"/>
          </a:xfrm>
        </p:grpSpPr>
        <p:grpSp>
          <p:nvGrpSpPr>
            <p:cNvPr id="105480" name="Group 9"/>
            <p:cNvGrpSpPr/>
            <p:nvPr/>
          </p:nvGrpSpPr>
          <p:grpSpPr bwMode="auto">
            <a:xfrm>
              <a:off x="0" y="0"/>
              <a:ext cx="9073081" cy="2096035"/>
              <a:chOff x="0" y="0"/>
              <a:chExt cx="9073081" cy="2096035"/>
            </a:xfrm>
          </p:grpSpPr>
          <p:sp>
            <p:nvSpPr>
              <p:cNvPr id="105483" name="圆角矩形 26"/>
              <p:cNvSpPr>
                <a:spLocks noChangeArrowheads="1"/>
              </p:cNvSpPr>
              <p:nvPr/>
            </p:nvSpPr>
            <p:spPr bwMode="auto">
              <a:xfrm>
                <a:off x="0" y="0"/>
                <a:ext cx="9073081" cy="2096035"/>
              </a:xfrm>
              <a:prstGeom prst="roundRect">
                <a:avLst>
                  <a:gd name="adj" fmla="val 16667"/>
                </a:avLst>
              </a:prstGeom>
              <a:solidFill>
                <a:srgbClr val="CCFFFF"/>
              </a:solidFill>
              <a:ln w="25400">
                <a:solidFill>
                  <a:srgbClr val="ADB6BC"/>
                </a:solidFill>
                <a:rou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a:solidFill>
                    <a:srgbClr val="FFFFFF"/>
                  </a:solidFill>
                </a:endParaRPr>
              </a:p>
            </p:txBody>
          </p:sp>
          <p:sp>
            <p:nvSpPr>
              <p:cNvPr id="105484" name="Text Box 9"/>
              <p:cNvSpPr txBox="1">
                <a:spLocks noChangeArrowheads="1"/>
              </p:cNvSpPr>
              <p:nvPr/>
            </p:nvSpPr>
            <p:spPr bwMode="auto">
              <a:xfrm>
                <a:off x="144445" y="33346"/>
                <a:ext cx="8923874" cy="180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为设计串联校正装置，先确定系统的期望开环对数幅频特性。首先按给定的要求选期望特性的剪切频率为                    ，然后过    处作一斜率为</a:t>
                </a:r>
                <a:r>
                  <a:rPr lang="en-US" altLang="zh-CN" sz="2800" b="1">
                    <a:solidFill>
                      <a:schemeClr val="tx2"/>
                    </a:solidFill>
                    <a:latin typeface="Times New Roman" panose="02020603050405020304" pitchFamily="18" charset="0"/>
                  </a:rPr>
                  <a:t>-20 dB/dec</a:t>
                </a:r>
                <a:r>
                  <a:rPr lang="zh-CN" altLang="en-US" sz="2800" b="1">
                    <a:solidFill>
                      <a:schemeClr val="tx2"/>
                    </a:solidFill>
                    <a:latin typeface="Times New Roman" panose="02020603050405020304" pitchFamily="18" charset="0"/>
                  </a:rPr>
                  <a:t>的直线作为期望特性的中频段。</a:t>
                </a:r>
                <a:endParaRPr lang="en-US" altLang="zh-CN" sz="2800" b="1">
                  <a:solidFill>
                    <a:schemeClr val="tx2"/>
                  </a:solidFill>
                  <a:latin typeface="Times New Roman" panose="02020603050405020304" pitchFamily="18" charset="0"/>
                </a:endParaRPr>
              </a:p>
            </p:txBody>
          </p:sp>
        </p:grpSp>
        <p:graphicFrame>
          <p:nvGraphicFramePr>
            <p:cNvPr id="105481" name="Object 12"/>
            <p:cNvGraphicFramePr>
              <a:graphicFrameLocks noChangeAspect="1"/>
            </p:cNvGraphicFramePr>
            <p:nvPr/>
          </p:nvGraphicFramePr>
          <p:xfrm>
            <a:off x="638100" y="943216"/>
            <a:ext cx="1650806" cy="482723"/>
          </p:xfrm>
          <a:graphic>
            <a:graphicData uri="http://schemas.openxmlformats.org/presentationml/2006/ole">
              <mc:AlternateContent xmlns:mc="http://schemas.openxmlformats.org/markup-compatibility/2006">
                <mc:Choice xmlns:v="urn:schemas-microsoft-com:vml" Requires="v">
                  <p:oleObj spid="_x0000_s105760" name="Equation" r:id="rId3" imgW="927100" imgH="114300" progId="Equation.DSMT4">
                    <p:embed/>
                  </p:oleObj>
                </mc:Choice>
                <mc:Fallback>
                  <p:oleObj name="Equation" r:id="rId3" imgW="927100" imgH="114300" progId="Equation.DSMT4">
                    <p:embed/>
                    <p:pic>
                      <p:nvPicPr>
                        <p:cNvPr id="0" name="Picture 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00" y="943216"/>
                          <a:ext cx="1650806" cy="482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82" name="Object 13"/>
            <p:cNvGraphicFramePr>
              <a:graphicFrameLocks noChangeAspect="1"/>
            </p:cNvGraphicFramePr>
            <p:nvPr/>
          </p:nvGraphicFramePr>
          <p:xfrm>
            <a:off x="3816545" y="952297"/>
            <a:ext cx="356351" cy="488405"/>
          </p:xfrm>
          <a:graphic>
            <a:graphicData uri="http://schemas.openxmlformats.org/presentationml/2006/ole">
              <mc:AlternateContent xmlns:mc="http://schemas.openxmlformats.org/markup-compatibility/2006">
                <mc:Choice xmlns:v="urn:schemas-microsoft-com:vml" Requires="v">
                  <p:oleObj spid="_x0000_s105761" name="Equation" r:id="rId5" imgW="76200" imgH="114300" progId="Equation.DSMT4">
                    <p:embed/>
                  </p:oleObj>
                </mc:Choice>
                <mc:Fallback>
                  <p:oleObj name="Equation" r:id="rId5" imgW="76200" imgH="114300" progId="Equation.DSMT4">
                    <p:embed/>
                    <p:pic>
                      <p:nvPicPr>
                        <p:cNvPr id="0" name="Picture 1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545" y="952297"/>
                          <a:ext cx="356351" cy="4884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5479" name="对象 1"/>
          <p:cNvGraphicFramePr>
            <a:graphicFrameLocks noChangeAspect="1"/>
          </p:cNvGraphicFramePr>
          <p:nvPr/>
        </p:nvGraphicFramePr>
        <p:xfrm>
          <a:off x="1565275" y="-21018"/>
          <a:ext cx="6878638" cy="4019550"/>
        </p:xfrm>
        <a:graphic>
          <a:graphicData uri="http://schemas.openxmlformats.org/presentationml/2006/ole">
            <mc:AlternateContent xmlns:mc="http://schemas.openxmlformats.org/markup-compatibility/2006">
              <mc:Choice xmlns:v="urn:schemas-microsoft-com:vml" Requires="v">
                <p:oleObj spid="_x0000_s105762" name="Visio" r:id="rId7" imgW="4673600" imgH="2730500" progId="">
                  <p:embed/>
                </p:oleObj>
              </mc:Choice>
              <mc:Fallback>
                <p:oleObj name="Visio" r:id="rId7" imgW="4673600" imgH="2730500" progId="">
                  <p:embed/>
                  <p:pic>
                    <p:nvPicPr>
                      <p:cNvPr id="0" name="Picture 1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5275" y="-21018"/>
                        <a:ext cx="6878638" cy="401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8" name="TextBox 13"/>
          <p:cNvSpPr txBox="1">
            <a:spLocks noChangeArrowheads="1"/>
          </p:cNvSpPr>
          <p:nvPr/>
        </p:nvSpPr>
        <p:spPr bwMode="auto">
          <a:xfrm>
            <a:off x="2693249" y="3513964"/>
            <a:ext cx="5976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b="1" dirty="0">
                <a:solidFill>
                  <a:srgbClr val="003399"/>
                </a:solidFill>
                <a:latin typeface="宋体" panose="02010600030101010101" pitchFamily="2" charset="-122"/>
              </a:rPr>
              <a:t>图</a:t>
            </a:r>
            <a:r>
              <a:rPr lang="en-US" altLang="zh-CN" sz="2400" b="1" dirty="0">
                <a:solidFill>
                  <a:srgbClr val="003399"/>
                </a:solidFill>
                <a:latin typeface="Times New Roman" panose="02020603050405020304" pitchFamily="18" charset="0"/>
                <a:cs typeface="Times New Roman" panose="02020603050405020304" pitchFamily="18" charset="0"/>
              </a:rPr>
              <a:t>6.26</a:t>
            </a:r>
            <a:r>
              <a:rPr lang="en-US" altLang="zh-CN" sz="2400" b="1" dirty="0">
                <a:solidFill>
                  <a:srgbClr val="003399"/>
                </a:solidFill>
                <a:latin typeface="宋体" panose="02010600030101010101" pitchFamily="2" charset="-122"/>
              </a:rPr>
              <a:t>  </a:t>
            </a:r>
            <a:r>
              <a:rPr lang="zh-CN" altLang="en-US" sz="2400" b="1" dirty="0">
                <a:solidFill>
                  <a:srgbClr val="003399"/>
                </a:solidFill>
                <a:latin typeface="宋体" panose="02010600030101010101" pitchFamily="2" charset="-122"/>
              </a:rPr>
              <a:t>例</a:t>
            </a:r>
            <a:r>
              <a:rPr lang="en-US" altLang="zh-CN" sz="2400" b="1" dirty="0">
                <a:solidFill>
                  <a:srgbClr val="003399"/>
                </a:solidFill>
                <a:latin typeface="Times New Roman" panose="02020603050405020304" pitchFamily="18" charset="0"/>
                <a:cs typeface="Times New Roman" panose="02020603050405020304" pitchFamily="18" charset="0"/>
              </a:rPr>
              <a:t>6.6</a:t>
            </a:r>
            <a:r>
              <a:rPr lang="zh-CN" altLang="en-US" sz="2400" b="1" dirty="0">
                <a:solidFill>
                  <a:srgbClr val="003399"/>
                </a:solidFill>
                <a:latin typeface="宋体" panose="02010600030101010101" pitchFamily="2" charset="-122"/>
              </a:rPr>
              <a:t>系统的</a:t>
            </a:r>
            <a:r>
              <a:rPr lang="en-US" altLang="zh-CN" sz="2400" dirty="0">
                <a:solidFill>
                  <a:srgbClr val="003399"/>
                </a:solidFill>
                <a:latin typeface="Times New Roman" panose="02020603050405020304" pitchFamily="18" charset="0"/>
              </a:rPr>
              <a:t>Bode</a:t>
            </a:r>
            <a:r>
              <a:rPr lang="zh-CN" altLang="en-US" sz="2400" b="1" dirty="0">
                <a:solidFill>
                  <a:srgbClr val="003399"/>
                </a:solidFill>
                <a:latin typeface="宋体" panose="02010600030101010101" pitchFamily="2" charset="-122"/>
              </a:rPr>
              <a:t>图</a:t>
            </a:r>
            <a:endParaRPr lang="zh-CN" altLang="en-US" sz="2400" b="1" dirty="0">
              <a:solidFill>
                <a:srgbClr val="003399"/>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blinds(horizontal)">
                                      <p:cBhvr>
                                        <p:cTn id="7" dur="500"/>
                                        <p:tgtEl>
                                          <p:spTgt spid="55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302"/>
                                        </p:tgtEl>
                                        <p:attrNameLst>
                                          <p:attrName>style.visibility</p:attrName>
                                        </p:attrNameLst>
                                      </p:cBhvr>
                                      <p:to>
                                        <p:strVal val="visible"/>
                                      </p:to>
                                    </p:set>
                                    <p:animEffect transition="in" filter="fade">
                                      <p:cBhvr>
                                        <p:cTn id="12" dur="500"/>
                                        <p:tgtEl>
                                          <p:spTgt spid="553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304"/>
                                        </p:tgtEl>
                                        <p:attrNameLst>
                                          <p:attrName>style.visibility</p:attrName>
                                        </p:attrNameLst>
                                      </p:cBhvr>
                                      <p:to>
                                        <p:strVal val="visible"/>
                                      </p:to>
                                    </p:set>
                                    <p:animEffect transition="in" filter="fade">
                                      <p:cBhvr>
                                        <p:cTn id="17" dur="500"/>
                                        <p:tgtEl>
                                          <p:spTgt spid="55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285C50D1-D19A-44D7-B3BF-EB43DCBED8F2}" type="slidenum">
              <a:rPr lang="en-US" altLang="zh-CN" sz="1400"/>
            </a:fld>
            <a:endParaRPr lang="en-US" altLang="zh-CN" sz="1400"/>
          </a:p>
        </p:txBody>
      </p:sp>
      <p:grpSp>
        <p:nvGrpSpPr>
          <p:cNvPr id="56323" name="Group 3"/>
          <p:cNvGrpSpPr/>
          <p:nvPr/>
        </p:nvGrpSpPr>
        <p:grpSpPr bwMode="auto">
          <a:xfrm>
            <a:off x="771525" y="333375"/>
            <a:ext cx="5529263" cy="1511300"/>
            <a:chOff x="205" y="49"/>
            <a:chExt cx="3301" cy="818"/>
          </a:xfrm>
        </p:grpSpPr>
        <p:sp>
          <p:nvSpPr>
            <p:cNvPr id="107537" name="Text Box 4"/>
            <p:cNvSpPr txBox="1">
              <a:spLocks noChangeArrowheads="1"/>
            </p:cNvSpPr>
            <p:nvPr/>
          </p:nvSpPr>
          <p:spPr bwMode="auto">
            <a:xfrm>
              <a:off x="205" y="139"/>
              <a:ext cx="3301"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按照                        的原则选取   </a:t>
              </a:r>
              <a:endParaRPr lang="zh-CN" altLang="en-US" sz="2800" b="1">
                <a:solidFill>
                  <a:schemeClr val="tx2"/>
                </a:solidFill>
                <a:latin typeface="Times New Roman" panose="02020603050405020304" pitchFamily="18" charset="0"/>
              </a:endParaRPr>
            </a:p>
          </p:txBody>
        </p:sp>
        <p:graphicFrame>
          <p:nvGraphicFramePr>
            <p:cNvPr id="107538" name="Object 5"/>
            <p:cNvGraphicFramePr>
              <a:graphicFrameLocks noChangeAspect="1"/>
            </p:cNvGraphicFramePr>
            <p:nvPr/>
          </p:nvGraphicFramePr>
          <p:xfrm>
            <a:off x="704" y="49"/>
            <a:ext cx="1260" cy="454"/>
          </p:xfrm>
          <a:graphic>
            <a:graphicData uri="http://schemas.openxmlformats.org/presentationml/2006/ole">
              <mc:AlternateContent xmlns:mc="http://schemas.openxmlformats.org/markup-compatibility/2006">
                <mc:Choice xmlns:v="urn:schemas-microsoft-com:vml" Requires="v">
                  <p:oleObj spid="_x0000_s107942" name="Equation" r:id="rId1" imgW="863600" imgH="330200" progId="Equation.DSMT4">
                    <p:embed/>
                  </p:oleObj>
                </mc:Choice>
                <mc:Fallback>
                  <p:oleObj name="Equation" r:id="rId1" imgW="863600" imgH="330200" progId="Equation.DSMT4">
                    <p:embed/>
                    <p:pic>
                      <p:nvPicPr>
                        <p:cNvPr id="0" name="Picture 2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 y="49"/>
                          <a:ext cx="1260" cy="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39" name="Object 6"/>
            <p:cNvGraphicFramePr>
              <a:graphicFrameLocks noChangeAspect="1"/>
            </p:cNvGraphicFramePr>
            <p:nvPr/>
          </p:nvGraphicFramePr>
          <p:xfrm>
            <a:off x="1384" y="411"/>
            <a:ext cx="1763" cy="456"/>
          </p:xfrm>
          <a:graphic>
            <a:graphicData uri="http://schemas.openxmlformats.org/presentationml/2006/ole">
              <mc:AlternateContent xmlns:mc="http://schemas.openxmlformats.org/markup-compatibility/2006">
                <mc:Choice xmlns:v="urn:schemas-microsoft-com:vml" Requires="v">
                  <p:oleObj spid="_x0000_s107943" name="Equation" r:id="rId3" imgW="1320800" imgH="330200" progId="Equation.DSMT4">
                    <p:embed/>
                  </p:oleObj>
                </mc:Choice>
                <mc:Fallback>
                  <p:oleObj name="Equation" r:id="rId3" imgW="1320800" imgH="330200" progId="Equation.DSMT4">
                    <p:embed/>
                    <p:pic>
                      <p:nvPicPr>
                        <p:cNvPr id="0" name="Picture 2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 y="411"/>
                          <a:ext cx="1763"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6327" name="Group 7"/>
          <p:cNvGrpSpPr/>
          <p:nvPr/>
        </p:nvGrpSpPr>
        <p:grpSpPr bwMode="auto">
          <a:xfrm>
            <a:off x="107950" y="1674812"/>
            <a:ext cx="8893175" cy="993776"/>
            <a:chOff x="0" y="-16"/>
            <a:chExt cx="5602" cy="626"/>
          </a:xfrm>
        </p:grpSpPr>
        <p:sp>
          <p:nvSpPr>
            <p:cNvPr id="107535" name="Text Box 12"/>
            <p:cNvSpPr txBox="1">
              <a:spLocks noChangeArrowheads="1"/>
            </p:cNvSpPr>
            <p:nvPr/>
          </p:nvSpPr>
          <p:spPr bwMode="auto">
            <a:xfrm>
              <a:off x="0" y="9"/>
              <a:ext cx="560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连接线与未校正系统低频段特性相交的转折频率    可通过计算求得，也可作图得到近似值。</a:t>
              </a:r>
              <a:endParaRPr lang="zh-CN" altLang="en-US" sz="2800" b="1" dirty="0">
                <a:solidFill>
                  <a:schemeClr val="tx2"/>
                </a:solidFill>
                <a:latin typeface="Times New Roman" panose="02020603050405020304" pitchFamily="18" charset="0"/>
              </a:endParaRPr>
            </a:p>
          </p:txBody>
        </p:sp>
        <p:graphicFrame>
          <p:nvGraphicFramePr>
            <p:cNvPr id="107536" name="Object 9"/>
            <p:cNvGraphicFramePr>
              <a:graphicFrameLocks noChangeAspect="1"/>
            </p:cNvGraphicFramePr>
            <p:nvPr/>
          </p:nvGraphicFramePr>
          <p:xfrm>
            <a:off x="4780" y="-16"/>
            <a:ext cx="255" cy="321"/>
          </p:xfrm>
          <a:graphic>
            <a:graphicData uri="http://schemas.openxmlformats.org/presentationml/2006/ole">
              <mc:AlternateContent xmlns:mc="http://schemas.openxmlformats.org/markup-compatibility/2006">
                <mc:Choice xmlns:v="urn:schemas-microsoft-com:vml" Requires="v">
                  <p:oleObj spid="_x0000_s107944" name="Equation" r:id="rId5" imgW="63500" imgH="114300" progId="Equation.DSMT4">
                    <p:embed/>
                  </p:oleObj>
                </mc:Choice>
                <mc:Fallback>
                  <p:oleObj name="Equation" r:id="rId5" imgW="63500" imgH="114300" progId="Equation.DSMT4">
                    <p:embed/>
                    <p:pic>
                      <p:nvPicPr>
                        <p:cNvPr id="0" name="Picture 2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0" y="-16"/>
                          <a:ext cx="255"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6330" name="Group 10"/>
          <p:cNvGrpSpPr/>
          <p:nvPr/>
        </p:nvGrpSpPr>
        <p:grpSpPr bwMode="auto">
          <a:xfrm>
            <a:off x="107950" y="2565400"/>
            <a:ext cx="6696075" cy="1293813"/>
            <a:chOff x="0" y="0"/>
            <a:chExt cx="4218" cy="815"/>
          </a:xfrm>
        </p:grpSpPr>
        <p:sp>
          <p:nvSpPr>
            <p:cNvPr id="107533" name="Text Box 19"/>
            <p:cNvSpPr txBox="1">
              <a:spLocks noChangeArrowheads="1"/>
            </p:cNvSpPr>
            <p:nvPr/>
          </p:nvSpPr>
          <p:spPr bwMode="auto">
            <a:xfrm>
              <a:off x="0" y="0"/>
              <a:ext cx="39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其传递函数为</a:t>
              </a:r>
              <a:endParaRPr lang="zh-CN" altLang="en-US" sz="2800" b="1">
                <a:solidFill>
                  <a:schemeClr val="tx2"/>
                </a:solidFill>
              </a:endParaRPr>
            </a:p>
          </p:txBody>
        </p:sp>
        <p:graphicFrame>
          <p:nvGraphicFramePr>
            <p:cNvPr id="107534" name="Object 12"/>
            <p:cNvGraphicFramePr>
              <a:graphicFrameLocks noChangeAspect="1"/>
            </p:cNvGraphicFramePr>
            <p:nvPr/>
          </p:nvGraphicFramePr>
          <p:xfrm>
            <a:off x="1489" y="163"/>
            <a:ext cx="2729" cy="652"/>
          </p:xfrm>
          <a:graphic>
            <a:graphicData uri="http://schemas.openxmlformats.org/presentationml/2006/ole">
              <mc:AlternateContent xmlns:mc="http://schemas.openxmlformats.org/markup-compatibility/2006">
                <mc:Choice xmlns:v="urn:schemas-microsoft-com:vml" Requires="v">
                  <p:oleObj spid="_x0000_s107945" name="" r:id="rId7" imgW="1651635" imgH="431800" progId="Equation.DSMT4">
                    <p:embed/>
                  </p:oleObj>
                </mc:Choice>
                <mc:Fallback>
                  <p:oleObj name="" r:id="rId7" imgW="1651635" imgH="431800" progId="Equation.DSMT4">
                    <p:embed/>
                    <p:pic>
                      <p:nvPicPr>
                        <p:cNvPr id="0" name="Picture 2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9" y="163"/>
                          <a:ext cx="2729" cy="6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1385" name="Text Box 19"/>
          <p:cNvSpPr txBox="1">
            <a:spLocks noChangeArrowheads="1"/>
          </p:cNvSpPr>
          <p:nvPr/>
        </p:nvSpPr>
        <p:spPr bwMode="auto">
          <a:xfrm>
            <a:off x="206375" y="3573463"/>
            <a:ext cx="1098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式中</a:t>
            </a:r>
            <a:endParaRPr lang="zh-CN" altLang="en-US" sz="2800" b="1">
              <a:solidFill>
                <a:schemeClr val="tx2"/>
              </a:solidFill>
            </a:endParaRPr>
          </a:p>
        </p:txBody>
      </p:sp>
      <p:graphicFrame>
        <p:nvGraphicFramePr>
          <p:cNvPr id="101386" name="Object 29"/>
          <p:cNvGraphicFramePr>
            <a:graphicFrameLocks noChangeAspect="1"/>
          </p:cNvGraphicFramePr>
          <p:nvPr/>
        </p:nvGraphicFramePr>
        <p:xfrm>
          <a:off x="2987675" y="3821113"/>
          <a:ext cx="3744913" cy="2776537"/>
        </p:xfrm>
        <a:graphic>
          <a:graphicData uri="http://schemas.openxmlformats.org/presentationml/2006/ole">
            <mc:AlternateContent xmlns:mc="http://schemas.openxmlformats.org/markup-compatibility/2006">
              <mc:Choice xmlns:v="urn:schemas-microsoft-com:vml" Requires="v">
                <p:oleObj spid="_x0000_s107946" name="Equation" r:id="rId9" imgW="1803400" imgH="1524000" progId="Equation.DSMT4">
                  <p:embed/>
                </p:oleObj>
              </mc:Choice>
              <mc:Fallback>
                <p:oleObj name="Equation" r:id="rId9" imgW="1803400" imgH="1524000" progId="Equation.DSMT4">
                  <p:embed/>
                  <p:pic>
                    <p:nvPicPr>
                      <p:cNvPr id="0" name="Picture 2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675" y="3821113"/>
                        <a:ext cx="3744913" cy="2776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1406" name="Group 30"/>
          <p:cNvGrpSpPr/>
          <p:nvPr/>
        </p:nvGrpSpPr>
        <p:grpSpPr bwMode="auto">
          <a:xfrm>
            <a:off x="142875" y="477341"/>
            <a:ext cx="9001125" cy="2087563"/>
            <a:chOff x="90" y="754"/>
            <a:chExt cx="5670" cy="1315"/>
          </a:xfrm>
        </p:grpSpPr>
        <p:grpSp>
          <p:nvGrpSpPr>
            <p:cNvPr id="107529" name="Group 21"/>
            <p:cNvGrpSpPr/>
            <p:nvPr/>
          </p:nvGrpSpPr>
          <p:grpSpPr bwMode="auto">
            <a:xfrm>
              <a:off x="90" y="754"/>
              <a:ext cx="5670" cy="1315"/>
              <a:chOff x="0" y="-3"/>
              <a:chExt cx="9073081" cy="3645187"/>
            </a:xfrm>
          </p:grpSpPr>
          <p:sp>
            <p:nvSpPr>
              <p:cNvPr id="107531" name="圆角矩形 36"/>
              <p:cNvSpPr>
                <a:spLocks noChangeArrowheads="1"/>
              </p:cNvSpPr>
              <p:nvPr/>
            </p:nvSpPr>
            <p:spPr bwMode="auto">
              <a:xfrm>
                <a:off x="0" y="-3"/>
                <a:ext cx="9073081" cy="3645187"/>
              </a:xfrm>
              <a:prstGeom prst="roundRect">
                <a:avLst>
                  <a:gd name="adj" fmla="val 16667"/>
                </a:avLst>
              </a:prstGeom>
              <a:solidFill>
                <a:srgbClr val="CCFFFF"/>
              </a:solidFill>
              <a:ln w="25400">
                <a:solidFill>
                  <a:srgbClr val="ADB6BC"/>
                </a:solidFill>
                <a:rou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a:solidFill>
                    <a:srgbClr val="FFFFFF"/>
                  </a:solidFill>
                </a:endParaRPr>
              </a:p>
            </p:txBody>
          </p:sp>
          <p:sp>
            <p:nvSpPr>
              <p:cNvPr id="107532" name="Text Box 9"/>
              <p:cNvSpPr txBox="1">
                <a:spLocks noChangeArrowheads="1"/>
              </p:cNvSpPr>
              <p:nvPr/>
            </p:nvSpPr>
            <p:spPr bwMode="auto">
              <a:xfrm>
                <a:off x="72009" y="72069"/>
                <a:ext cx="8924263" cy="31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为使校正装置不过于复杂，期望特性的高频段与未校正系统特性一致。考虑到未校正系统有一个转折频率为</a:t>
                </a:r>
                <a:r>
                  <a:rPr lang="en-US" altLang="zh-CN" sz="2800" b="1" dirty="0">
                    <a:solidFill>
                      <a:schemeClr val="tx2"/>
                    </a:solidFill>
                    <a:latin typeface="Times New Roman" panose="02020603050405020304" pitchFamily="18" charset="0"/>
                  </a:rPr>
                  <a:t>6rad/s</a:t>
                </a:r>
                <a:r>
                  <a:rPr lang="zh-CN" altLang="en-US" sz="2800" b="1" dirty="0">
                    <a:solidFill>
                      <a:schemeClr val="tx2"/>
                    </a:solidFill>
                    <a:latin typeface="Times New Roman" panose="02020603050405020304" pitchFamily="18" charset="0"/>
                  </a:rPr>
                  <a:t>的惯性环节，为使校正装置尽可能易于实现，将</a:t>
                </a:r>
                <a:endParaRPr lang="zh-CN" altLang="en-US" sz="2800" b="1" dirty="0">
                  <a:solidFill>
                    <a:schemeClr val="tx2"/>
                  </a:solidFill>
                  <a:latin typeface="Times New Roman" panose="02020603050405020304" pitchFamily="18" charset="0"/>
                </a:endParaRPr>
              </a:p>
              <a:p>
                <a:pPr algn="just" eaLnBrk="1" hangingPunct="1">
                  <a:spcBef>
                    <a:spcPct val="0"/>
                  </a:spcBef>
                  <a:buClrTx/>
                  <a:buSzTx/>
                  <a:buFont typeface="Arial" panose="020B0604020202020204" pitchFamily="34" charset="0"/>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选为</a:t>
                </a:r>
                <a:r>
                  <a:rPr lang="en-US" altLang="zh-CN" sz="2800" b="1" dirty="0">
                    <a:solidFill>
                      <a:schemeClr val="tx2"/>
                    </a:solidFill>
                    <a:latin typeface="Times New Roman" panose="02020603050405020304" pitchFamily="18" charset="0"/>
                  </a:rPr>
                  <a:t>6rad/s</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p:txBody>
          </p:sp>
        </p:grpSp>
        <p:graphicFrame>
          <p:nvGraphicFramePr>
            <p:cNvPr id="107530" name="Object 26"/>
            <p:cNvGraphicFramePr>
              <a:graphicFrameLocks noChangeAspect="1"/>
            </p:cNvGraphicFramePr>
            <p:nvPr/>
          </p:nvGraphicFramePr>
          <p:xfrm>
            <a:off x="204" y="1570"/>
            <a:ext cx="272" cy="330"/>
          </p:xfrm>
          <a:graphic>
            <a:graphicData uri="http://schemas.openxmlformats.org/presentationml/2006/ole">
              <mc:AlternateContent xmlns:mc="http://schemas.openxmlformats.org/markup-compatibility/2006">
                <mc:Choice xmlns:v="urn:schemas-microsoft-com:vml" Requires="v">
                  <p:oleObj spid="_x0000_s107947" name="Equation" r:id="rId11" imgW="76200" imgH="114300" progId="Equation.DSMT4">
                    <p:embed/>
                  </p:oleObj>
                </mc:Choice>
                <mc:Fallback>
                  <p:oleObj name="Equation" r:id="rId11" imgW="76200" imgH="114300" progId="Equation.DSMT4">
                    <p:embed/>
                    <p:pic>
                      <p:nvPicPr>
                        <p:cNvPr id="0" name="Picture 2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4" y="1570"/>
                          <a:ext cx="272" cy="3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27"/>
                                        </p:tgtEl>
                                        <p:attrNameLst>
                                          <p:attrName>style.visibility</p:attrName>
                                        </p:attrNameLst>
                                      </p:cBhvr>
                                      <p:to>
                                        <p:strVal val="visible"/>
                                      </p:to>
                                    </p:set>
                                    <p:animEffect transition="in" filter="fade">
                                      <p:cBhvr>
                                        <p:cTn id="7" dur="500"/>
                                        <p:tgtEl>
                                          <p:spTgt spid="563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1406"/>
                                        </p:tgtEl>
                                        <p:attrNameLst>
                                          <p:attrName>style.visibility</p:attrName>
                                        </p:attrNameLst>
                                      </p:cBhvr>
                                      <p:to>
                                        <p:strVal val="visible"/>
                                      </p:to>
                                    </p:set>
                                    <p:animEffect transition="in" filter="blinds(horizontal)">
                                      <p:cBhvr>
                                        <p:cTn id="12" dur="500"/>
                                        <p:tgtEl>
                                          <p:spTgt spid="1014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330"/>
                                        </p:tgtEl>
                                        <p:attrNameLst>
                                          <p:attrName>style.visibility</p:attrName>
                                        </p:attrNameLst>
                                      </p:cBhvr>
                                      <p:to>
                                        <p:strVal val="visible"/>
                                      </p:to>
                                    </p:set>
                                    <p:animEffect transition="in" filter="fade">
                                      <p:cBhvr>
                                        <p:cTn id="17" dur="500"/>
                                        <p:tgtEl>
                                          <p:spTgt spid="563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1385"/>
                                        </p:tgtEl>
                                        <p:attrNameLst>
                                          <p:attrName>style.visibility</p:attrName>
                                        </p:attrNameLst>
                                      </p:cBhvr>
                                      <p:to>
                                        <p:strVal val="visible"/>
                                      </p:to>
                                    </p:set>
                                    <p:animEffect transition="in" filter="blinds(horizontal)">
                                      <p:cBhvr>
                                        <p:cTn id="22" dur="500"/>
                                        <p:tgtEl>
                                          <p:spTgt spid="101385"/>
                                        </p:tgtEl>
                                      </p:cBhvr>
                                    </p:animEffect>
                                  </p:childTnLst>
                                </p:cTn>
                              </p:par>
                              <p:par>
                                <p:cTn id="23" presetID="3" presetClass="entr" presetSubtype="10" fill="hold" nodeType="withEffect">
                                  <p:stCondLst>
                                    <p:cond delay="0"/>
                                  </p:stCondLst>
                                  <p:childTnLst>
                                    <p:set>
                                      <p:cBhvr>
                                        <p:cTn id="24" dur="1" fill="hold">
                                          <p:stCondLst>
                                            <p:cond delay="0"/>
                                          </p:stCondLst>
                                        </p:cTn>
                                        <p:tgtEl>
                                          <p:spTgt spid="101386"/>
                                        </p:tgtEl>
                                        <p:attrNameLst>
                                          <p:attrName>style.visibility</p:attrName>
                                        </p:attrNameLst>
                                      </p:cBhvr>
                                      <p:to>
                                        <p:strVal val="visible"/>
                                      </p:to>
                                    </p:set>
                                    <p:animEffect transition="in" filter="blinds(horizontal)">
                                      <p:cBhvr>
                                        <p:cTn id="25" dur="500"/>
                                        <p:tgtEl>
                                          <p:spTgt spid="101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0BD0DDF0-3323-45FD-974B-2A2692BB54CF}" type="slidenum">
              <a:rPr lang="en-US" altLang="zh-CN" sz="1400"/>
            </a:fld>
            <a:endParaRPr lang="en-US" altLang="zh-CN" sz="1400"/>
          </a:p>
        </p:txBody>
      </p:sp>
      <p:sp>
        <p:nvSpPr>
          <p:cNvPr id="57347" name="Text Box 6"/>
          <p:cNvSpPr txBox="1">
            <a:spLocks noChangeArrowheads="1"/>
          </p:cNvSpPr>
          <p:nvPr/>
        </p:nvSpPr>
        <p:spPr bwMode="auto">
          <a:xfrm>
            <a:off x="0" y="3933825"/>
            <a:ext cx="88201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式中</a:t>
            </a:r>
            <a:r>
              <a:rPr lang="en-US" altLang="zh-CN" sz="2800">
                <a:solidFill>
                  <a:schemeClr val="tx2"/>
                </a:solidFill>
                <a:latin typeface="Times New Roman" panose="02020603050405020304" pitchFamily="18" charset="0"/>
                <a:cs typeface="Times New Roman" panose="02020603050405020304" pitchFamily="18" charset="0"/>
              </a:rPr>
              <a:t>180</a:t>
            </a:r>
            <a:r>
              <a:rPr lang="zh-CN" altLang="en-US" sz="2800" b="1">
                <a:solidFill>
                  <a:schemeClr val="tx2"/>
                </a:solidFill>
              </a:rPr>
              <a:t>为未校正系统低频段延长线与横坐标的交点。</a:t>
            </a:r>
            <a:endParaRPr lang="zh-CN" altLang="en-US" sz="2800" b="1">
              <a:solidFill>
                <a:schemeClr val="tx2"/>
              </a:solidFill>
            </a:endParaRPr>
          </a:p>
        </p:txBody>
      </p:sp>
      <p:grpSp>
        <p:nvGrpSpPr>
          <p:cNvPr id="57348" name="Group 4"/>
          <p:cNvGrpSpPr/>
          <p:nvPr/>
        </p:nvGrpSpPr>
        <p:grpSpPr bwMode="auto">
          <a:xfrm>
            <a:off x="0" y="547688"/>
            <a:ext cx="8964613" cy="1382712"/>
            <a:chOff x="0" y="0"/>
            <a:chExt cx="8964611" cy="1384302"/>
          </a:xfrm>
        </p:grpSpPr>
        <p:sp>
          <p:nvSpPr>
            <p:cNvPr id="108558" name="Text Box 4"/>
            <p:cNvSpPr txBox="1">
              <a:spLocks noChangeArrowheads="1"/>
            </p:cNvSpPr>
            <p:nvPr/>
          </p:nvSpPr>
          <p:spPr bwMode="auto">
            <a:xfrm>
              <a:off x="0" y="0"/>
              <a:ext cx="8964611" cy="1384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rPr>
                <a:t>现需要确定</a:t>
              </a:r>
              <a:r>
                <a:rPr lang="en-US" altLang="zh-CN" sz="2800" b="1" i="1" dirty="0">
                  <a:solidFill>
                    <a:schemeClr val="tx2"/>
                  </a:solidFill>
                  <a:latin typeface="Times New Roman" panose="02020603050405020304" pitchFamily="18" charset="0"/>
                  <a:cs typeface="Times New Roman" panose="02020603050405020304" pitchFamily="18" charset="0"/>
                </a:rPr>
                <a:t>a</a:t>
              </a:r>
              <a:r>
                <a:rPr lang="zh-CN" altLang="en-US" sz="2800" b="1" dirty="0">
                  <a:solidFill>
                    <a:schemeClr val="tx2"/>
                  </a:solidFill>
                </a:rPr>
                <a:t>值。由于期望特性的剪切频率为</a:t>
              </a:r>
              <a:endParaRPr lang="en-US" altLang="zh-CN" sz="2800" b="1" dirty="0">
                <a:solidFill>
                  <a:schemeClr val="tx2"/>
                </a:solidFill>
              </a:endParaRPr>
            </a:p>
            <a:p>
              <a:pPr eaLnBrk="1" hangingPunct="1">
                <a:spcBef>
                  <a:spcPct val="0"/>
                </a:spcBef>
                <a:buClrTx/>
                <a:buSzTx/>
                <a:buFont typeface="Arial" panose="020B0604020202020204" pitchFamily="34" charset="0"/>
                <a:buNone/>
              </a:pPr>
              <a:r>
                <a:rPr lang="zh-CN" altLang="en-US" sz="2800" b="1" dirty="0">
                  <a:solidFill>
                    <a:schemeClr val="tx2"/>
                  </a:solidFill>
                </a:rPr>
                <a:t>根据对数幅频特性的定义和对数坐标定义，则期望特性 在                     时的增益为</a:t>
              </a:r>
              <a:endParaRPr lang="zh-CN" altLang="en-US" sz="2800" b="1" dirty="0">
                <a:solidFill>
                  <a:schemeClr val="tx2"/>
                </a:solidFill>
              </a:endParaRPr>
            </a:p>
          </p:txBody>
        </p:sp>
        <p:graphicFrame>
          <p:nvGraphicFramePr>
            <p:cNvPr id="108559" name="Object 6"/>
            <p:cNvGraphicFramePr>
              <a:graphicFrameLocks noChangeAspect="1"/>
            </p:cNvGraphicFramePr>
            <p:nvPr/>
          </p:nvGraphicFramePr>
          <p:xfrm>
            <a:off x="7092278" y="55702"/>
            <a:ext cx="1804557" cy="449928"/>
          </p:xfrm>
          <a:graphic>
            <a:graphicData uri="http://schemas.openxmlformats.org/presentationml/2006/ole">
              <mc:AlternateContent xmlns:mc="http://schemas.openxmlformats.org/markup-compatibility/2006">
                <mc:Choice xmlns:v="urn:schemas-microsoft-com:vml" Requires="v">
                  <p:oleObj spid="_x0000_s109030" name="Equation" r:id="rId1" imgW="927100" imgH="114300" progId="Equation.DSMT4">
                    <p:embed/>
                  </p:oleObj>
                </mc:Choice>
                <mc:Fallback>
                  <p:oleObj name="Equation" r:id="rId1" imgW="927100" imgH="114300" progId="Equation.DSMT4">
                    <p:embed/>
                    <p:pic>
                      <p:nvPicPr>
                        <p:cNvPr id="0" name="Picture 2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78" y="55702"/>
                          <a:ext cx="1804557" cy="449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60" name="Object 7"/>
            <p:cNvGraphicFramePr>
              <a:graphicFrameLocks noChangeAspect="1"/>
            </p:cNvGraphicFramePr>
            <p:nvPr/>
          </p:nvGraphicFramePr>
          <p:xfrm>
            <a:off x="539581" y="938174"/>
            <a:ext cx="1872179" cy="446128"/>
          </p:xfrm>
          <a:graphic>
            <a:graphicData uri="http://schemas.openxmlformats.org/presentationml/2006/ole">
              <mc:AlternateContent xmlns:mc="http://schemas.openxmlformats.org/markup-compatibility/2006">
                <mc:Choice xmlns:v="urn:schemas-microsoft-com:vml" Requires="v">
                  <p:oleObj spid="_x0000_s109031" name="Equation" r:id="rId3" imgW="927100" imgH="114300" progId="Equation.DSMT4">
                    <p:embed/>
                  </p:oleObj>
                </mc:Choice>
                <mc:Fallback>
                  <p:oleObj name="Equation" r:id="rId3" imgW="927100" imgH="114300" progId="Equation.DSMT4">
                    <p:embed/>
                    <p:pic>
                      <p:nvPicPr>
                        <p:cNvPr id="0" name="Picture 2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81" y="938174"/>
                          <a:ext cx="1872179" cy="4461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352" name="Object 8"/>
          <p:cNvGraphicFramePr>
            <a:graphicFrameLocks noChangeAspect="1"/>
          </p:cNvGraphicFramePr>
          <p:nvPr/>
        </p:nvGraphicFramePr>
        <p:xfrm>
          <a:off x="2843213" y="1844675"/>
          <a:ext cx="2400300" cy="863600"/>
        </p:xfrm>
        <a:graphic>
          <a:graphicData uri="http://schemas.openxmlformats.org/presentationml/2006/ole">
            <mc:AlternateContent xmlns:mc="http://schemas.openxmlformats.org/markup-compatibility/2006">
              <mc:Choice xmlns:v="urn:schemas-microsoft-com:vml" Requires="v">
                <p:oleObj spid="_x0000_s109032" name="Equation" r:id="rId5" imgW="1244600" imgH="381000" progId="Equation.DSMT4">
                  <p:embed/>
                </p:oleObj>
              </mc:Choice>
              <mc:Fallback>
                <p:oleObj name="Equation" r:id="rId5" imgW="1244600" imgH="381000" progId="Equation.DSMT4">
                  <p:embed/>
                  <p:pic>
                    <p:nvPicPr>
                      <p:cNvPr id="0" name="Picture 2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1844675"/>
                        <a:ext cx="24003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53" name="Group 9"/>
          <p:cNvGrpSpPr/>
          <p:nvPr/>
        </p:nvGrpSpPr>
        <p:grpSpPr bwMode="auto">
          <a:xfrm>
            <a:off x="-30163" y="2636838"/>
            <a:ext cx="8958263" cy="522287"/>
            <a:chOff x="0" y="0"/>
            <a:chExt cx="8964611" cy="523220"/>
          </a:xfrm>
        </p:grpSpPr>
        <p:sp>
          <p:nvSpPr>
            <p:cNvPr id="108556" name="Text Box 4"/>
            <p:cNvSpPr txBox="1">
              <a:spLocks noChangeArrowheads="1"/>
            </p:cNvSpPr>
            <p:nvPr/>
          </p:nvSpPr>
          <p:spPr bwMode="auto">
            <a:xfrm>
              <a:off x="0" y="0"/>
              <a:ext cx="89646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而未校正系统在                    时的增益为</a:t>
              </a:r>
              <a:endParaRPr lang="zh-CN" altLang="en-US" sz="2800" b="1">
                <a:solidFill>
                  <a:schemeClr val="tx2"/>
                </a:solidFill>
              </a:endParaRPr>
            </a:p>
          </p:txBody>
        </p:sp>
        <p:graphicFrame>
          <p:nvGraphicFramePr>
            <p:cNvPr id="108557" name="Object 11"/>
            <p:cNvGraphicFramePr>
              <a:graphicFrameLocks noChangeAspect="1"/>
            </p:cNvGraphicFramePr>
            <p:nvPr/>
          </p:nvGraphicFramePr>
          <p:xfrm>
            <a:off x="2659830" y="42712"/>
            <a:ext cx="1840174" cy="461706"/>
          </p:xfrm>
          <a:graphic>
            <a:graphicData uri="http://schemas.openxmlformats.org/presentationml/2006/ole">
              <mc:AlternateContent xmlns:mc="http://schemas.openxmlformats.org/markup-compatibility/2006">
                <mc:Choice xmlns:v="urn:schemas-microsoft-com:vml" Requires="v">
                  <p:oleObj spid="_x0000_s109033" name="Equation" r:id="rId7" imgW="927100" imgH="114300" progId="Equation.DSMT4">
                    <p:embed/>
                  </p:oleObj>
                </mc:Choice>
                <mc:Fallback>
                  <p:oleObj name="Equation" r:id="rId7" imgW="927100" imgH="114300" progId="Equation.DSMT4">
                    <p:embed/>
                    <p:pic>
                      <p:nvPicPr>
                        <p:cNvPr id="0" name="Picture 2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9830" y="42712"/>
                          <a:ext cx="1840174" cy="4617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356" name="Object 12"/>
          <p:cNvGraphicFramePr>
            <a:graphicFrameLocks noChangeAspect="1"/>
          </p:cNvGraphicFramePr>
          <p:nvPr/>
        </p:nvGraphicFramePr>
        <p:xfrm>
          <a:off x="2771775" y="3136900"/>
          <a:ext cx="2520950" cy="796925"/>
        </p:xfrm>
        <a:graphic>
          <a:graphicData uri="http://schemas.openxmlformats.org/presentationml/2006/ole">
            <mc:AlternateContent xmlns:mc="http://schemas.openxmlformats.org/markup-compatibility/2006">
              <mc:Choice xmlns:v="urn:schemas-microsoft-com:vml" Requires="v">
                <p:oleObj spid="_x0000_s109034" name="Equation" r:id="rId9" imgW="1447800" imgH="381000" progId="Equation.DSMT4">
                  <p:embed/>
                </p:oleObj>
              </mc:Choice>
              <mc:Fallback>
                <p:oleObj name="Equation" r:id="rId9" imgW="1447800" imgH="381000" progId="Equation.DSMT4">
                  <p:embed/>
                  <p:pic>
                    <p:nvPicPr>
                      <p:cNvPr id="0" name="Picture 2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775" y="3136900"/>
                        <a:ext cx="2520950"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57" name="Group 13"/>
          <p:cNvGrpSpPr/>
          <p:nvPr/>
        </p:nvGrpSpPr>
        <p:grpSpPr bwMode="auto">
          <a:xfrm>
            <a:off x="25400" y="4419600"/>
            <a:ext cx="8964613" cy="954088"/>
            <a:chOff x="0" y="0"/>
            <a:chExt cx="8964611" cy="954107"/>
          </a:xfrm>
        </p:grpSpPr>
        <p:sp>
          <p:nvSpPr>
            <p:cNvPr id="108554" name="Text Box 4"/>
            <p:cNvSpPr txBox="1">
              <a:spLocks noChangeArrowheads="1"/>
            </p:cNvSpPr>
            <p:nvPr/>
          </p:nvSpPr>
          <p:spPr bwMode="auto">
            <a:xfrm>
              <a:off x="0" y="0"/>
              <a:ext cx="89646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两者相减，就得到串联校正装置在                                区间内将使未校正系统的增益衰减</a:t>
              </a:r>
              <a:r>
                <a:rPr lang="en-US" altLang="zh-CN" sz="2800">
                  <a:solidFill>
                    <a:schemeClr val="tx2"/>
                  </a:solidFill>
                  <a:latin typeface="Times New Roman" panose="02020603050405020304" pitchFamily="18" charset="0"/>
                  <a:cs typeface="Times New Roman" panose="02020603050405020304" pitchFamily="18" charset="0"/>
                </a:rPr>
                <a:t>34.2dB</a:t>
              </a:r>
              <a:r>
                <a:rPr lang="zh-CN" altLang="en-US" sz="2800" b="1">
                  <a:solidFill>
                    <a:schemeClr val="tx2"/>
                  </a:solidFill>
                </a:rPr>
                <a:t>。</a:t>
              </a:r>
              <a:endParaRPr lang="zh-CN" altLang="en-US" sz="2800" b="1">
                <a:solidFill>
                  <a:schemeClr val="tx2"/>
                </a:solidFill>
              </a:endParaRPr>
            </a:p>
          </p:txBody>
        </p:sp>
        <p:graphicFrame>
          <p:nvGraphicFramePr>
            <p:cNvPr id="108555" name="Object 15"/>
            <p:cNvGraphicFramePr>
              <a:graphicFrameLocks noChangeAspect="1"/>
            </p:cNvGraphicFramePr>
            <p:nvPr/>
          </p:nvGraphicFramePr>
          <p:xfrm>
            <a:off x="5626743" y="0"/>
            <a:ext cx="3190268" cy="477054"/>
          </p:xfrm>
          <a:graphic>
            <a:graphicData uri="http://schemas.openxmlformats.org/presentationml/2006/ole">
              <mc:AlternateContent xmlns:mc="http://schemas.openxmlformats.org/markup-compatibility/2006">
                <mc:Choice xmlns:v="urn:schemas-microsoft-com:vml" Requires="v">
                  <p:oleObj spid="_x0000_s109035" name="Equation" r:id="rId11" imgW="1651000" imgH="76200" progId="Equation.DSMT4">
                    <p:embed/>
                  </p:oleObj>
                </mc:Choice>
                <mc:Fallback>
                  <p:oleObj name="Equation" r:id="rId11" imgW="1651000" imgH="76200" progId="Equation.DSMT4">
                    <p:embed/>
                    <p:pic>
                      <p:nvPicPr>
                        <p:cNvPr id="0" name="Picture 2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6743" y="0"/>
                          <a:ext cx="3190268" cy="477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360" name="Object 16"/>
          <p:cNvGraphicFramePr>
            <a:graphicFrameLocks noChangeAspect="1"/>
          </p:cNvGraphicFramePr>
          <p:nvPr/>
        </p:nvGraphicFramePr>
        <p:xfrm>
          <a:off x="3044825" y="5373688"/>
          <a:ext cx="2606675" cy="871537"/>
        </p:xfrm>
        <a:graphic>
          <a:graphicData uri="http://schemas.openxmlformats.org/presentationml/2006/ole">
            <mc:AlternateContent xmlns:mc="http://schemas.openxmlformats.org/markup-compatibility/2006">
              <mc:Choice xmlns:v="urn:schemas-microsoft-com:vml" Requires="v">
                <p:oleObj spid="_x0000_s109036" name="Equation" r:id="rId13" imgW="1447800" imgH="406400" progId="Equation.DSMT4">
                  <p:embed/>
                </p:oleObj>
              </mc:Choice>
              <mc:Fallback>
                <p:oleObj name="Equation" r:id="rId13" imgW="1447800" imgH="406400" progId="Equation.DSMT4">
                  <p:embed/>
                  <p:pic>
                    <p:nvPicPr>
                      <p:cNvPr id="0" name="Picture 2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4825" y="5373688"/>
                        <a:ext cx="2606675" cy="871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52"/>
                                        </p:tgtEl>
                                        <p:attrNameLst>
                                          <p:attrName>style.visibility</p:attrName>
                                        </p:attrNameLst>
                                      </p:cBhvr>
                                      <p:to>
                                        <p:strVal val="visible"/>
                                      </p:to>
                                    </p:set>
                                    <p:animEffect transition="in" filter="fade">
                                      <p:cBhvr>
                                        <p:cTn id="7" dur="500"/>
                                        <p:tgtEl>
                                          <p:spTgt spid="573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353"/>
                                        </p:tgtEl>
                                        <p:attrNameLst>
                                          <p:attrName>style.visibility</p:attrName>
                                        </p:attrNameLst>
                                      </p:cBhvr>
                                      <p:to>
                                        <p:strVal val="visible"/>
                                      </p:to>
                                    </p:set>
                                    <p:animEffect transition="in" filter="fade">
                                      <p:cBhvr>
                                        <p:cTn id="11" dur="500"/>
                                        <p:tgtEl>
                                          <p:spTgt spid="573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356"/>
                                        </p:tgtEl>
                                        <p:attrNameLst>
                                          <p:attrName>style.visibility</p:attrName>
                                        </p:attrNameLst>
                                      </p:cBhvr>
                                      <p:to>
                                        <p:strVal val="visible"/>
                                      </p:to>
                                    </p:set>
                                    <p:animEffect transition="in" filter="fade">
                                      <p:cBhvr>
                                        <p:cTn id="15" dur="500"/>
                                        <p:tgtEl>
                                          <p:spTgt spid="573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347"/>
                                        </p:tgtEl>
                                        <p:attrNameLst>
                                          <p:attrName>style.visibility</p:attrName>
                                        </p:attrNameLst>
                                      </p:cBhvr>
                                      <p:to>
                                        <p:strVal val="visible"/>
                                      </p:to>
                                    </p:set>
                                    <p:animEffect transition="in" filter="fade">
                                      <p:cBhvr>
                                        <p:cTn id="19" dur="500"/>
                                        <p:tgtEl>
                                          <p:spTgt spid="5734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7357"/>
                                        </p:tgtEl>
                                        <p:attrNameLst>
                                          <p:attrName>style.visibility</p:attrName>
                                        </p:attrNameLst>
                                      </p:cBhvr>
                                      <p:to>
                                        <p:strVal val="visible"/>
                                      </p:to>
                                    </p:set>
                                    <p:animEffect transition="in" filter="fade">
                                      <p:cBhvr>
                                        <p:cTn id="24" dur="500"/>
                                        <p:tgtEl>
                                          <p:spTgt spid="57357"/>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7360"/>
                                        </p:tgtEl>
                                        <p:attrNameLst>
                                          <p:attrName>style.visibility</p:attrName>
                                        </p:attrNameLst>
                                      </p:cBhvr>
                                      <p:to>
                                        <p:strVal val="visible"/>
                                      </p:to>
                                    </p:set>
                                    <p:animEffect transition="in" filter="fade">
                                      <p:cBhvr>
                                        <p:cTn id="28" dur="500"/>
                                        <p:tgtEl>
                                          <p:spTgt spid="57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83B03EC9-0046-4430-9897-0BA2CF6334A6}" type="slidenum">
              <a:rPr lang="en-US" altLang="zh-CN" sz="1400"/>
            </a:fld>
            <a:endParaRPr lang="en-US" altLang="zh-CN" sz="1400"/>
          </a:p>
        </p:txBody>
      </p:sp>
      <p:sp>
        <p:nvSpPr>
          <p:cNvPr id="58371" name="Text Box 4"/>
          <p:cNvSpPr txBox="1">
            <a:spLocks noChangeArrowheads="1"/>
          </p:cNvSpPr>
          <p:nvPr/>
        </p:nvSpPr>
        <p:spPr bwMode="auto">
          <a:xfrm>
            <a:off x="0" y="547688"/>
            <a:ext cx="8964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求出</a:t>
            </a:r>
            <a:r>
              <a:rPr lang="en-US" altLang="zh-CN" sz="2800" b="1" i="1">
                <a:solidFill>
                  <a:schemeClr val="tx2"/>
                </a:solidFill>
                <a:latin typeface="Times New Roman" panose="02020603050405020304" pitchFamily="18" charset="0"/>
                <a:cs typeface="Times New Roman" panose="02020603050405020304" pitchFamily="18" charset="0"/>
              </a:rPr>
              <a:t>a</a:t>
            </a:r>
            <a:r>
              <a:rPr lang="zh-CN" altLang="en-US" sz="2800" b="1">
                <a:solidFill>
                  <a:schemeClr val="tx2"/>
                </a:solidFill>
              </a:rPr>
              <a:t>后，由前面公式可分别求出</a:t>
            </a:r>
            <a:endParaRPr lang="zh-CN" altLang="en-US" sz="2800" b="1">
              <a:solidFill>
                <a:schemeClr val="tx2"/>
              </a:solidFill>
            </a:endParaRPr>
          </a:p>
        </p:txBody>
      </p:sp>
      <p:graphicFrame>
        <p:nvGraphicFramePr>
          <p:cNvPr id="58372" name="Object 4"/>
          <p:cNvGraphicFramePr>
            <a:graphicFrameLocks noChangeAspect="1"/>
          </p:cNvGraphicFramePr>
          <p:nvPr/>
        </p:nvGraphicFramePr>
        <p:xfrm>
          <a:off x="395288" y="1069975"/>
          <a:ext cx="8280400" cy="846138"/>
        </p:xfrm>
        <a:graphic>
          <a:graphicData uri="http://schemas.openxmlformats.org/presentationml/2006/ole">
            <mc:AlternateContent xmlns:mc="http://schemas.openxmlformats.org/markup-compatibility/2006">
              <mc:Choice xmlns:v="urn:schemas-microsoft-com:vml" Requires="v">
                <p:oleObj spid="_x0000_s110884" name="Equation" r:id="rId1" imgW="5892800" imgH="381000" progId="Equation.DSMT4">
                  <p:embed/>
                </p:oleObj>
              </mc:Choice>
              <mc:Fallback>
                <p:oleObj name="Equation" r:id="rId1" imgW="5892800" imgH="381000" progId="Equation.DSMT4">
                  <p:embed/>
                  <p:pic>
                    <p:nvPicPr>
                      <p:cNvPr id="0" name="Picture 1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69975"/>
                        <a:ext cx="8280400"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3" name="Text Box 4"/>
          <p:cNvSpPr txBox="1">
            <a:spLocks noChangeArrowheads="1"/>
          </p:cNvSpPr>
          <p:nvPr/>
        </p:nvSpPr>
        <p:spPr bwMode="auto">
          <a:xfrm>
            <a:off x="0" y="1916113"/>
            <a:ext cx="8964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因此，串联滞后</a:t>
            </a:r>
            <a:r>
              <a:rPr lang="en-US" altLang="zh-CN" sz="2800" b="1">
                <a:solidFill>
                  <a:schemeClr val="tx2"/>
                </a:solidFill>
              </a:rPr>
              <a:t>-</a:t>
            </a:r>
            <a:r>
              <a:rPr lang="zh-CN" altLang="en-US" sz="2800" b="1">
                <a:solidFill>
                  <a:schemeClr val="tx2"/>
                </a:solidFill>
              </a:rPr>
              <a:t>超前校正装置的传递函数为</a:t>
            </a:r>
            <a:endParaRPr lang="zh-CN" altLang="en-US" sz="2800" b="1">
              <a:solidFill>
                <a:schemeClr val="tx2"/>
              </a:solidFill>
            </a:endParaRPr>
          </a:p>
        </p:txBody>
      </p:sp>
      <p:graphicFrame>
        <p:nvGraphicFramePr>
          <p:cNvPr id="58374" name="Object 6"/>
          <p:cNvGraphicFramePr>
            <a:graphicFrameLocks noChangeAspect="1"/>
          </p:cNvGraphicFramePr>
          <p:nvPr/>
        </p:nvGraphicFramePr>
        <p:xfrm>
          <a:off x="1979613" y="2439988"/>
          <a:ext cx="4573587" cy="898525"/>
        </p:xfrm>
        <a:graphic>
          <a:graphicData uri="http://schemas.openxmlformats.org/presentationml/2006/ole">
            <mc:AlternateContent xmlns:mc="http://schemas.openxmlformats.org/markup-compatibility/2006">
              <mc:Choice xmlns:v="urn:schemas-microsoft-com:vml" Requires="v">
                <p:oleObj spid="_x0000_s110885" name="Equation" r:id="rId3" imgW="2463800" imgH="419100" progId="Equation.DSMT4">
                  <p:embed/>
                </p:oleObj>
              </mc:Choice>
              <mc:Fallback>
                <p:oleObj name="Equation" r:id="rId3" imgW="2463800" imgH="419100" progId="Equation.DSMT4">
                  <p:embed/>
                  <p:pic>
                    <p:nvPicPr>
                      <p:cNvPr id="0" name="Picture 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439988"/>
                        <a:ext cx="4573587"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5" name="Text Box 4"/>
          <p:cNvSpPr txBox="1">
            <a:spLocks noChangeArrowheads="1"/>
          </p:cNvSpPr>
          <p:nvPr/>
        </p:nvSpPr>
        <p:spPr bwMode="auto">
          <a:xfrm>
            <a:off x="-30163" y="4437063"/>
            <a:ext cx="895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校验系统相角裕度</a:t>
            </a:r>
            <a:endParaRPr lang="zh-CN" altLang="en-US" sz="2800" b="1">
              <a:solidFill>
                <a:schemeClr val="tx2"/>
              </a:solidFill>
            </a:endParaRPr>
          </a:p>
        </p:txBody>
      </p:sp>
      <p:graphicFrame>
        <p:nvGraphicFramePr>
          <p:cNvPr id="58376" name="Object 8"/>
          <p:cNvGraphicFramePr>
            <a:graphicFrameLocks noChangeAspect="1"/>
          </p:cNvGraphicFramePr>
          <p:nvPr/>
        </p:nvGraphicFramePr>
        <p:xfrm>
          <a:off x="1403350" y="4960938"/>
          <a:ext cx="5905500" cy="1522412"/>
        </p:xfrm>
        <a:graphic>
          <a:graphicData uri="http://schemas.openxmlformats.org/presentationml/2006/ole">
            <mc:AlternateContent xmlns:mc="http://schemas.openxmlformats.org/markup-compatibility/2006">
              <mc:Choice xmlns:v="urn:schemas-microsoft-com:vml" Requires="v">
                <p:oleObj spid="_x0000_s110886" name="Equation" r:id="rId5" imgW="3505200" imgH="787400" progId="Equation.DSMT4">
                  <p:embed/>
                </p:oleObj>
              </mc:Choice>
              <mc:Fallback>
                <p:oleObj name="Equation" r:id="rId5" imgW="3505200" imgH="787400" progId="Equation.DSMT4">
                  <p:embed/>
                  <p:pic>
                    <p:nvPicPr>
                      <p:cNvPr id="0" name="Picture 1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4960938"/>
                        <a:ext cx="5905500"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60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58378" name="Text Box 4"/>
          <p:cNvSpPr txBox="1">
            <a:spLocks noChangeArrowheads="1"/>
          </p:cNvSpPr>
          <p:nvPr/>
        </p:nvSpPr>
        <p:spPr bwMode="auto">
          <a:xfrm>
            <a:off x="0" y="3338513"/>
            <a:ext cx="8964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校正后系统的开环传递函数为</a:t>
            </a:r>
            <a:endParaRPr lang="zh-CN" altLang="en-US" sz="2800" b="1">
              <a:solidFill>
                <a:schemeClr val="tx2"/>
              </a:solidFill>
            </a:endParaRPr>
          </a:p>
        </p:txBody>
      </p:sp>
      <p:graphicFrame>
        <p:nvGraphicFramePr>
          <p:cNvPr id="58379" name="Object 11"/>
          <p:cNvGraphicFramePr>
            <a:graphicFrameLocks noChangeAspect="1"/>
          </p:cNvGraphicFramePr>
          <p:nvPr/>
        </p:nvGraphicFramePr>
        <p:xfrm>
          <a:off x="1258888" y="3789363"/>
          <a:ext cx="6985000" cy="792162"/>
        </p:xfrm>
        <a:graphic>
          <a:graphicData uri="http://schemas.openxmlformats.org/presentationml/2006/ole">
            <mc:AlternateContent xmlns:mc="http://schemas.openxmlformats.org/markup-compatibility/2006">
              <mc:Choice xmlns:v="urn:schemas-microsoft-com:vml" Requires="v">
                <p:oleObj spid="_x0000_s110887" name="Equation" r:id="rId7" imgW="4521200" imgH="419100" progId="Equation.DSMT4">
                  <p:embed/>
                </p:oleObj>
              </mc:Choice>
              <mc:Fallback>
                <p:oleObj name="Equation" r:id="rId7" imgW="4521200" imgH="419100" progId="Equation.DSMT4">
                  <p:embed/>
                  <p:pic>
                    <p:nvPicPr>
                      <p:cNvPr id="0" name="Picture 1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3789363"/>
                        <a:ext cx="6985000" cy="7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8380" name="Group 12"/>
          <p:cNvGrpSpPr/>
          <p:nvPr/>
        </p:nvGrpSpPr>
        <p:grpSpPr bwMode="auto">
          <a:xfrm>
            <a:off x="34925" y="1691481"/>
            <a:ext cx="9074150" cy="3816350"/>
            <a:chOff x="0" y="0"/>
            <a:chExt cx="9073081" cy="5089647"/>
          </a:xfrm>
        </p:grpSpPr>
        <p:sp>
          <p:nvSpPr>
            <p:cNvPr id="110606" name="圆角矩形 25"/>
            <p:cNvSpPr>
              <a:spLocks noChangeArrowheads="1"/>
            </p:cNvSpPr>
            <p:nvPr/>
          </p:nvSpPr>
          <p:spPr bwMode="auto">
            <a:xfrm>
              <a:off x="0" y="0"/>
              <a:ext cx="9073081" cy="5089647"/>
            </a:xfrm>
            <a:prstGeom prst="roundRect">
              <a:avLst>
                <a:gd name="adj" fmla="val 16667"/>
              </a:avLst>
            </a:prstGeom>
            <a:solidFill>
              <a:srgbClr val="CCFFFF"/>
            </a:solidFill>
            <a:ln w="25400">
              <a:solidFill>
                <a:srgbClr val="ADB6BC"/>
              </a:solidFill>
              <a:rou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a:solidFill>
                  <a:srgbClr val="FFFFFF"/>
                </a:solidFill>
              </a:endParaRPr>
            </a:p>
          </p:txBody>
        </p:sp>
        <p:sp>
          <p:nvSpPr>
            <p:cNvPr id="110607" name="Text Box 9"/>
            <p:cNvSpPr txBox="1">
              <a:spLocks noChangeArrowheads="1"/>
            </p:cNvSpPr>
            <p:nvPr/>
          </p:nvSpPr>
          <p:spPr bwMode="auto">
            <a:xfrm>
              <a:off x="71429" y="184193"/>
              <a:ext cx="8925462" cy="467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本例如单纯采用串联超前校正装置，至少选用</a:t>
              </a:r>
              <a:r>
                <a:rPr lang="zh-CN" altLang="en-US" sz="2800" b="1" dirty="0">
                  <a:solidFill>
                    <a:srgbClr val="EB1B25"/>
                  </a:solidFill>
                  <a:latin typeface="Times New Roman" panose="02020603050405020304" pitchFamily="18" charset="0"/>
                </a:rPr>
                <a:t>两级串联超前网络</a:t>
              </a:r>
              <a:r>
                <a:rPr lang="zh-CN" altLang="en-US" sz="2800" b="1" dirty="0">
                  <a:solidFill>
                    <a:schemeClr val="tx2"/>
                  </a:solidFill>
                  <a:latin typeface="Times New Roman" panose="02020603050405020304" pitchFamily="18" charset="0"/>
                </a:rPr>
                <a:t>，而且需</a:t>
              </a:r>
              <a:r>
                <a:rPr lang="zh-CN" altLang="en-US" sz="2800" b="1" dirty="0">
                  <a:solidFill>
                    <a:srgbClr val="EB1B25"/>
                  </a:solidFill>
                  <a:latin typeface="Times New Roman" panose="02020603050405020304" pitchFamily="18" charset="0"/>
                </a:rPr>
                <a:t>附加放大器</a:t>
              </a:r>
              <a:r>
                <a:rPr lang="zh-CN" altLang="en-US" sz="2800" b="1" dirty="0">
                  <a:solidFill>
                    <a:schemeClr val="tx2"/>
                  </a:solidFill>
                  <a:latin typeface="Times New Roman" panose="02020603050405020304" pitchFamily="18" charset="0"/>
                </a:rPr>
                <a:t>，使系统结构复杂化。由于系统带宽过大，造成</a:t>
              </a:r>
              <a:r>
                <a:rPr lang="zh-CN" altLang="en-US" sz="2800" b="1" dirty="0">
                  <a:solidFill>
                    <a:srgbClr val="EB1B25"/>
                  </a:solidFill>
                  <a:latin typeface="Times New Roman" panose="02020603050405020304" pitchFamily="18" charset="0"/>
                </a:rPr>
                <a:t>输出噪声电平过高</a:t>
              </a:r>
              <a:r>
                <a:rPr lang="zh-CN" altLang="en-US" sz="2800" b="1" dirty="0">
                  <a:solidFill>
                    <a:schemeClr val="tx2"/>
                  </a:solidFill>
                  <a:latin typeface="Times New Roman" panose="02020603050405020304" pitchFamily="18" charset="0"/>
                </a:rPr>
                <a:t>。</a:t>
              </a:r>
              <a:endParaRPr lang="zh-CN" altLang="en-US" sz="2800" b="1" dirty="0">
                <a:solidFill>
                  <a:schemeClr val="tx2"/>
                </a:solidFill>
                <a:latin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如单纯选用串联滞后校正装置，校正后系统的开环对数幅频特性的中频段的斜率将是</a:t>
              </a:r>
              <a:r>
                <a:rPr lang="en-US" altLang="zh-CN" sz="2800" b="1" dirty="0">
                  <a:solidFill>
                    <a:schemeClr val="tx2"/>
                  </a:solidFill>
                  <a:latin typeface="Times New Roman" panose="02020603050405020304" pitchFamily="18" charset="0"/>
                </a:rPr>
                <a:t>-40dB/</a:t>
              </a:r>
              <a:r>
                <a:rPr lang="en-US" altLang="zh-CN" sz="2800" b="1" dirty="0" err="1">
                  <a:solidFill>
                    <a:schemeClr val="tx2"/>
                  </a:solidFill>
                  <a:latin typeface="Times New Roman" panose="02020603050405020304" pitchFamily="18" charset="0"/>
                </a:rPr>
                <a:t>dec</a:t>
              </a:r>
              <a:r>
                <a:rPr lang="zh-CN" altLang="en-US" sz="2800" b="1" dirty="0">
                  <a:solidFill>
                    <a:schemeClr val="tx2"/>
                  </a:solidFill>
                  <a:latin typeface="Times New Roman" panose="02020603050405020304" pitchFamily="18" charset="0"/>
                </a:rPr>
                <a:t>，相应的相角裕度为负值，校正后的</a:t>
              </a:r>
              <a:r>
                <a:rPr lang="zh-CN" altLang="en-US" sz="2800" b="1" dirty="0">
                  <a:solidFill>
                    <a:srgbClr val="EB1B25"/>
                  </a:solidFill>
                  <a:latin typeface="Times New Roman" panose="02020603050405020304" pitchFamily="18" charset="0"/>
                </a:rPr>
                <a:t>系统将不稳定</a:t>
              </a:r>
              <a:r>
                <a:rPr lang="zh-CN" altLang="en-US" sz="2800" b="1" dirty="0">
                  <a:solidFill>
                    <a:schemeClr val="tx2"/>
                  </a:solidFill>
                  <a:latin typeface="Times New Roman" panose="02020603050405020304" pitchFamily="18" charset="0"/>
                </a:rPr>
                <a:t>。</a:t>
              </a:r>
              <a:endParaRPr lang="zh-CN" altLang="en-US" sz="2800" b="1" dirty="0">
                <a:solidFill>
                  <a:schemeClr val="tx2"/>
                </a:solidFill>
                <a:latin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因此，在例</a:t>
              </a:r>
              <a:r>
                <a:rPr lang="en-US" altLang="zh-CN" sz="2800" b="1" dirty="0">
                  <a:solidFill>
                    <a:schemeClr val="tx2"/>
                  </a:solidFill>
                  <a:latin typeface="Times New Roman" panose="02020603050405020304" pitchFamily="18" charset="0"/>
                </a:rPr>
                <a:t>6.6</a:t>
              </a:r>
              <a:r>
                <a:rPr lang="zh-CN" altLang="en-US" sz="2800" b="1" dirty="0">
                  <a:solidFill>
                    <a:schemeClr val="tx2"/>
                  </a:solidFill>
                  <a:latin typeface="Times New Roman" panose="02020603050405020304" pitchFamily="18" charset="0"/>
                </a:rPr>
                <a:t>中，单纯使用串联超前或滞后校正装置都将难以满足全部性能指标。</a:t>
              </a:r>
              <a:endParaRPr lang="zh-CN" altLang="en-US" sz="2800" b="1" dirty="0">
                <a:solidFill>
                  <a:schemeClr val="tx2"/>
                </a:solidFill>
                <a:latin typeface="Times New Roman" panose="02020603050405020304" pitchFamily="18" charset="0"/>
              </a:endParaRPr>
            </a:p>
          </p:txBody>
        </p:sp>
      </p:grpSp>
      <p:sp>
        <p:nvSpPr>
          <p:cNvPr id="110605" name="AutoShape 10">
            <a:hlinkClick r:id="rId9" action="ppaction://hlinksldjump" highlightClick="1"/>
          </p:cNvPr>
          <p:cNvSpPr>
            <a:spLocks noChangeArrowheads="1"/>
          </p:cNvSpPr>
          <p:nvPr/>
        </p:nvSpPr>
        <p:spPr bwMode="auto">
          <a:xfrm>
            <a:off x="7956550" y="6092825"/>
            <a:ext cx="442913" cy="415925"/>
          </a:xfrm>
          <a:prstGeom prst="actionButtonHome">
            <a:avLst/>
          </a:prstGeom>
          <a:solidFill>
            <a:srgbClr val="99CC00"/>
          </a:solidFill>
          <a:ln w="19050">
            <a:solidFill>
              <a:srgbClr val="FF6600"/>
            </a:solidFill>
            <a:miter lim="800000"/>
          </a:ln>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fade">
                                      <p:cBhvr>
                                        <p:cTn id="7" dur="500"/>
                                        <p:tgtEl>
                                          <p:spTgt spid="583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374"/>
                                        </p:tgtEl>
                                        <p:attrNameLst>
                                          <p:attrName>style.visibility</p:attrName>
                                        </p:attrNameLst>
                                      </p:cBhvr>
                                      <p:to>
                                        <p:strVal val="visible"/>
                                      </p:to>
                                    </p:set>
                                    <p:animEffect transition="in" filter="fade">
                                      <p:cBhvr>
                                        <p:cTn id="12" dur="500"/>
                                        <p:tgtEl>
                                          <p:spTgt spid="583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8378"/>
                                        </p:tgtEl>
                                        <p:attrNameLst>
                                          <p:attrName>style.visibility</p:attrName>
                                        </p:attrNameLst>
                                      </p:cBhvr>
                                      <p:to>
                                        <p:strVal val="visible"/>
                                      </p:to>
                                    </p:set>
                                    <p:animEffect transition="in" filter="fade">
                                      <p:cBhvr>
                                        <p:cTn id="17" dur="500"/>
                                        <p:tgtEl>
                                          <p:spTgt spid="583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379"/>
                                        </p:tgtEl>
                                        <p:attrNameLst>
                                          <p:attrName>style.visibility</p:attrName>
                                        </p:attrNameLst>
                                      </p:cBhvr>
                                      <p:to>
                                        <p:strVal val="visible"/>
                                      </p:to>
                                    </p:set>
                                    <p:animEffect transition="in" filter="fade">
                                      <p:cBhvr>
                                        <p:cTn id="22" dur="500"/>
                                        <p:tgtEl>
                                          <p:spTgt spid="583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375"/>
                                        </p:tgtEl>
                                        <p:attrNameLst>
                                          <p:attrName>style.visibility</p:attrName>
                                        </p:attrNameLst>
                                      </p:cBhvr>
                                      <p:to>
                                        <p:strVal val="visible"/>
                                      </p:to>
                                    </p:set>
                                    <p:animEffect transition="in" filter="fade">
                                      <p:cBhvr>
                                        <p:cTn id="27" dur="500"/>
                                        <p:tgtEl>
                                          <p:spTgt spid="583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376"/>
                                        </p:tgtEl>
                                        <p:attrNameLst>
                                          <p:attrName>style.visibility</p:attrName>
                                        </p:attrNameLst>
                                      </p:cBhvr>
                                      <p:to>
                                        <p:strVal val="visible"/>
                                      </p:to>
                                    </p:set>
                                    <p:animEffect transition="in" filter="fade">
                                      <p:cBhvr>
                                        <p:cTn id="32" dur="500"/>
                                        <p:tgtEl>
                                          <p:spTgt spid="5837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380"/>
                                        </p:tgtEl>
                                        <p:attrNameLst>
                                          <p:attrName>style.visibility</p:attrName>
                                        </p:attrNameLst>
                                      </p:cBhvr>
                                      <p:to>
                                        <p:strVal val="visible"/>
                                      </p:to>
                                    </p:set>
                                    <p:animEffect transition="in" filter="fade">
                                      <p:cBhvr>
                                        <p:cTn id="37" dur="500"/>
                                        <p:tgtEl>
                                          <p:spTgt spid="5838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0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autoUpdateAnimBg="0"/>
      <p:bldP spid="58375" grpId="0" autoUpdateAnimBg="0"/>
      <p:bldP spid="58378" grpId="0" autoUpdateAnimBg="0"/>
      <p:bldP spid="11060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DC235B6C-C55E-40C0-813F-A3891A2206AD}" type="slidenum">
              <a:rPr lang="en-US" altLang="zh-CN" sz="1400"/>
            </a:fld>
            <a:endParaRPr lang="en-US" altLang="zh-CN" sz="1400"/>
          </a:p>
        </p:txBody>
      </p:sp>
      <p:sp>
        <p:nvSpPr>
          <p:cNvPr id="111619" name="Rectangle 2"/>
          <p:cNvSpPr>
            <a:spLocks noChangeArrowheads="1"/>
          </p:cNvSpPr>
          <p:nvPr/>
        </p:nvSpPr>
        <p:spPr bwMode="auto">
          <a:xfrm>
            <a:off x="1187450" y="722313"/>
            <a:ext cx="62277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en-US" altLang="zh-CN" sz="4400" b="1">
                <a:solidFill>
                  <a:schemeClr val="tx2"/>
                </a:solidFill>
              </a:rPr>
              <a:t>§</a:t>
            </a:r>
            <a:r>
              <a:rPr lang="en-US" altLang="zh-CN" sz="4000"/>
              <a:t> </a:t>
            </a:r>
            <a:r>
              <a:rPr lang="en-US" altLang="zh-CN" sz="4400" b="1">
                <a:solidFill>
                  <a:schemeClr val="tx2"/>
                </a:solidFill>
                <a:latin typeface="Times New Roman" panose="02020603050405020304" pitchFamily="18" charset="0"/>
              </a:rPr>
              <a:t>6.3  </a:t>
            </a:r>
            <a:r>
              <a:rPr lang="zh-CN" altLang="en-US" sz="4400" b="1">
                <a:solidFill>
                  <a:schemeClr val="tx2"/>
                </a:solidFill>
                <a:latin typeface="Times New Roman" panose="02020603050405020304" pitchFamily="18" charset="0"/>
              </a:rPr>
              <a:t>反馈校正</a:t>
            </a:r>
            <a:endParaRPr lang="en-US" altLang="zh-CN" sz="4400" b="1">
              <a:solidFill>
                <a:schemeClr val="tx2"/>
              </a:solidFill>
              <a:latin typeface="Times New Roman" panose="02020603050405020304" pitchFamily="18" charset="0"/>
            </a:endParaRPr>
          </a:p>
          <a:p>
            <a:pPr algn="ctr" eaLnBrk="1" hangingPunct="1">
              <a:spcBef>
                <a:spcPct val="0"/>
              </a:spcBef>
              <a:buClrTx/>
              <a:buSzTx/>
              <a:buFont typeface="Arial" panose="020B0604020202020204" pitchFamily="34" charset="0"/>
              <a:buNone/>
            </a:pPr>
            <a:r>
              <a:rPr lang="en-US" altLang="zh-CN" sz="3600">
                <a:solidFill>
                  <a:schemeClr val="tx2"/>
                </a:solidFill>
                <a:latin typeface="Times New Roman" panose="02020603050405020304" pitchFamily="18" charset="0"/>
              </a:rPr>
              <a:t>    (</a:t>
            </a:r>
            <a:r>
              <a:rPr lang="zh-CN" altLang="en-US" sz="3600">
                <a:solidFill>
                  <a:schemeClr val="tx2"/>
                </a:solidFill>
                <a:latin typeface="Times New Roman" panose="02020603050405020304" pitchFamily="18" charset="0"/>
              </a:rPr>
              <a:t>F</a:t>
            </a:r>
            <a:r>
              <a:rPr lang="en-US" altLang="zh-CN" sz="3600">
                <a:solidFill>
                  <a:schemeClr val="tx2"/>
                </a:solidFill>
                <a:latin typeface="Times New Roman" panose="02020603050405020304" pitchFamily="18" charset="0"/>
              </a:rPr>
              <a:t>eedback compensation)</a:t>
            </a:r>
            <a:endParaRPr lang="zh-CN" altLang="en-US" sz="3600">
              <a:solidFill>
                <a:schemeClr val="tx2"/>
              </a:solidFill>
              <a:latin typeface="Times New Roman" panose="02020603050405020304" pitchFamily="18" charset="0"/>
            </a:endParaRPr>
          </a:p>
        </p:txBody>
      </p:sp>
      <p:sp>
        <p:nvSpPr>
          <p:cNvPr id="59396" name="Rectangle 3"/>
          <p:cNvSpPr>
            <a:spLocks noChangeArrowheads="1"/>
          </p:cNvSpPr>
          <p:nvPr/>
        </p:nvSpPr>
        <p:spPr bwMode="auto">
          <a:xfrm>
            <a:off x="144463" y="2439988"/>
            <a:ext cx="8820150"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 typeface="Wingdings" panose="05000000000000000000" pitchFamily="2" charset="2"/>
              <a:buChar char="Ø"/>
            </a:pPr>
            <a:r>
              <a:rPr lang="zh-CN" altLang="en-US" sz="2800" b="1" dirty="0">
                <a:solidFill>
                  <a:schemeClr val="tx2"/>
                </a:solidFill>
                <a:latin typeface="Times New Roman" panose="02020603050405020304" pitchFamily="18" charset="0"/>
              </a:rPr>
              <a:t>控制系统的校正中，反馈校正也是常用的校正方式</a:t>
            </a:r>
            <a:endParaRPr lang="en-US" altLang="zh-CN" sz="2800" b="1" dirty="0">
              <a:solidFill>
                <a:schemeClr val="tx2"/>
              </a:solidFill>
              <a:latin typeface="Times New Roman" panose="02020603050405020304" pitchFamily="18" charset="0"/>
            </a:endParaRPr>
          </a:p>
          <a:p>
            <a:pPr marL="0" indent="0" eaLnBrk="1" hangingPunct="1">
              <a:lnSpc>
                <a:spcPct val="120000"/>
              </a:lnSpc>
              <a:spcBef>
                <a:spcPct val="0"/>
              </a:spcBef>
              <a:buClrTx/>
              <a:buSz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之一。</a:t>
            </a:r>
            <a:endParaRPr lang="zh-CN" altLang="en-US" sz="2800" b="1" dirty="0">
              <a:solidFill>
                <a:schemeClr val="tx2"/>
              </a:solidFill>
              <a:latin typeface="Times New Roman" panose="02020603050405020304" pitchFamily="18" charset="0"/>
            </a:endParaRPr>
          </a:p>
          <a:p>
            <a:pPr eaLnBrk="1" hangingPunct="1">
              <a:lnSpc>
                <a:spcPct val="120000"/>
              </a:lnSpc>
              <a:spcBef>
                <a:spcPct val="0"/>
              </a:spcBef>
              <a:buClrTx/>
              <a:buSzTx/>
              <a:buFont typeface="Wingdings" panose="05000000000000000000" pitchFamily="2" charset="2"/>
              <a:buChar char="Ø"/>
            </a:pPr>
            <a:r>
              <a:rPr lang="zh-CN" altLang="en-US" sz="2800" b="1" dirty="0">
                <a:solidFill>
                  <a:schemeClr val="tx2"/>
                </a:solidFill>
                <a:latin typeface="Times New Roman" panose="02020603050405020304" pitchFamily="18" charset="0"/>
              </a:rPr>
              <a:t>反馈校正除与串联校正一样可改善系统的性能以外，还可抑制反馈环内不利因素对系统的影响。 </a:t>
            </a:r>
            <a:endParaRPr lang="zh-CN" altLang="en-US" sz="2800" b="1" dirty="0">
              <a:solidFill>
                <a:schemeClr val="tx2"/>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checkerboard(across)">
                                      <p:cBhvr>
                                        <p:cTn id="7" dur="5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188CBE6F-53D3-49CC-B99F-E425930973A8}" type="slidenum">
              <a:rPr lang="en-US" altLang="zh-CN" sz="1400"/>
            </a:fld>
            <a:endParaRPr lang="en-US" altLang="zh-CN" sz="1400"/>
          </a:p>
        </p:txBody>
      </p:sp>
      <p:sp>
        <p:nvSpPr>
          <p:cNvPr id="112643" name="Rectangle 2"/>
          <p:cNvSpPr>
            <a:spLocks noGrp="1" noRot="1" noChangeArrowheads="1"/>
          </p:cNvSpPr>
          <p:nvPr>
            <p:ph type="title" idx="4294967295"/>
          </p:nvPr>
        </p:nvSpPr>
        <p:spPr>
          <a:xfrm>
            <a:off x="250825" y="188913"/>
            <a:ext cx="5494338" cy="587375"/>
          </a:xfrm>
        </p:spPr>
        <p:txBody>
          <a:bodyPr/>
          <a:lstStyle/>
          <a:p>
            <a:pPr eaLnBrk="1" hangingPunct="1"/>
            <a:r>
              <a:rPr lang="zh-CN" altLang="en-US" sz="3200" b="1"/>
              <a:t>一、反馈校正的原理及特点</a:t>
            </a:r>
            <a:endParaRPr lang="zh-CN" altLang="en-US" sz="3200" b="1"/>
          </a:p>
        </p:txBody>
      </p:sp>
      <p:sp>
        <p:nvSpPr>
          <p:cNvPr id="60420" name="Text Box 4"/>
          <p:cNvSpPr txBox="1">
            <a:spLocks noChangeArrowheads="1"/>
          </p:cNvSpPr>
          <p:nvPr/>
        </p:nvSpPr>
        <p:spPr bwMode="auto">
          <a:xfrm>
            <a:off x="323850" y="765175"/>
            <a:ext cx="84963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        反馈校正的特点是采用局部反馈包围系统前向通道中的一部分环节以实现校正，其系统方框图如图所示，图中被局部反馈包围部分的传递函数是：</a:t>
            </a:r>
            <a:endParaRPr lang="zh-CN" altLang="en-US" sz="2800" b="1">
              <a:solidFill>
                <a:schemeClr val="tx2"/>
              </a:solidFill>
            </a:endParaRPr>
          </a:p>
        </p:txBody>
      </p:sp>
      <p:graphicFrame>
        <p:nvGraphicFramePr>
          <p:cNvPr id="60421" name="Object 5"/>
          <p:cNvGraphicFramePr>
            <a:graphicFrameLocks noChangeAspect="1"/>
          </p:cNvGraphicFramePr>
          <p:nvPr/>
        </p:nvGraphicFramePr>
        <p:xfrm>
          <a:off x="395288" y="2133600"/>
          <a:ext cx="2952750" cy="849313"/>
        </p:xfrm>
        <a:graphic>
          <a:graphicData uri="http://schemas.openxmlformats.org/presentationml/2006/ole">
            <mc:AlternateContent xmlns:mc="http://schemas.openxmlformats.org/markup-compatibility/2006">
              <mc:Choice xmlns:v="urn:schemas-microsoft-com:vml" Requires="v">
                <p:oleObj spid="_x0000_s113205" name="Equation" r:id="rId1" imgW="1612900" imgH="419100" progId="Equation.DSMT4">
                  <p:embed/>
                </p:oleObj>
              </mc:Choice>
              <mc:Fallback>
                <p:oleObj name="Equation" r:id="rId1" imgW="1612900" imgH="419100" progId="Equation.DSMT4">
                  <p:embed/>
                  <p:pic>
                    <p:nvPicPr>
                      <p:cNvPr id="0" name="Picture 3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133600"/>
                        <a:ext cx="2952750"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组合 2"/>
          <p:cNvGrpSpPr/>
          <p:nvPr/>
        </p:nvGrpSpPr>
        <p:grpSpPr bwMode="auto">
          <a:xfrm>
            <a:off x="3635375" y="2060575"/>
            <a:ext cx="5472113" cy="2041525"/>
            <a:chOff x="3440113" y="2060575"/>
            <a:chExt cx="5472112" cy="2041525"/>
          </a:xfrm>
        </p:grpSpPr>
        <p:graphicFrame>
          <p:nvGraphicFramePr>
            <p:cNvPr id="112659" name="Object 6"/>
            <p:cNvGraphicFramePr>
              <a:graphicFrameLocks noChangeAspect="1"/>
            </p:cNvGraphicFramePr>
            <p:nvPr/>
          </p:nvGraphicFramePr>
          <p:xfrm>
            <a:off x="3440113" y="2060575"/>
            <a:ext cx="5472112" cy="1700213"/>
          </p:xfrm>
          <a:graphic>
            <a:graphicData uri="http://schemas.openxmlformats.org/presentationml/2006/ole">
              <mc:AlternateContent xmlns:mc="http://schemas.openxmlformats.org/markup-compatibility/2006">
                <mc:Choice xmlns:v="urn:schemas-microsoft-com:vml" Requires="v">
                  <p:oleObj spid="_x0000_s113206" name="" r:id="rId3" imgW="3152775" imgH="981075" progId="">
                    <p:embed/>
                  </p:oleObj>
                </mc:Choice>
                <mc:Fallback>
                  <p:oleObj name="" r:id="rId3" imgW="3152775" imgH="981075" progId="">
                    <p:embed/>
                    <p:pic>
                      <p:nvPicPr>
                        <p:cNvPr id="0" name="Picture 3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113" y="2060575"/>
                          <a:ext cx="5472112" cy="17002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4284663" y="3644900"/>
              <a:ext cx="4414837" cy="457200"/>
            </a:xfrm>
            <a:prstGeom prst="rect">
              <a:avLst/>
            </a:prstGeom>
            <a:noFill/>
          </p:spPr>
          <p:txBody>
            <a:bodyPr>
              <a:spAutoFit/>
            </a:bodyPr>
            <a:lstStyle/>
            <a:p>
              <a:pPr eaLnBrk="1" hangingPunct="1">
                <a:buFont typeface="Arial" panose="020B0604020202020204" pitchFamily="34" charset="0"/>
                <a:buNone/>
                <a:defRPr/>
              </a:pPr>
              <a:r>
                <a:rPr lang="zh-CN" altLang="en-US" sz="2400" b="1" dirty="0">
                  <a:solidFill>
                    <a:srgbClr val="003399"/>
                  </a:solidFill>
                  <a:latin typeface="+mn-ea"/>
                  <a:ea typeface="+mn-ea"/>
                </a:rPr>
                <a:t>图</a:t>
              </a:r>
              <a:r>
                <a:rPr lang="en-US" altLang="zh-CN" sz="2400" b="1" dirty="0">
                  <a:solidFill>
                    <a:srgbClr val="003399"/>
                  </a:solidFill>
                  <a:latin typeface="Times New Roman" panose="02020603050405020304" pitchFamily="18" charset="0"/>
                  <a:ea typeface="+mn-ea"/>
                  <a:cs typeface="Times New Roman" panose="02020603050405020304" pitchFamily="18" charset="0"/>
                </a:rPr>
                <a:t>6.27</a:t>
              </a:r>
              <a:r>
                <a:rPr lang="en-US" altLang="zh-CN" sz="2400" b="1" dirty="0">
                  <a:solidFill>
                    <a:srgbClr val="003399"/>
                  </a:solidFill>
                  <a:latin typeface="+mn-ea"/>
                  <a:ea typeface="+mn-ea"/>
                </a:rPr>
                <a:t>  </a:t>
              </a:r>
              <a:r>
                <a:rPr lang="zh-CN" altLang="en-US" sz="2400" b="1" dirty="0">
                  <a:solidFill>
                    <a:srgbClr val="003399"/>
                  </a:solidFill>
                  <a:latin typeface="+mn-ea"/>
                  <a:ea typeface="+mn-ea"/>
                </a:rPr>
                <a:t>反馈校正系统的框图</a:t>
              </a:r>
              <a:endParaRPr lang="zh-CN" altLang="en-US" sz="2400" b="1" dirty="0">
                <a:solidFill>
                  <a:srgbClr val="003399"/>
                </a:solidFill>
                <a:latin typeface="+mn-ea"/>
                <a:ea typeface="+mn-ea"/>
              </a:endParaRPr>
            </a:p>
          </p:txBody>
        </p:sp>
      </p:grpSp>
      <p:sp>
        <p:nvSpPr>
          <p:cNvPr id="61444" name="Text Box 5"/>
          <p:cNvSpPr txBox="1">
            <a:spLocks noChangeArrowheads="1"/>
          </p:cNvSpPr>
          <p:nvPr/>
        </p:nvSpPr>
        <p:spPr bwMode="auto">
          <a:xfrm>
            <a:off x="179388" y="4076700"/>
            <a:ext cx="83534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       使用频率特性法设计反馈校正装置时，首先应使内环稳定，然后利用下述近似式考虑校正后系统的开环传递函数。</a:t>
            </a:r>
            <a:endParaRPr lang="zh-CN" altLang="en-US" sz="2800" b="1">
              <a:solidFill>
                <a:schemeClr val="tx2"/>
              </a:solidFill>
            </a:endParaRPr>
          </a:p>
        </p:txBody>
      </p:sp>
      <p:grpSp>
        <p:nvGrpSpPr>
          <p:cNvPr id="105515" name="Group 43"/>
          <p:cNvGrpSpPr/>
          <p:nvPr/>
        </p:nvGrpSpPr>
        <p:grpSpPr bwMode="auto">
          <a:xfrm>
            <a:off x="920751" y="5472116"/>
            <a:ext cx="7810500" cy="1182688"/>
            <a:chOff x="580" y="3447"/>
            <a:chExt cx="4920" cy="745"/>
          </a:xfrm>
        </p:grpSpPr>
        <p:graphicFrame>
          <p:nvGraphicFramePr>
            <p:cNvPr id="112657" name="Object 6"/>
            <p:cNvGraphicFramePr>
              <a:graphicFrameLocks noChangeAspect="1"/>
            </p:cNvGraphicFramePr>
            <p:nvPr/>
          </p:nvGraphicFramePr>
          <p:xfrm>
            <a:off x="3269" y="3447"/>
            <a:ext cx="2231" cy="618"/>
          </p:xfrm>
          <a:graphic>
            <a:graphicData uri="http://schemas.openxmlformats.org/presentationml/2006/ole">
              <mc:AlternateContent xmlns:mc="http://schemas.openxmlformats.org/markup-compatibility/2006">
                <mc:Choice xmlns:v="urn:schemas-microsoft-com:vml" Requires="v">
                  <p:oleObj spid="_x0000_s113207" name="Equation" r:id="rId5" imgW="1676400" imgH="469900" progId="Equation.DSMT4">
                    <p:embed/>
                  </p:oleObj>
                </mc:Choice>
                <mc:Fallback>
                  <p:oleObj name="Equation" r:id="rId5" imgW="1676400" imgH="469900" progId="Equation.DSMT4">
                    <p:embed/>
                    <p:pic>
                      <p:nvPicPr>
                        <p:cNvPr id="0" name="Picture 3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 y="3447"/>
                          <a:ext cx="2231" cy="6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58" name="Object 7"/>
            <p:cNvGraphicFramePr>
              <a:graphicFrameLocks noChangeAspect="1"/>
            </p:cNvGraphicFramePr>
            <p:nvPr/>
          </p:nvGraphicFramePr>
          <p:xfrm>
            <a:off x="580" y="3472"/>
            <a:ext cx="2551" cy="720"/>
          </p:xfrm>
          <a:graphic>
            <a:graphicData uri="http://schemas.openxmlformats.org/presentationml/2006/ole">
              <mc:AlternateContent xmlns:mc="http://schemas.openxmlformats.org/markup-compatibility/2006">
                <mc:Choice xmlns:v="urn:schemas-microsoft-com:vml" Requires="v">
                  <p:oleObj spid="_x0000_s113208" name="Equation" r:id="rId7" imgW="1562100" imgH="444500" progId="Equation.DSMT4">
                    <p:embed/>
                  </p:oleObj>
                </mc:Choice>
                <mc:Fallback>
                  <p:oleObj name="Equation" r:id="rId7" imgW="1562100" imgH="444500" progId="Equation.DSMT4">
                    <p:embed/>
                    <p:pic>
                      <p:nvPicPr>
                        <p:cNvPr id="0" name="Picture 3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 y="3472"/>
                          <a:ext cx="2551" cy="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5502" name="Group 30"/>
          <p:cNvGrpSpPr/>
          <p:nvPr/>
        </p:nvGrpSpPr>
        <p:grpSpPr bwMode="auto">
          <a:xfrm>
            <a:off x="827088" y="4652963"/>
            <a:ext cx="7920037" cy="609600"/>
            <a:chOff x="476" y="2341"/>
            <a:chExt cx="4989" cy="384"/>
          </a:xfrm>
        </p:grpSpPr>
        <p:sp>
          <p:nvSpPr>
            <p:cNvPr id="112655" name="AutoShape 28"/>
            <p:cNvSpPr>
              <a:spLocks noChangeArrowheads="1"/>
            </p:cNvSpPr>
            <p:nvPr/>
          </p:nvSpPr>
          <p:spPr bwMode="auto">
            <a:xfrm>
              <a:off x="476" y="2341"/>
              <a:ext cx="4989" cy="384"/>
            </a:xfrm>
            <a:prstGeom prst="wedgeRoundRectCallout">
              <a:avLst>
                <a:gd name="adj1" fmla="val 972"/>
                <a:gd name="adj2" fmla="val 81250"/>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800" b="1">
                  <a:solidFill>
                    <a:schemeClr val="tx2"/>
                  </a:solidFill>
                </a:rPr>
                <a:t>反馈校正后系统的特性几乎与         特性无关。</a:t>
              </a:r>
              <a:endParaRPr lang="zh-CN" altLang="en-US" sz="2800" b="1">
                <a:solidFill>
                  <a:schemeClr val="tx2"/>
                </a:solidFill>
              </a:endParaRPr>
            </a:p>
          </p:txBody>
        </p:sp>
        <p:graphicFrame>
          <p:nvGraphicFramePr>
            <p:cNvPr id="112656" name="Object 14"/>
            <p:cNvGraphicFramePr>
              <a:graphicFrameLocks noChangeAspect="1"/>
            </p:cNvGraphicFramePr>
            <p:nvPr/>
          </p:nvGraphicFramePr>
          <p:xfrm>
            <a:off x="3606" y="2341"/>
            <a:ext cx="604" cy="346"/>
          </p:xfrm>
          <a:graphic>
            <a:graphicData uri="http://schemas.openxmlformats.org/presentationml/2006/ole">
              <mc:AlternateContent xmlns:mc="http://schemas.openxmlformats.org/markup-compatibility/2006">
                <mc:Choice xmlns:v="urn:schemas-microsoft-com:vml" Requires="v">
                  <p:oleObj spid="_x0000_s113209" name="Equation" r:id="rId9" imgW="330200" imgH="152400" progId="Equation.DSMT4">
                    <p:embed/>
                  </p:oleObj>
                </mc:Choice>
                <mc:Fallback>
                  <p:oleObj name="Equation" r:id="rId9" imgW="330200" imgH="152400" progId="Equation.DSMT4">
                    <p:embed/>
                    <p:pic>
                      <p:nvPicPr>
                        <p:cNvPr id="0" name="Picture 3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6" y="2341"/>
                          <a:ext cx="604" cy="3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 name="Object 5"/>
          <p:cNvGraphicFramePr>
            <a:graphicFrameLocks noChangeAspect="1"/>
          </p:cNvGraphicFramePr>
          <p:nvPr/>
        </p:nvGraphicFramePr>
        <p:xfrm>
          <a:off x="107950" y="3068638"/>
          <a:ext cx="4319588" cy="857250"/>
        </p:xfrm>
        <a:graphic>
          <a:graphicData uri="http://schemas.openxmlformats.org/presentationml/2006/ole">
            <mc:AlternateContent xmlns:mc="http://schemas.openxmlformats.org/markup-compatibility/2006">
              <mc:Choice xmlns:v="urn:schemas-microsoft-com:vml" Requires="v">
                <p:oleObj spid="_x0000_s113210" name="Equation" r:id="rId11" imgW="2463800" imgH="419100" progId="Equation.DSMT4">
                  <p:embed/>
                </p:oleObj>
              </mc:Choice>
              <mc:Fallback>
                <p:oleObj name="Equation" r:id="rId11" imgW="2463800" imgH="419100" progId="Equation.DSMT4">
                  <p:embed/>
                  <p:pic>
                    <p:nvPicPr>
                      <p:cNvPr id="0" name="Picture 3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950" y="3068638"/>
                        <a:ext cx="4319588"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5516" name="Group 44"/>
          <p:cNvGrpSpPr/>
          <p:nvPr/>
        </p:nvGrpSpPr>
        <p:grpSpPr bwMode="auto">
          <a:xfrm>
            <a:off x="611188" y="5444732"/>
            <a:ext cx="8539165" cy="1152526"/>
            <a:chOff x="69" y="2840"/>
            <a:chExt cx="5379" cy="726"/>
          </a:xfrm>
        </p:grpSpPr>
        <p:graphicFrame>
          <p:nvGraphicFramePr>
            <p:cNvPr id="112653" name="Object 8"/>
            <p:cNvGraphicFramePr>
              <a:graphicFrameLocks noChangeAspect="1"/>
            </p:cNvGraphicFramePr>
            <p:nvPr/>
          </p:nvGraphicFramePr>
          <p:xfrm>
            <a:off x="2609" y="3047"/>
            <a:ext cx="2839" cy="338"/>
          </p:xfrm>
          <a:graphic>
            <a:graphicData uri="http://schemas.openxmlformats.org/presentationml/2006/ole">
              <mc:AlternateContent xmlns:mc="http://schemas.openxmlformats.org/markup-compatibility/2006">
                <mc:Choice xmlns:v="urn:schemas-microsoft-com:vml" Requires="v">
                  <p:oleObj spid="_x0000_s113211" name="Equation" r:id="rId13" imgW="2133600" imgH="254000" progId="Equation.DSMT4">
                    <p:embed/>
                  </p:oleObj>
                </mc:Choice>
                <mc:Fallback>
                  <p:oleObj name="Equation" r:id="rId13" imgW="2133600" imgH="254000" progId="Equation.DSMT4">
                    <p:embed/>
                    <p:pic>
                      <p:nvPicPr>
                        <p:cNvPr id="0" name="Picture 30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09" y="3047"/>
                          <a:ext cx="2839"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54" name="Object 9"/>
            <p:cNvGraphicFramePr>
              <a:graphicFrameLocks noChangeAspect="1"/>
            </p:cNvGraphicFramePr>
            <p:nvPr/>
          </p:nvGraphicFramePr>
          <p:xfrm>
            <a:off x="69" y="2840"/>
            <a:ext cx="2550" cy="726"/>
          </p:xfrm>
          <a:graphic>
            <a:graphicData uri="http://schemas.openxmlformats.org/presentationml/2006/ole">
              <mc:AlternateContent xmlns:mc="http://schemas.openxmlformats.org/markup-compatibility/2006">
                <mc:Choice xmlns:v="urn:schemas-microsoft-com:vml" Requires="v">
                  <p:oleObj spid="_x0000_s113212" name="Equation" r:id="rId15" imgW="1562100" imgH="444500" progId="Equation.DSMT4">
                    <p:embed/>
                  </p:oleObj>
                </mc:Choice>
                <mc:Fallback>
                  <p:oleObj name="Equation" r:id="rId15" imgW="1562100" imgH="444500" progId="Equation.DSMT4">
                    <p:embed/>
                    <p:pic>
                      <p:nvPicPr>
                        <p:cNvPr id="0" name="Picture 30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 y="2840"/>
                          <a:ext cx="2550" cy="7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5519" name="AutoShape 47"/>
          <p:cNvSpPr>
            <a:spLocks noChangeArrowheads="1"/>
          </p:cNvSpPr>
          <p:nvPr/>
        </p:nvSpPr>
        <p:spPr bwMode="auto">
          <a:xfrm>
            <a:off x="395288" y="4652963"/>
            <a:ext cx="8424862" cy="609600"/>
          </a:xfrm>
          <a:prstGeom prst="wedgeRoundRectCallout">
            <a:avLst>
              <a:gd name="adj1" fmla="val 5060"/>
              <a:gd name="adj2" fmla="val 135417"/>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800" b="1">
                <a:solidFill>
                  <a:schemeClr val="tx2"/>
                </a:solidFill>
              </a:rPr>
              <a:t>反馈校正后系统的特性与未校正系统的特性一致。</a:t>
            </a:r>
            <a:endParaRPr lang="zh-CN" altLang="en-US" sz="2800" b="1">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fade">
                                      <p:cBhvr>
                                        <p:cTn id="7" dur="500"/>
                                        <p:tgtEl>
                                          <p:spTgt spid="604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421"/>
                                        </p:tgtEl>
                                        <p:attrNameLst>
                                          <p:attrName>style.visibility</p:attrName>
                                        </p:attrNameLst>
                                      </p:cBhvr>
                                      <p:to>
                                        <p:strVal val="visible"/>
                                      </p:to>
                                    </p:set>
                                    <p:animEffect transition="in" filter="fade">
                                      <p:cBhvr>
                                        <p:cTn id="12" dur="500"/>
                                        <p:tgtEl>
                                          <p:spTgt spid="604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1444"/>
                                        </p:tgtEl>
                                        <p:attrNameLst>
                                          <p:attrName>style.visibility</p:attrName>
                                        </p:attrNameLst>
                                      </p:cBhvr>
                                      <p:to>
                                        <p:strVal val="visible"/>
                                      </p:to>
                                    </p:set>
                                    <p:animEffect transition="in" filter="blinds(horizontal)">
                                      <p:cBhvr>
                                        <p:cTn id="25" dur="500"/>
                                        <p:tgtEl>
                                          <p:spTgt spid="614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515"/>
                                        </p:tgtEl>
                                        <p:attrNameLst>
                                          <p:attrName>style.visibility</p:attrName>
                                        </p:attrNameLst>
                                      </p:cBhvr>
                                      <p:to>
                                        <p:strVal val="visible"/>
                                      </p:to>
                                    </p:set>
                                    <p:animEffect transition="in" filter="blinds(horizontal)">
                                      <p:cBhvr>
                                        <p:cTn id="30" dur="500"/>
                                        <p:tgtEl>
                                          <p:spTgt spid="1055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5502"/>
                                        </p:tgtEl>
                                        <p:attrNameLst>
                                          <p:attrName>style.visibility</p:attrName>
                                        </p:attrNameLst>
                                      </p:cBhvr>
                                      <p:to>
                                        <p:strVal val="visible"/>
                                      </p:to>
                                    </p:set>
                                    <p:anim calcmode="lin" valueType="num">
                                      <p:cBhvr additive="base">
                                        <p:cTn id="35" dur="500" fill="hold"/>
                                        <p:tgtEl>
                                          <p:spTgt spid="105502"/>
                                        </p:tgtEl>
                                        <p:attrNameLst>
                                          <p:attrName>ppt_x</p:attrName>
                                        </p:attrNameLst>
                                      </p:cBhvr>
                                      <p:tavLst>
                                        <p:tav tm="0">
                                          <p:val>
                                            <p:strVal val="#ppt_x"/>
                                          </p:val>
                                        </p:tav>
                                        <p:tav tm="100000">
                                          <p:val>
                                            <p:strVal val="#ppt_x"/>
                                          </p:val>
                                        </p:tav>
                                      </p:tavLst>
                                    </p:anim>
                                    <p:anim calcmode="lin" valueType="num">
                                      <p:cBhvr additive="base">
                                        <p:cTn id="36" dur="500" fill="hold"/>
                                        <p:tgtEl>
                                          <p:spTgt spid="10550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05516"/>
                                        </p:tgtEl>
                                        <p:attrNameLst>
                                          <p:attrName>style.visibility</p:attrName>
                                        </p:attrNameLst>
                                      </p:cBhvr>
                                      <p:to>
                                        <p:strVal val="visible"/>
                                      </p:to>
                                    </p:set>
                                    <p:animEffect transition="in" filter="blinds(horizontal)">
                                      <p:cBhvr>
                                        <p:cTn id="41" dur="500"/>
                                        <p:tgtEl>
                                          <p:spTgt spid="105516"/>
                                        </p:tgtEl>
                                      </p:cBhvr>
                                    </p:animEffect>
                                  </p:childTnLst>
                                </p:cTn>
                              </p:par>
                              <p:par>
                                <p:cTn id="42" presetID="1" presetClass="exit" presetSubtype="0" fill="hold" nodeType="withEffect">
                                  <p:stCondLst>
                                    <p:cond delay="0"/>
                                  </p:stCondLst>
                                  <p:childTnLst>
                                    <p:set>
                                      <p:cBhvr>
                                        <p:cTn id="43" dur="1" fill="hold">
                                          <p:stCondLst>
                                            <p:cond delay="0"/>
                                          </p:stCondLst>
                                        </p:cTn>
                                        <p:tgtEl>
                                          <p:spTgt spid="105515"/>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0550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05519"/>
                                        </p:tgtEl>
                                        <p:attrNameLst>
                                          <p:attrName>style.visibility</p:attrName>
                                        </p:attrNameLst>
                                      </p:cBhvr>
                                      <p:to>
                                        <p:strVal val="visible"/>
                                      </p:to>
                                    </p:set>
                                    <p:animEffect transition="in" filter="blinds(horizontal)">
                                      <p:cBhvr>
                                        <p:cTn id="50" dur="500"/>
                                        <p:tgtEl>
                                          <p:spTgt spid="105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P spid="61444" grpId="0" autoUpdateAnimBg="0"/>
      <p:bldP spid="10551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94" name="Rectangle 10"/>
          <p:cNvSpPr>
            <a:spLocks noGrp="1" noRot="1" noChangeArrowheads="1"/>
          </p:cNvSpPr>
          <p:nvPr>
            <p:ph type="body" idx="1"/>
          </p:nvPr>
        </p:nvSpPr>
        <p:spPr>
          <a:xfrm>
            <a:off x="468313" y="1412875"/>
            <a:ext cx="8281987" cy="4194175"/>
          </a:xfrm>
          <a:noFill/>
        </p:spPr>
        <p:txBody>
          <a:bodyPr/>
          <a:lstStyle/>
          <a:p>
            <a:pPr marL="0" indent="0">
              <a:buFont typeface="Wingdings" panose="05000000000000000000" pitchFamily="2" charset="2"/>
              <a:buNone/>
            </a:pPr>
            <a:r>
              <a:rPr lang="zh-CN" altLang="en-US" sz="2800" b="1" dirty="0">
                <a:solidFill>
                  <a:schemeClr val="tx2"/>
                </a:solidFill>
              </a:rPr>
              <a:t>用反馈校正装置包围未校正</a:t>
            </a:r>
            <a:r>
              <a:rPr lang="zh-CN" altLang="en-US" sz="2800" b="1" dirty="0">
                <a:solidFill>
                  <a:schemeClr val="tx2"/>
                </a:solidFill>
                <a:latin typeface="Times New Roman" panose="02020603050405020304" pitchFamily="18" charset="0"/>
              </a:rPr>
              <a:t>系统中某些环节，形成局部反馈，在</a:t>
            </a:r>
            <a:r>
              <a:rPr lang="zh-CN" altLang="en-US" sz="2800" b="1" dirty="0">
                <a:solidFill>
                  <a:srgbClr val="EB1B25"/>
                </a:solidFill>
                <a:latin typeface="Times New Roman" panose="02020603050405020304" pitchFamily="18" charset="0"/>
              </a:rPr>
              <a:t>局部反馈内环稳定</a:t>
            </a:r>
            <a:r>
              <a:rPr lang="zh-CN" altLang="en-US" sz="2800" b="1" dirty="0">
                <a:solidFill>
                  <a:schemeClr val="tx2"/>
                </a:solidFill>
                <a:latin typeface="Times New Roman" panose="02020603050405020304" pitchFamily="18" charset="0"/>
              </a:rPr>
              <a:t>的条件下，通过调整反馈校正装置</a:t>
            </a:r>
            <a:r>
              <a:rPr lang="en-US" altLang="zh-CN" sz="2800" i="1" dirty="0" err="1">
                <a:solidFill>
                  <a:schemeClr val="tx2"/>
                </a:solidFill>
                <a:latin typeface="Times New Roman" panose="02020603050405020304" pitchFamily="18" charset="0"/>
              </a:rPr>
              <a:t>G</a:t>
            </a:r>
            <a:r>
              <a:rPr lang="en-US" altLang="zh-CN" sz="2800" i="1" baseline="-25000" dirty="0" err="1">
                <a:solidFill>
                  <a:schemeClr val="tx2"/>
                </a:solidFill>
                <a:latin typeface="Times New Roman" panose="02020603050405020304" pitchFamily="18" charset="0"/>
              </a:rPr>
              <a:t>c</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s</a:t>
            </a:r>
            <a:r>
              <a:rPr lang="en-US" altLang="zh-CN" sz="2800"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的参数，使</a:t>
            </a:r>
            <a:r>
              <a:rPr lang="zh-CN" altLang="en-US" sz="2800" b="1" dirty="0">
                <a:solidFill>
                  <a:srgbClr val="EB1B25"/>
                </a:solidFill>
                <a:latin typeface="Times New Roman" panose="02020603050405020304" pitchFamily="18" charset="0"/>
              </a:rPr>
              <a:t>局部反馈回路的开环幅值远远大于</a:t>
            </a:r>
            <a:r>
              <a:rPr lang="en-US" altLang="zh-CN" sz="2800" b="1" dirty="0">
                <a:solidFill>
                  <a:srgbClr val="EB1B25"/>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，就可以消除被反馈校正装置包围环节</a:t>
            </a:r>
            <a:r>
              <a:rPr lang="en-US" altLang="zh-CN" sz="2800" i="1" dirty="0">
                <a:solidFill>
                  <a:schemeClr val="tx2"/>
                </a:solidFill>
                <a:latin typeface="Times New Roman" panose="02020603050405020304" pitchFamily="18" charset="0"/>
              </a:rPr>
              <a:t>G</a:t>
            </a:r>
            <a:r>
              <a:rPr lang="en-US" altLang="zh-CN" sz="2800" baseline="-25000" dirty="0">
                <a:solidFill>
                  <a:schemeClr val="tx2"/>
                </a:solidFill>
                <a:latin typeface="Times New Roman" panose="02020603050405020304" pitchFamily="18" charset="0"/>
              </a:rPr>
              <a:t>2</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s</a:t>
            </a:r>
            <a:r>
              <a:rPr lang="en-US" altLang="zh-CN" sz="2800"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对系统性能</a:t>
            </a:r>
            <a:r>
              <a:rPr lang="zh-CN" altLang="en-US" sz="2800" b="1" dirty="0">
                <a:solidFill>
                  <a:schemeClr val="tx2"/>
                </a:solidFill>
              </a:rPr>
              <a:t>的不良影响，使已校正系统的性能指标满足要求。</a:t>
            </a:r>
            <a:endParaRPr lang="zh-CN" altLang="en-US" sz="2800" b="1" dirty="0">
              <a:solidFill>
                <a:schemeClr val="tx2"/>
              </a:solidFill>
            </a:endParaRPr>
          </a:p>
        </p:txBody>
      </p:sp>
      <p:sp>
        <p:nvSpPr>
          <p:cNvPr id="113667" name="Rectangle 11"/>
          <p:cNvSpPr>
            <a:spLocks noChangeArrowheads="1"/>
          </p:cNvSpPr>
          <p:nvPr/>
        </p:nvSpPr>
        <p:spPr bwMode="auto">
          <a:xfrm>
            <a:off x="323850" y="620713"/>
            <a:ext cx="4264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b="1">
                <a:solidFill>
                  <a:schemeClr val="tx2"/>
                </a:solidFill>
              </a:rPr>
              <a:t>反馈校正的工作原理：</a:t>
            </a:r>
            <a:endParaRPr lang="zh-CN" altLang="en-US" b="1">
              <a:solidFill>
                <a:schemeClr val="tx2"/>
              </a:solidFill>
            </a:endParaRPr>
          </a:p>
        </p:txBody>
      </p:sp>
      <p:sp>
        <p:nvSpPr>
          <p:cNvPr id="113668"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85B19D52-DD29-4FF9-84D8-58F98878AF04}" type="slidenum">
              <a:rPr lang="en-US" altLang="zh-CN" sz="1400"/>
            </a:fld>
            <a:endParaRPr lang="en-US" altLang="zh-CN" sz="1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5994">
                                            <p:txEl>
                                              <p:pRg st="0" end="0"/>
                                            </p:txEl>
                                          </p:spTgt>
                                        </p:tgtEl>
                                        <p:attrNameLst>
                                          <p:attrName>style.visibility</p:attrName>
                                        </p:attrNameLst>
                                      </p:cBhvr>
                                      <p:to>
                                        <p:strVal val="visible"/>
                                      </p:to>
                                    </p:set>
                                    <p:animEffect transition="in" filter="blinds(horizontal)">
                                      <p:cBhvr>
                                        <p:cTn id="7" dur="500"/>
                                        <p:tgtEl>
                                          <p:spTgt spid="4259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txBox="1">
            <a:spLocks noGrp="1" noChangeArrowheads="1"/>
          </p:cNvSpPr>
          <p:nvPr/>
        </p:nvSpPr>
        <p:spPr bwMode="auto">
          <a:xfrm>
            <a:off x="6553200" y="6245225"/>
            <a:ext cx="2289175" cy="476250"/>
          </a:xfrm>
          <a:prstGeom prst="rect">
            <a:avLst/>
          </a:prstGeom>
          <a:noFill/>
          <a:ln w="50800">
            <a:solidFill>
              <a:srgbClr val="000000">
                <a:alpha val="0"/>
              </a:srgbClr>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A3062A30-C6DD-420F-83F8-CCD2693EB091}" type="slidenum">
              <a:rPr lang="en-US" altLang="zh-CN" sz="1400"/>
            </a:fld>
            <a:endParaRPr lang="en-US" altLang="zh-CN" sz="1400"/>
          </a:p>
        </p:txBody>
      </p:sp>
      <p:sp>
        <p:nvSpPr>
          <p:cNvPr id="59395" name="Rectangle 6"/>
          <p:cNvSpPr>
            <a:spLocks noChangeArrowheads="1"/>
          </p:cNvSpPr>
          <p:nvPr/>
        </p:nvSpPr>
        <p:spPr bwMode="auto">
          <a:xfrm>
            <a:off x="2051050" y="4508500"/>
            <a:ext cx="4706938" cy="508000"/>
          </a:xfrm>
          <a:prstGeom prst="rect">
            <a:avLst/>
          </a:prstGeom>
          <a:noFill/>
          <a:ln w="50800">
            <a:solidFill>
              <a:srgbClr val="000000">
                <a:alpha val="0"/>
              </a:srgbClr>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400" b="1" dirty="0">
                <a:solidFill>
                  <a:schemeClr val="tx2"/>
                </a:solidFill>
                <a:latin typeface="宋体" panose="02010600030101010101" pitchFamily="2" charset="-122"/>
              </a:rPr>
              <a:t>图</a:t>
            </a:r>
            <a:r>
              <a:rPr lang="en-US" altLang="zh-CN" sz="2400" b="1" dirty="0">
                <a:solidFill>
                  <a:schemeClr val="tx2"/>
                </a:solidFill>
                <a:latin typeface="Times New Roman" panose="02020603050405020304" pitchFamily="18" charset="0"/>
                <a:cs typeface="Times New Roman" panose="02020603050405020304" pitchFamily="18" charset="0"/>
              </a:rPr>
              <a:t>6.4</a:t>
            </a:r>
            <a:r>
              <a:rPr lang="en-US" altLang="zh-CN" sz="2400" b="1" dirty="0">
                <a:solidFill>
                  <a:schemeClr val="tx2"/>
                </a:solidFill>
                <a:latin typeface="宋体" panose="02010600030101010101" pitchFamily="2" charset="-122"/>
              </a:rPr>
              <a:t> </a:t>
            </a:r>
            <a:r>
              <a:rPr lang="zh-CN" altLang="en-US" sz="2400" b="1" dirty="0">
                <a:solidFill>
                  <a:schemeClr val="tx2"/>
                </a:solidFill>
                <a:latin typeface="宋体" panose="02010600030101010101" pitchFamily="2" charset="-122"/>
              </a:rPr>
              <a:t>前馈校正系统框图</a:t>
            </a:r>
            <a:endParaRPr lang="zh-CN" altLang="en-US" sz="2400" b="1" dirty="0">
              <a:solidFill>
                <a:schemeClr val="tx2"/>
              </a:solidFill>
              <a:latin typeface="宋体" panose="02010600030101010101" pitchFamily="2" charset="-122"/>
            </a:endParaRPr>
          </a:p>
        </p:txBody>
      </p:sp>
      <p:grpSp>
        <p:nvGrpSpPr>
          <p:cNvPr id="59396" name="组合 1"/>
          <p:cNvGrpSpPr/>
          <p:nvPr/>
        </p:nvGrpSpPr>
        <p:grpSpPr bwMode="auto">
          <a:xfrm>
            <a:off x="2987675" y="404813"/>
            <a:ext cx="5616575" cy="1685626"/>
            <a:chOff x="573121" y="1974294"/>
            <a:chExt cx="7399304" cy="2170458"/>
          </a:xfrm>
        </p:grpSpPr>
        <p:sp>
          <p:nvSpPr>
            <p:cNvPr id="6" name="Line 1117"/>
            <p:cNvSpPr>
              <a:spLocks noChangeShapeType="1"/>
            </p:cNvSpPr>
            <p:nvPr/>
          </p:nvSpPr>
          <p:spPr bwMode="auto">
            <a:xfrm>
              <a:off x="573121" y="3096509"/>
              <a:ext cx="1290382"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7" name="AutoShape 1118"/>
            <p:cNvSpPr>
              <a:spLocks noChangeArrowheads="1"/>
            </p:cNvSpPr>
            <p:nvPr/>
          </p:nvSpPr>
          <p:spPr bwMode="auto">
            <a:xfrm>
              <a:off x="1863503" y="2910495"/>
              <a:ext cx="353443" cy="376116"/>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8" name="Line 1119"/>
            <p:cNvSpPr>
              <a:spLocks noChangeShapeType="1"/>
            </p:cNvSpPr>
            <p:nvPr/>
          </p:nvSpPr>
          <p:spPr bwMode="auto">
            <a:xfrm>
              <a:off x="4028081" y="3139435"/>
              <a:ext cx="740349"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9" name="Rectangle 1120" descr="G(s)"/>
            <p:cNvSpPr>
              <a:spLocks noChangeArrowheads="1"/>
            </p:cNvSpPr>
            <p:nvPr/>
          </p:nvSpPr>
          <p:spPr bwMode="auto">
            <a:xfrm>
              <a:off x="2896645" y="2822598"/>
              <a:ext cx="1112614" cy="558042"/>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0" name="Text Box 1121"/>
            <p:cNvSpPr txBox="1">
              <a:spLocks noChangeArrowheads="1"/>
            </p:cNvSpPr>
            <p:nvPr/>
          </p:nvSpPr>
          <p:spPr bwMode="auto">
            <a:xfrm>
              <a:off x="2823446" y="2810333"/>
              <a:ext cx="1259011" cy="59445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400" i="1" kern="0" dirty="0">
                  <a:solidFill>
                    <a:sysClr val="windowText" lastClr="000000"/>
                  </a:solidFill>
                  <a:latin typeface="Times New Roman" panose="02020603050405020304" pitchFamily="18" charset="0"/>
                  <a:cs typeface="Times New Roman" panose="02020603050405020304" pitchFamily="18" charset="0"/>
                </a:rPr>
                <a:t> </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G</a:t>
              </a:r>
              <a:r>
                <a:rPr lang="en-US" altLang="zh-CN" sz="2400" i="1" kern="0" baseline="-25000" dirty="0">
                  <a:solidFill>
                    <a:sysClr val="windowText" lastClr="000000"/>
                  </a:solidFill>
                  <a:latin typeface="Times New Roman" panose="02020603050405020304" pitchFamily="18" charset="0"/>
                  <a:cs typeface="Times New Roman" panose="02020603050405020304" pitchFamily="18" charset="0"/>
                </a:rPr>
                <a:t>1</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 </a:t>
              </a:r>
              <a:endParaRPr lang="en-US" altLang="zh-CN" sz="2400" i="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1" name="AutoShape 1122"/>
            <p:cNvSpPr>
              <a:spLocks noChangeArrowheads="1"/>
            </p:cNvSpPr>
            <p:nvPr/>
          </p:nvSpPr>
          <p:spPr bwMode="auto">
            <a:xfrm>
              <a:off x="4768430" y="2943201"/>
              <a:ext cx="355535" cy="380204"/>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2" name="Line 1123"/>
            <p:cNvSpPr>
              <a:spLocks noChangeShapeType="1"/>
            </p:cNvSpPr>
            <p:nvPr/>
          </p:nvSpPr>
          <p:spPr bwMode="auto">
            <a:xfrm>
              <a:off x="5140696" y="3139435"/>
              <a:ext cx="587679"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3" name="Rectangle 1124" descr="G(s)"/>
            <p:cNvSpPr>
              <a:spLocks noChangeArrowheads="1"/>
            </p:cNvSpPr>
            <p:nvPr/>
          </p:nvSpPr>
          <p:spPr bwMode="auto">
            <a:xfrm>
              <a:off x="5694912" y="2822598"/>
              <a:ext cx="1020594" cy="558042"/>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4" name="Line 1125"/>
            <p:cNvSpPr>
              <a:spLocks noChangeShapeType="1"/>
            </p:cNvSpPr>
            <p:nvPr/>
          </p:nvSpPr>
          <p:spPr bwMode="auto">
            <a:xfrm>
              <a:off x="6713414" y="3139435"/>
              <a:ext cx="1259011"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5" name="Text Box 1126"/>
            <p:cNvSpPr txBox="1">
              <a:spLocks noChangeArrowheads="1"/>
            </p:cNvSpPr>
            <p:nvPr/>
          </p:nvSpPr>
          <p:spPr bwMode="auto">
            <a:xfrm>
              <a:off x="6874451" y="2558909"/>
              <a:ext cx="924390" cy="594452"/>
            </a:xfrm>
            <a:prstGeom prst="rect">
              <a:avLst/>
            </a:prstGeom>
            <a:noFill/>
            <a:ln w="50800">
              <a:solidFill>
                <a:schemeClr val="bg2">
                  <a:alpha val="0"/>
                </a:schemeClr>
              </a:solid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6" name="Line 1127"/>
            <p:cNvSpPr>
              <a:spLocks noChangeShapeType="1"/>
            </p:cNvSpPr>
            <p:nvPr/>
          </p:nvSpPr>
          <p:spPr bwMode="auto">
            <a:xfrm>
              <a:off x="7175610" y="3139435"/>
              <a:ext cx="0" cy="709305"/>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7" name="Rectangle 1128" descr="G(s)"/>
            <p:cNvSpPr>
              <a:spLocks noChangeArrowheads="1"/>
            </p:cNvSpPr>
            <p:nvPr/>
          </p:nvSpPr>
          <p:spPr bwMode="auto">
            <a:xfrm>
              <a:off x="3011671" y="2013131"/>
              <a:ext cx="1108432" cy="570307"/>
            </a:xfrm>
            <a:prstGeom prst="rect">
              <a:avLst/>
            </a:prstGeom>
            <a:noFill/>
            <a:ln w="25400">
              <a:solidFill>
                <a:srgbClr val="CC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8" name="Line 1129"/>
            <p:cNvSpPr>
              <a:spLocks noChangeShapeType="1"/>
            </p:cNvSpPr>
            <p:nvPr/>
          </p:nvSpPr>
          <p:spPr bwMode="auto">
            <a:xfrm flipH="1">
              <a:off x="4120102" y="2305439"/>
              <a:ext cx="834461"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19" name="Line 1130"/>
            <p:cNvSpPr>
              <a:spLocks noChangeShapeType="1"/>
            </p:cNvSpPr>
            <p:nvPr/>
          </p:nvSpPr>
          <p:spPr bwMode="auto">
            <a:xfrm>
              <a:off x="4946198" y="2305439"/>
              <a:ext cx="8366" cy="637762"/>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0" name="Line 1131"/>
            <p:cNvSpPr>
              <a:spLocks noChangeShapeType="1"/>
            </p:cNvSpPr>
            <p:nvPr/>
          </p:nvSpPr>
          <p:spPr bwMode="auto">
            <a:xfrm flipH="1">
              <a:off x="4768430" y="3816035"/>
              <a:ext cx="2407180"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1" name="Rectangle 1132" descr="G(s)"/>
            <p:cNvSpPr>
              <a:spLocks noChangeArrowheads="1"/>
            </p:cNvSpPr>
            <p:nvPr/>
          </p:nvSpPr>
          <p:spPr bwMode="auto">
            <a:xfrm>
              <a:off x="3752019" y="3550300"/>
              <a:ext cx="1016411" cy="508983"/>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2" name="Line 1133"/>
            <p:cNvSpPr>
              <a:spLocks noChangeShapeType="1"/>
            </p:cNvSpPr>
            <p:nvPr/>
          </p:nvSpPr>
          <p:spPr bwMode="auto">
            <a:xfrm flipH="1">
              <a:off x="2051728" y="3816035"/>
              <a:ext cx="1691926"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3" name="Line 1134"/>
            <p:cNvSpPr>
              <a:spLocks noChangeShapeType="1"/>
            </p:cNvSpPr>
            <p:nvPr/>
          </p:nvSpPr>
          <p:spPr bwMode="auto">
            <a:xfrm flipV="1">
              <a:off x="2051728" y="3309096"/>
              <a:ext cx="0" cy="496719"/>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24" name="Text Box 1135"/>
            <p:cNvSpPr txBox="1">
              <a:spLocks noChangeArrowheads="1"/>
            </p:cNvSpPr>
            <p:nvPr/>
          </p:nvSpPr>
          <p:spPr bwMode="auto">
            <a:xfrm>
              <a:off x="3798030" y="3550300"/>
              <a:ext cx="1261103" cy="59445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H </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5" name="Text Box 1136"/>
            <p:cNvSpPr txBox="1">
              <a:spLocks noChangeArrowheads="1"/>
            </p:cNvSpPr>
            <p:nvPr/>
          </p:nvSpPr>
          <p:spPr bwMode="auto">
            <a:xfrm>
              <a:off x="5694912" y="2771496"/>
              <a:ext cx="1397042" cy="59445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G</a:t>
              </a:r>
              <a:r>
                <a:rPr lang="en-US" altLang="zh-CN" sz="2400" i="1" kern="0" baseline="-25000" dirty="0">
                  <a:solidFill>
                    <a:sysClr val="windowText" lastClr="000000"/>
                  </a:solidFill>
                  <a:latin typeface="Times New Roman" panose="02020603050405020304" pitchFamily="18" charset="0"/>
                  <a:cs typeface="Times New Roman" panose="02020603050405020304" pitchFamily="18" charset="0"/>
                </a:rPr>
                <a:t>2</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6" name="Text Box 1137"/>
            <p:cNvSpPr txBox="1">
              <a:spLocks noChangeArrowheads="1"/>
            </p:cNvSpPr>
            <p:nvPr/>
          </p:nvSpPr>
          <p:spPr bwMode="auto">
            <a:xfrm>
              <a:off x="2850635" y="1974294"/>
              <a:ext cx="1344757" cy="59445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rgbClr val="CC0000"/>
                  </a:solidFill>
                  <a:latin typeface="Times New Roman" panose="02020603050405020304" pitchFamily="18" charset="0"/>
                  <a:cs typeface="Times New Roman" panose="02020603050405020304" pitchFamily="18" charset="0"/>
                </a:rPr>
                <a:t>  </a:t>
              </a:r>
              <a:r>
                <a:rPr lang="en-US" altLang="zh-CN" sz="2400" i="1" kern="0" dirty="0" err="1">
                  <a:solidFill>
                    <a:srgbClr val="CC0000"/>
                  </a:solidFill>
                  <a:latin typeface="Times New Roman" panose="02020603050405020304" pitchFamily="18" charset="0"/>
                  <a:cs typeface="Times New Roman" panose="02020603050405020304" pitchFamily="18" charset="0"/>
                </a:rPr>
                <a:t>G</a:t>
              </a:r>
              <a:r>
                <a:rPr lang="en-US" altLang="zh-CN" sz="2400" i="1" kern="0" baseline="-25000" dirty="0" err="1">
                  <a:solidFill>
                    <a:srgbClr val="CC0000"/>
                  </a:solidFill>
                  <a:latin typeface="Times New Roman" panose="02020603050405020304" pitchFamily="18" charset="0"/>
                  <a:cs typeface="Times New Roman" panose="02020603050405020304" pitchFamily="18" charset="0"/>
                </a:rPr>
                <a:t>c</a:t>
              </a:r>
              <a:r>
                <a:rPr lang="en-US" altLang="zh-CN" sz="2400" kern="0" dirty="0">
                  <a:solidFill>
                    <a:srgbClr val="CC0000"/>
                  </a:solidFill>
                  <a:latin typeface="Times New Roman" panose="02020603050405020304" pitchFamily="18" charset="0"/>
                  <a:cs typeface="Times New Roman" panose="02020603050405020304" pitchFamily="18" charset="0"/>
                </a:rPr>
                <a:t>(</a:t>
              </a:r>
              <a:r>
                <a:rPr lang="en-US" altLang="zh-CN" sz="2400" i="1" kern="0" dirty="0">
                  <a:solidFill>
                    <a:srgbClr val="CC0000"/>
                  </a:solidFill>
                  <a:latin typeface="Times New Roman" panose="02020603050405020304" pitchFamily="18" charset="0"/>
                  <a:cs typeface="Times New Roman" panose="02020603050405020304" pitchFamily="18" charset="0"/>
                </a:rPr>
                <a:t>s</a:t>
              </a:r>
              <a:r>
                <a:rPr lang="en-US" altLang="zh-CN" sz="2400" kern="0" dirty="0">
                  <a:solidFill>
                    <a:srgbClr val="CC0000"/>
                  </a:solidFill>
                  <a:latin typeface="Times New Roman" panose="02020603050405020304" pitchFamily="18" charset="0"/>
                  <a:cs typeface="Times New Roman" panose="02020603050405020304" pitchFamily="18" charset="0"/>
                </a:rPr>
                <a:t>)</a:t>
              </a:r>
              <a:endParaRPr lang="en-US" altLang="zh-CN" sz="2400" kern="0" dirty="0">
                <a:solidFill>
                  <a:srgbClr val="CC0000"/>
                </a:solidFill>
                <a:latin typeface="Times New Roman" panose="02020603050405020304" pitchFamily="18" charset="0"/>
                <a:cs typeface="Times New Roman" panose="02020603050405020304" pitchFamily="18" charset="0"/>
              </a:endParaRPr>
            </a:p>
          </p:txBody>
        </p:sp>
        <p:sp>
          <p:nvSpPr>
            <p:cNvPr id="27" name="Text Box 1138"/>
            <p:cNvSpPr txBox="1">
              <a:spLocks noChangeArrowheads="1"/>
            </p:cNvSpPr>
            <p:nvPr/>
          </p:nvSpPr>
          <p:spPr bwMode="auto">
            <a:xfrm>
              <a:off x="573121" y="2530291"/>
              <a:ext cx="924390" cy="594452"/>
            </a:xfrm>
            <a:prstGeom prst="rect">
              <a:avLst/>
            </a:prstGeom>
            <a:noFill/>
            <a:ln w="50800">
              <a:solidFill>
                <a:schemeClr val="bg2">
                  <a:alpha val="0"/>
                </a:schemeClr>
              </a:solid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 R</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8" name="Text Box 1139"/>
            <p:cNvSpPr txBox="1">
              <a:spLocks noChangeArrowheads="1"/>
            </p:cNvSpPr>
            <p:nvPr/>
          </p:nvSpPr>
          <p:spPr bwMode="auto">
            <a:xfrm>
              <a:off x="2085190" y="2994303"/>
              <a:ext cx="418276" cy="654115"/>
            </a:xfrm>
            <a:prstGeom prst="rect">
              <a:avLst/>
            </a:prstGeom>
            <a:noFill/>
            <a:ln w="50800">
              <a:solidFill>
                <a:schemeClr val="bg2">
                  <a:alpha val="0"/>
                </a:schemeClr>
              </a:solid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400" i="1" kern="0" dirty="0">
                  <a:solidFill>
                    <a:sysClr val="windowText" lastClr="000000"/>
                  </a:solidFill>
                  <a:latin typeface="Arial" panose="020B0604020202020204" pitchFamily="34" charset="0"/>
                </a:rPr>
                <a:t>_</a:t>
              </a:r>
              <a:endParaRPr lang="zh-CN" altLang="en-US" sz="2400" i="1" kern="0" dirty="0">
                <a:solidFill>
                  <a:sysClr val="windowText" lastClr="000000"/>
                </a:solidFill>
                <a:latin typeface="Arial" panose="020B0604020202020204" pitchFamily="34" charset="0"/>
              </a:endParaRPr>
            </a:p>
          </p:txBody>
        </p:sp>
        <p:sp>
          <p:nvSpPr>
            <p:cNvPr id="29" name="Line 1140"/>
            <p:cNvSpPr>
              <a:spLocks noChangeShapeType="1"/>
            </p:cNvSpPr>
            <p:nvPr/>
          </p:nvSpPr>
          <p:spPr bwMode="auto">
            <a:xfrm flipH="1" flipV="1">
              <a:off x="2216946" y="3131259"/>
              <a:ext cx="700613" cy="8176"/>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0" name="Line 1141"/>
            <p:cNvSpPr>
              <a:spLocks noChangeShapeType="1"/>
            </p:cNvSpPr>
            <p:nvPr/>
          </p:nvSpPr>
          <p:spPr bwMode="auto">
            <a:xfrm flipH="1">
              <a:off x="1547704" y="2297263"/>
              <a:ext cx="0" cy="813555"/>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31" name="Rectangle 1142"/>
            <p:cNvSpPr>
              <a:spLocks noChangeArrowheads="1"/>
            </p:cNvSpPr>
            <p:nvPr/>
          </p:nvSpPr>
          <p:spPr bwMode="auto">
            <a:xfrm>
              <a:off x="5046584" y="2360630"/>
              <a:ext cx="447555" cy="654115"/>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zh-CN" altLang="en-US" sz="2400" i="1" kern="0" dirty="0">
                  <a:solidFill>
                    <a:sysClr val="windowText" lastClr="000000"/>
                  </a:solidFill>
                  <a:latin typeface="Arial" panose="020B0604020202020204" pitchFamily="34" charset="0"/>
                </a:rPr>
                <a:t>+</a:t>
              </a:r>
              <a:endParaRPr lang="zh-CN" altLang="en-US" sz="2400" i="1" kern="0" dirty="0">
                <a:solidFill>
                  <a:sysClr val="windowText" lastClr="000000"/>
                </a:solidFill>
                <a:latin typeface="Arial" panose="020B0604020202020204" pitchFamily="34" charset="0"/>
              </a:endParaRPr>
            </a:p>
          </p:txBody>
        </p:sp>
        <p:sp>
          <p:nvSpPr>
            <p:cNvPr id="32" name="Line 1143"/>
            <p:cNvSpPr>
              <a:spLocks noChangeShapeType="1"/>
            </p:cNvSpPr>
            <p:nvPr/>
          </p:nvSpPr>
          <p:spPr bwMode="auto">
            <a:xfrm>
              <a:off x="1547704" y="2305439"/>
              <a:ext cx="1495338"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grpSp>
      <p:sp>
        <p:nvSpPr>
          <p:cNvPr id="33" name="Text Box 2"/>
          <p:cNvSpPr txBox="1">
            <a:spLocks noChangeArrowheads="1"/>
          </p:cNvSpPr>
          <p:nvPr/>
        </p:nvSpPr>
        <p:spPr bwMode="auto">
          <a:xfrm>
            <a:off x="342900" y="5284788"/>
            <a:ext cx="84248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通过开环补偿的方法提高系统精度，一般作为反馈控制系统的附加校正，组成复合控制系统。</a:t>
            </a:r>
            <a:endParaRPr lang="zh-CN" altLang="en-US" sz="2800" b="1" dirty="0">
              <a:solidFill>
                <a:schemeClr val="tx2"/>
              </a:solidFill>
              <a:latin typeface="Times New Roman" panose="02020603050405020304" pitchFamily="18" charset="0"/>
            </a:endParaRPr>
          </a:p>
        </p:txBody>
      </p:sp>
      <p:sp>
        <p:nvSpPr>
          <p:cNvPr id="60422" name="矩形 33"/>
          <p:cNvSpPr>
            <a:spLocks noChangeArrowheads="1"/>
          </p:cNvSpPr>
          <p:nvPr/>
        </p:nvSpPr>
        <p:spPr bwMode="auto">
          <a:xfrm>
            <a:off x="280988" y="334963"/>
            <a:ext cx="19875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chemeClr val="tx2"/>
                </a:solidFill>
              </a:rPr>
              <a:t>前馈校正：</a:t>
            </a:r>
            <a:endParaRPr lang="zh-CN" altLang="en-US" sz="2800"/>
          </a:p>
        </p:txBody>
      </p:sp>
      <p:grpSp>
        <p:nvGrpSpPr>
          <p:cNvPr id="59399" name="组合 1"/>
          <p:cNvGrpSpPr/>
          <p:nvPr/>
        </p:nvGrpSpPr>
        <p:grpSpPr bwMode="auto">
          <a:xfrm>
            <a:off x="2484438" y="1989138"/>
            <a:ext cx="6337300" cy="2434926"/>
            <a:chOff x="573121" y="1008895"/>
            <a:chExt cx="8347931" cy="3135857"/>
          </a:xfrm>
        </p:grpSpPr>
        <p:sp>
          <p:nvSpPr>
            <p:cNvPr id="64" name="Line 1117"/>
            <p:cNvSpPr>
              <a:spLocks noChangeShapeType="1"/>
            </p:cNvSpPr>
            <p:nvPr/>
          </p:nvSpPr>
          <p:spPr bwMode="auto">
            <a:xfrm>
              <a:off x="573121" y="3096315"/>
              <a:ext cx="1290248"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65" name="AutoShape 1118"/>
            <p:cNvSpPr>
              <a:spLocks noChangeArrowheads="1"/>
            </p:cNvSpPr>
            <p:nvPr/>
          </p:nvSpPr>
          <p:spPr bwMode="auto">
            <a:xfrm>
              <a:off x="1863369" y="2910267"/>
              <a:ext cx="353408" cy="376185"/>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66" name="Line 1119"/>
            <p:cNvSpPr>
              <a:spLocks noChangeShapeType="1"/>
            </p:cNvSpPr>
            <p:nvPr/>
          </p:nvSpPr>
          <p:spPr bwMode="auto">
            <a:xfrm>
              <a:off x="4029816" y="3139249"/>
              <a:ext cx="738182"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67" name="Rectangle 1120" descr="G(s)"/>
            <p:cNvSpPr>
              <a:spLocks noChangeArrowheads="1"/>
            </p:cNvSpPr>
            <p:nvPr/>
          </p:nvSpPr>
          <p:spPr bwMode="auto">
            <a:xfrm>
              <a:off x="2896405" y="2822353"/>
              <a:ext cx="1112500" cy="558145"/>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68" name="Text Box 1121"/>
            <p:cNvSpPr txBox="1">
              <a:spLocks noChangeArrowheads="1"/>
            </p:cNvSpPr>
            <p:nvPr/>
          </p:nvSpPr>
          <p:spPr bwMode="auto">
            <a:xfrm>
              <a:off x="2823215" y="2810087"/>
              <a:ext cx="1258881" cy="59456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400" i="1" kern="0" dirty="0">
                  <a:solidFill>
                    <a:sysClr val="windowText" lastClr="000000"/>
                  </a:solidFill>
                  <a:latin typeface="Times New Roman" panose="02020603050405020304" pitchFamily="18" charset="0"/>
                  <a:cs typeface="Times New Roman" panose="02020603050405020304" pitchFamily="18" charset="0"/>
                </a:rPr>
                <a:t> </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G</a:t>
              </a:r>
              <a:r>
                <a:rPr lang="en-US" altLang="zh-CN" sz="2400" i="1" kern="0" baseline="-25000" dirty="0">
                  <a:solidFill>
                    <a:sysClr val="windowText" lastClr="000000"/>
                  </a:solidFill>
                  <a:latin typeface="Times New Roman" panose="02020603050405020304" pitchFamily="18" charset="0"/>
                  <a:cs typeface="Times New Roman" panose="02020603050405020304" pitchFamily="18" charset="0"/>
                </a:rPr>
                <a:t>1</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 </a:t>
              </a:r>
              <a:endParaRPr lang="en-US" altLang="zh-CN" sz="2400" i="1" kern="0" dirty="0">
                <a:solidFill>
                  <a:sysClr val="windowText" lastClr="000000"/>
                </a:solidFill>
                <a:latin typeface="Times New Roman" panose="02020603050405020304" pitchFamily="18" charset="0"/>
                <a:cs typeface="Times New Roman" panose="02020603050405020304" pitchFamily="18" charset="0"/>
              </a:endParaRPr>
            </a:p>
          </p:txBody>
        </p:sp>
        <p:sp>
          <p:nvSpPr>
            <p:cNvPr id="69" name="AutoShape 1122"/>
            <p:cNvSpPr>
              <a:spLocks noChangeArrowheads="1"/>
            </p:cNvSpPr>
            <p:nvPr/>
          </p:nvSpPr>
          <p:spPr bwMode="auto">
            <a:xfrm>
              <a:off x="4767998" y="2942979"/>
              <a:ext cx="355498" cy="380274"/>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70" name="Line 1123"/>
            <p:cNvSpPr>
              <a:spLocks noChangeShapeType="1"/>
            </p:cNvSpPr>
            <p:nvPr/>
          </p:nvSpPr>
          <p:spPr bwMode="auto">
            <a:xfrm>
              <a:off x="5140226" y="3139249"/>
              <a:ext cx="587617"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71" name="Rectangle 1124" descr="G(s)"/>
            <p:cNvSpPr>
              <a:spLocks noChangeArrowheads="1"/>
            </p:cNvSpPr>
            <p:nvPr/>
          </p:nvSpPr>
          <p:spPr bwMode="auto">
            <a:xfrm>
              <a:off x="5694384" y="2822353"/>
              <a:ext cx="1020489" cy="558145"/>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72" name="Line 1125"/>
            <p:cNvSpPr>
              <a:spLocks noChangeShapeType="1"/>
            </p:cNvSpPr>
            <p:nvPr/>
          </p:nvSpPr>
          <p:spPr bwMode="auto">
            <a:xfrm>
              <a:off x="7358951" y="3133115"/>
              <a:ext cx="1467998" cy="6134"/>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73" name="Text Box 1126"/>
            <p:cNvSpPr txBox="1">
              <a:spLocks noChangeArrowheads="1"/>
            </p:cNvSpPr>
            <p:nvPr/>
          </p:nvSpPr>
          <p:spPr bwMode="auto">
            <a:xfrm>
              <a:off x="7996757" y="2558615"/>
              <a:ext cx="924295" cy="594562"/>
            </a:xfrm>
            <a:prstGeom prst="rect">
              <a:avLst/>
            </a:prstGeom>
            <a:noFill/>
            <a:ln w="50800">
              <a:solidFill>
                <a:schemeClr val="bg2">
                  <a:alpha val="0"/>
                </a:schemeClr>
              </a:solid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74" name="Line 1127"/>
            <p:cNvSpPr>
              <a:spLocks noChangeShapeType="1"/>
            </p:cNvSpPr>
            <p:nvPr/>
          </p:nvSpPr>
          <p:spPr bwMode="auto">
            <a:xfrm flipH="1">
              <a:off x="7174928" y="3298719"/>
              <a:ext cx="6274" cy="549966"/>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75" name="Rectangle 1128" descr="G(s)"/>
            <p:cNvSpPr>
              <a:spLocks noChangeArrowheads="1"/>
            </p:cNvSpPr>
            <p:nvPr/>
          </p:nvSpPr>
          <p:spPr bwMode="auto">
            <a:xfrm>
              <a:off x="6691870" y="2076117"/>
              <a:ext cx="1108317" cy="568367"/>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77" name="Line 1130"/>
            <p:cNvSpPr>
              <a:spLocks noChangeShapeType="1"/>
            </p:cNvSpPr>
            <p:nvPr/>
          </p:nvSpPr>
          <p:spPr bwMode="auto">
            <a:xfrm>
              <a:off x="4945747" y="1763310"/>
              <a:ext cx="8365" cy="1179669"/>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78" name="Line 1131"/>
            <p:cNvSpPr>
              <a:spLocks noChangeShapeType="1"/>
            </p:cNvSpPr>
            <p:nvPr/>
          </p:nvSpPr>
          <p:spPr bwMode="auto">
            <a:xfrm flipH="1">
              <a:off x="4767998" y="3815974"/>
              <a:ext cx="2406930"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79" name="Rectangle 1132" descr="G(s)"/>
            <p:cNvSpPr>
              <a:spLocks noChangeArrowheads="1"/>
            </p:cNvSpPr>
            <p:nvPr/>
          </p:nvSpPr>
          <p:spPr bwMode="auto">
            <a:xfrm>
              <a:off x="3751692" y="3550190"/>
              <a:ext cx="1016306" cy="509078"/>
            </a:xfrm>
            <a:prstGeom prst="rect">
              <a:avLst/>
            </a:prstGeom>
            <a:noFill/>
            <a:ln w="2540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80" name="Line 1133"/>
            <p:cNvSpPr>
              <a:spLocks noChangeShapeType="1"/>
            </p:cNvSpPr>
            <p:nvPr/>
          </p:nvSpPr>
          <p:spPr bwMode="auto">
            <a:xfrm flipH="1">
              <a:off x="2051574" y="3815974"/>
              <a:ext cx="1691753"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81" name="Line 1134"/>
            <p:cNvSpPr>
              <a:spLocks noChangeShapeType="1"/>
            </p:cNvSpPr>
            <p:nvPr/>
          </p:nvSpPr>
          <p:spPr bwMode="auto">
            <a:xfrm flipV="1">
              <a:off x="2051574" y="3308941"/>
              <a:ext cx="0" cy="496811"/>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82" name="Text Box 1135"/>
            <p:cNvSpPr txBox="1">
              <a:spLocks noChangeArrowheads="1"/>
            </p:cNvSpPr>
            <p:nvPr/>
          </p:nvSpPr>
          <p:spPr bwMode="auto">
            <a:xfrm>
              <a:off x="3797698" y="3550190"/>
              <a:ext cx="1260972" cy="59456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H</a:t>
              </a:r>
              <a:r>
                <a:rPr lang="en-US" altLang="zh-CN" sz="2400" kern="0" dirty="0">
                  <a:solidFill>
                    <a:sysClr val="windowText" lastClr="000000"/>
                  </a:solidFill>
                  <a:latin typeface="Times New Roman" panose="02020603050405020304" pitchFamily="18" charset="0"/>
                  <a:cs typeface="Times New Roman" panose="02020603050405020304" pitchFamily="18" charset="0"/>
                </a:rPr>
                <a:t> (</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83" name="Text Box 1136"/>
            <p:cNvSpPr txBox="1">
              <a:spLocks noChangeArrowheads="1"/>
            </p:cNvSpPr>
            <p:nvPr/>
          </p:nvSpPr>
          <p:spPr bwMode="auto">
            <a:xfrm>
              <a:off x="5696475" y="2771242"/>
              <a:ext cx="1396898" cy="59456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G</a:t>
              </a:r>
              <a:r>
                <a:rPr lang="en-US" altLang="zh-CN" sz="2400" i="1" kern="0" baseline="-25000" dirty="0">
                  <a:solidFill>
                    <a:sysClr val="windowText" lastClr="000000"/>
                  </a:solidFill>
                  <a:latin typeface="Times New Roman" panose="02020603050405020304" pitchFamily="18" charset="0"/>
                  <a:cs typeface="Times New Roman" panose="02020603050405020304" pitchFamily="18" charset="0"/>
                </a:rPr>
                <a:t>2</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84" name="Text Box 1137"/>
            <p:cNvSpPr txBox="1">
              <a:spLocks noChangeArrowheads="1"/>
            </p:cNvSpPr>
            <p:nvPr/>
          </p:nvSpPr>
          <p:spPr bwMode="auto">
            <a:xfrm>
              <a:off x="6549671" y="2029093"/>
              <a:ext cx="1344618" cy="59456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rgbClr val="CC0000"/>
                  </a:solidFill>
                  <a:latin typeface="Times New Roman" panose="02020603050405020304" pitchFamily="18" charset="0"/>
                  <a:cs typeface="Times New Roman" panose="02020603050405020304" pitchFamily="18" charset="0"/>
                </a:rPr>
                <a:t>  </a:t>
              </a:r>
              <a:r>
                <a:rPr lang="en-US" altLang="zh-CN" sz="2400" i="1" kern="0" dirty="0" err="1">
                  <a:solidFill>
                    <a:srgbClr val="000000"/>
                  </a:solidFill>
                  <a:latin typeface="Times New Roman" panose="02020603050405020304" pitchFamily="18" charset="0"/>
                  <a:cs typeface="Times New Roman" panose="02020603050405020304" pitchFamily="18" charset="0"/>
                </a:rPr>
                <a:t>G</a:t>
              </a:r>
              <a:r>
                <a:rPr lang="en-US" altLang="zh-CN" sz="2400" i="1" kern="0" baseline="-25000" dirty="0" err="1">
                  <a:solidFill>
                    <a:srgbClr val="000000"/>
                  </a:solidFill>
                  <a:latin typeface="Times New Roman" panose="02020603050405020304" pitchFamily="18" charset="0"/>
                  <a:cs typeface="Times New Roman" panose="02020603050405020304" pitchFamily="18" charset="0"/>
                </a:rPr>
                <a:t>n</a:t>
              </a:r>
              <a:r>
                <a:rPr lang="en-US" altLang="zh-CN" sz="2400" kern="0" dirty="0">
                  <a:solidFill>
                    <a:srgbClr val="000000"/>
                  </a:solidFill>
                  <a:latin typeface="Times New Roman" panose="02020603050405020304" pitchFamily="18" charset="0"/>
                  <a:cs typeface="Times New Roman" panose="02020603050405020304" pitchFamily="18" charset="0"/>
                </a:rPr>
                <a:t>(</a:t>
              </a:r>
              <a:r>
                <a:rPr lang="en-US" altLang="zh-CN" sz="2400" i="1" kern="0" dirty="0">
                  <a:solidFill>
                    <a:srgbClr val="000000"/>
                  </a:solidFill>
                  <a:latin typeface="Times New Roman" panose="02020603050405020304" pitchFamily="18" charset="0"/>
                  <a:cs typeface="Times New Roman" panose="02020603050405020304" pitchFamily="18" charset="0"/>
                </a:rPr>
                <a:t>s</a:t>
              </a:r>
              <a:r>
                <a:rPr lang="en-US" altLang="zh-CN" sz="2400" kern="0" dirty="0">
                  <a:solidFill>
                    <a:srgbClr val="000000"/>
                  </a:solidFill>
                  <a:latin typeface="Times New Roman" panose="02020603050405020304" pitchFamily="18" charset="0"/>
                  <a:cs typeface="Times New Roman" panose="02020603050405020304" pitchFamily="18" charset="0"/>
                </a:rPr>
                <a:t>)</a:t>
              </a:r>
              <a:endParaRPr lang="en-US" altLang="zh-CN" sz="2400" kern="0" dirty="0">
                <a:solidFill>
                  <a:srgbClr val="000000"/>
                </a:solidFill>
                <a:latin typeface="Times New Roman" panose="02020603050405020304" pitchFamily="18" charset="0"/>
                <a:cs typeface="Times New Roman" panose="02020603050405020304" pitchFamily="18" charset="0"/>
              </a:endParaRPr>
            </a:p>
          </p:txBody>
        </p:sp>
        <p:sp>
          <p:nvSpPr>
            <p:cNvPr id="85" name="Text Box 1138"/>
            <p:cNvSpPr txBox="1">
              <a:spLocks noChangeArrowheads="1"/>
            </p:cNvSpPr>
            <p:nvPr/>
          </p:nvSpPr>
          <p:spPr bwMode="auto">
            <a:xfrm>
              <a:off x="573121" y="2529993"/>
              <a:ext cx="924295" cy="594562"/>
            </a:xfrm>
            <a:prstGeom prst="rect">
              <a:avLst/>
            </a:prstGeom>
            <a:noFill/>
            <a:ln w="50800">
              <a:solidFill>
                <a:schemeClr val="bg2">
                  <a:alpha val="0"/>
                </a:schemeClr>
              </a:solid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 R</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86" name="Text Box 1139"/>
            <p:cNvSpPr txBox="1">
              <a:spLocks noChangeArrowheads="1"/>
            </p:cNvSpPr>
            <p:nvPr/>
          </p:nvSpPr>
          <p:spPr bwMode="auto">
            <a:xfrm>
              <a:off x="2085033" y="2994090"/>
              <a:ext cx="418233" cy="654236"/>
            </a:xfrm>
            <a:prstGeom prst="rect">
              <a:avLst/>
            </a:prstGeom>
            <a:noFill/>
            <a:ln w="50800">
              <a:solidFill>
                <a:schemeClr val="bg2">
                  <a:alpha val="0"/>
                </a:schemeClr>
              </a:solid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400" i="1" kern="0" dirty="0">
                  <a:solidFill>
                    <a:sysClr val="windowText" lastClr="000000"/>
                  </a:solidFill>
                  <a:latin typeface="Arial" panose="020B0604020202020204" pitchFamily="34" charset="0"/>
                </a:rPr>
                <a:t>_</a:t>
              </a:r>
              <a:endParaRPr lang="zh-CN" altLang="en-US" sz="2400" i="1" kern="0" dirty="0">
                <a:solidFill>
                  <a:sysClr val="windowText" lastClr="000000"/>
                </a:solidFill>
                <a:latin typeface="Arial" panose="020B0604020202020204" pitchFamily="34" charset="0"/>
              </a:endParaRPr>
            </a:p>
          </p:txBody>
        </p:sp>
        <p:sp>
          <p:nvSpPr>
            <p:cNvPr id="87" name="Line 1140"/>
            <p:cNvSpPr>
              <a:spLocks noChangeShapeType="1"/>
            </p:cNvSpPr>
            <p:nvPr/>
          </p:nvSpPr>
          <p:spPr bwMode="auto">
            <a:xfrm flipH="1" flipV="1">
              <a:off x="2216777" y="3133115"/>
              <a:ext cx="700540" cy="6134"/>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89" name="Rectangle 1142"/>
            <p:cNvSpPr>
              <a:spLocks noChangeArrowheads="1"/>
            </p:cNvSpPr>
            <p:nvPr/>
          </p:nvSpPr>
          <p:spPr bwMode="auto">
            <a:xfrm>
              <a:off x="5046122" y="2360300"/>
              <a:ext cx="447509" cy="654236"/>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zh-CN" altLang="en-US" sz="2400" i="1" kern="0" dirty="0">
                  <a:solidFill>
                    <a:sysClr val="windowText" lastClr="000000"/>
                  </a:solidFill>
                  <a:latin typeface="Arial" panose="020B0604020202020204" pitchFamily="34" charset="0"/>
                </a:rPr>
                <a:t>+</a:t>
              </a:r>
              <a:endParaRPr lang="zh-CN" altLang="en-US" sz="2400" i="1" kern="0" dirty="0">
                <a:solidFill>
                  <a:sysClr val="windowText" lastClr="000000"/>
                </a:solidFill>
                <a:latin typeface="Arial" panose="020B0604020202020204" pitchFamily="34" charset="0"/>
              </a:endParaRPr>
            </a:p>
          </p:txBody>
        </p:sp>
        <p:sp>
          <p:nvSpPr>
            <p:cNvPr id="91" name="AutoShape 1122"/>
            <p:cNvSpPr>
              <a:spLocks noChangeArrowheads="1"/>
            </p:cNvSpPr>
            <p:nvPr/>
          </p:nvSpPr>
          <p:spPr bwMode="auto">
            <a:xfrm>
              <a:off x="7003453" y="2920489"/>
              <a:ext cx="355498" cy="378231"/>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92" name="Line 1125"/>
            <p:cNvSpPr>
              <a:spLocks noChangeShapeType="1"/>
            </p:cNvSpPr>
            <p:nvPr/>
          </p:nvSpPr>
          <p:spPr bwMode="auto">
            <a:xfrm>
              <a:off x="6737876" y="3133115"/>
              <a:ext cx="265577" cy="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93" name="Line 1130"/>
            <p:cNvSpPr>
              <a:spLocks noChangeShapeType="1"/>
            </p:cNvSpPr>
            <p:nvPr/>
          </p:nvSpPr>
          <p:spPr bwMode="auto">
            <a:xfrm flipH="1">
              <a:off x="7174928" y="2624039"/>
              <a:ext cx="0" cy="31894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94" name="Line 1130"/>
            <p:cNvSpPr>
              <a:spLocks noChangeShapeType="1"/>
            </p:cNvSpPr>
            <p:nvPr/>
          </p:nvSpPr>
          <p:spPr bwMode="auto">
            <a:xfrm>
              <a:off x="7177020" y="1421881"/>
              <a:ext cx="8365" cy="637880"/>
            </a:xfrm>
            <a:prstGeom prst="line">
              <a:avLst/>
            </a:prstGeom>
            <a:noFill/>
            <a:ln w="25400" cmpd="sng">
              <a:solidFill>
                <a:srgbClr val="00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95" name="Line 1143"/>
            <p:cNvSpPr>
              <a:spLocks noChangeShapeType="1"/>
            </p:cNvSpPr>
            <p:nvPr/>
          </p:nvSpPr>
          <p:spPr bwMode="auto">
            <a:xfrm>
              <a:off x="6284092" y="1740821"/>
              <a:ext cx="890836" cy="18400"/>
            </a:xfrm>
            <a:prstGeom prst="line">
              <a:avLst/>
            </a:prstGeom>
            <a:noFill/>
            <a:ln w="25400" cmpd="sng">
              <a:solidFill>
                <a:srgbClr val="00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96" name="Rectangle 1128" descr="G(s)"/>
            <p:cNvSpPr>
              <a:spLocks noChangeArrowheads="1"/>
            </p:cNvSpPr>
            <p:nvPr/>
          </p:nvSpPr>
          <p:spPr bwMode="auto">
            <a:xfrm>
              <a:off x="5175775" y="1460726"/>
              <a:ext cx="1108317" cy="570412"/>
            </a:xfrm>
            <a:prstGeom prst="rect">
              <a:avLst/>
            </a:prstGeom>
            <a:noFill/>
            <a:ln w="25400">
              <a:solidFill>
                <a:srgbClr val="CC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97" name="Text Box 1137"/>
            <p:cNvSpPr txBox="1">
              <a:spLocks noChangeArrowheads="1"/>
            </p:cNvSpPr>
            <p:nvPr/>
          </p:nvSpPr>
          <p:spPr bwMode="auto">
            <a:xfrm>
              <a:off x="5014756" y="1421881"/>
              <a:ext cx="1344618" cy="59456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rgbClr val="CC0000"/>
                  </a:solidFill>
                  <a:latin typeface="Times New Roman" panose="02020603050405020304" pitchFamily="18" charset="0"/>
                  <a:cs typeface="Times New Roman" panose="02020603050405020304" pitchFamily="18" charset="0"/>
                </a:rPr>
                <a:t>  </a:t>
              </a:r>
              <a:r>
                <a:rPr lang="en-US" altLang="zh-CN" sz="2400" i="1" kern="0" dirty="0" err="1">
                  <a:solidFill>
                    <a:srgbClr val="CC0000"/>
                  </a:solidFill>
                  <a:latin typeface="Times New Roman" panose="02020603050405020304" pitchFamily="18" charset="0"/>
                  <a:cs typeface="Times New Roman" panose="02020603050405020304" pitchFamily="18" charset="0"/>
                </a:rPr>
                <a:t>G</a:t>
              </a:r>
              <a:r>
                <a:rPr lang="en-US" altLang="zh-CN" sz="2400" i="1" kern="0" baseline="-25000" dirty="0" err="1">
                  <a:solidFill>
                    <a:srgbClr val="CC0000"/>
                  </a:solidFill>
                  <a:latin typeface="Times New Roman" panose="02020603050405020304" pitchFamily="18" charset="0"/>
                  <a:cs typeface="Times New Roman" panose="02020603050405020304" pitchFamily="18" charset="0"/>
                </a:rPr>
                <a:t>c</a:t>
              </a:r>
              <a:r>
                <a:rPr lang="en-US" altLang="zh-CN" sz="2400" kern="0" dirty="0">
                  <a:solidFill>
                    <a:srgbClr val="CC0000"/>
                  </a:solidFill>
                  <a:latin typeface="Times New Roman" panose="02020603050405020304" pitchFamily="18" charset="0"/>
                  <a:cs typeface="Times New Roman" panose="02020603050405020304" pitchFamily="18" charset="0"/>
                </a:rPr>
                <a:t>(</a:t>
              </a:r>
              <a:r>
                <a:rPr lang="en-US" altLang="zh-CN" sz="2400" i="1" kern="0" dirty="0">
                  <a:solidFill>
                    <a:srgbClr val="CC0000"/>
                  </a:solidFill>
                  <a:latin typeface="Times New Roman" panose="02020603050405020304" pitchFamily="18" charset="0"/>
                  <a:cs typeface="Times New Roman" panose="02020603050405020304" pitchFamily="18" charset="0"/>
                </a:rPr>
                <a:t>s</a:t>
              </a:r>
              <a:r>
                <a:rPr lang="en-US" altLang="zh-CN" sz="2400" kern="0" dirty="0">
                  <a:solidFill>
                    <a:srgbClr val="CC0000"/>
                  </a:solidFill>
                  <a:latin typeface="Times New Roman" panose="02020603050405020304" pitchFamily="18" charset="0"/>
                  <a:cs typeface="Times New Roman" panose="02020603050405020304" pitchFamily="18" charset="0"/>
                </a:rPr>
                <a:t>)</a:t>
              </a:r>
              <a:endParaRPr lang="en-US" altLang="zh-CN" sz="2400" kern="0" dirty="0">
                <a:solidFill>
                  <a:srgbClr val="CC0000"/>
                </a:solidFill>
                <a:latin typeface="Times New Roman" panose="02020603050405020304" pitchFamily="18" charset="0"/>
                <a:cs typeface="Times New Roman" panose="02020603050405020304" pitchFamily="18" charset="0"/>
              </a:endParaRPr>
            </a:p>
          </p:txBody>
        </p:sp>
        <p:sp>
          <p:nvSpPr>
            <p:cNvPr id="98" name="Line 1133"/>
            <p:cNvSpPr>
              <a:spLocks noChangeShapeType="1"/>
            </p:cNvSpPr>
            <p:nvPr/>
          </p:nvSpPr>
          <p:spPr bwMode="auto">
            <a:xfrm flipH="1">
              <a:off x="4954111" y="1755132"/>
              <a:ext cx="200752" cy="8178"/>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i="1" kern="0">
                <a:solidFill>
                  <a:sysClr val="windowText" lastClr="000000"/>
                </a:solidFill>
                <a:latin typeface="Arial" panose="020B0604020202020204" pitchFamily="34" charset="0"/>
              </a:endParaRPr>
            </a:p>
          </p:txBody>
        </p:sp>
        <p:sp>
          <p:nvSpPr>
            <p:cNvPr id="60459" name="Text Box 1138"/>
            <p:cNvSpPr txBox="1">
              <a:spLocks noChangeArrowheads="1"/>
            </p:cNvSpPr>
            <p:nvPr/>
          </p:nvSpPr>
          <p:spPr bwMode="auto">
            <a:xfrm>
              <a:off x="1901010" y="2437990"/>
              <a:ext cx="924295" cy="594562"/>
            </a:xfrm>
            <a:prstGeom prst="rect">
              <a:avLst/>
            </a:prstGeom>
            <a:noFill/>
            <a:ln w="50800">
              <a:solidFill>
                <a:schemeClr val="bg2">
                  <a:alpha val="0"/>
                </a:schemeClr>
              </a:solidFill>
              <a:miter lim="800000"/>
              <a:headEnd type="none" w="sm" len="sm"/>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i="1" dirty="0">
                  <a:solidFill>
                    <a:srgbClr val="000000"/>
                  </a:solidFill>
                  <a:latin typeface="Times New Roman" panose="02020603050405020304" pitchFamily="18" charset="0"/>
                  <a:cs typeface="Times New Roman" panose="02020603050405020304" pitchFamily="18" charset="0"/>
                </a:rPr>
                <a:t> </a:t>
              </a:r>
              <a:r>
                <a:rPr lang="en-US" altLang="zh-CN" sz="2000" i="1" dirty="0">
                  <a:solidFill>
                    <a:srgbClr val="000000"/>
                  </a:solidFill>
                  <a:latin typeface="Times New Roman" panose="02020603050405020304" pitchFamily="18" charset="0"/>
                  <a:cs typeface="Times New Roman" panose="02020603050405020304" pitchFamily="18" charset="0"/>
                </a:rPr>
                <a:t>E</a:t>
              </a:r>
              <a:r>
                <a:rPr lang="en-US" altLang="zh-CN" sz="2000" dirty="0">
                  <a:solidFill>
                    <a:srgbClr val="000000"/>
                  </a:solidFill>
                  <a:latin typeface="Times New Roman" panose="02020603050405020304" pitchFamily="18" charset="0"/>
                  <a:cs typeface="Times New Roman" panose="02020603050405020304" pitchFamily="18" charset="0"/>
                </a:rPr>
                <a:t>(</a:t>
              </a:r>
              <a:r>
                <a:rPr lang="en-US" altLang="zh-CN" sz="2000" i="1" dirty="0">
                  <a:solidFill>
                    <a:srgbClr val="000000"/>
                  </a:solidFill>
                  <a:latin typeface="Times New Roman" panose="02020603050405020304" pitchFamily="18" charset="0"/>
                  <a:cs typeface="Times New Roman" panose="02020603050405020304" pitchFamily="18" charset="0"/>
                </a:rPr>
                <a:t>s</a:t>
              </a:r>
              <a:r>
                <a:rPr lang="en-US" altLang="zh-CN" sz="2400" dirty="0">
                  <a:solidFill>
                    <a:srgbClr val="000000"/>
                  </a:solidFill>
                  <a:latin typeface="Times New Roman" panose="02020603050405020304" pitchFamily="18" charset="0"/>
                  <a:cs typeface="Times New Roman" panose="02020603050405020304" pitchFamily="18" charset="0"/>
                </a:rPr>
                <a:t>)</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100" name="Text Box 1135"/>
            <p:cNvSpPr txBox="1">
              <a:spLocks noChangeArrowheads="1"/>
            </p:cNvSpPr>
            <p:nvPr/>
          </p:nvSpPr>
          <p:spPr bwMode="auto">
            <a:xfrm>
              <a:off x="6265272" y="1008895"/>
              <a:ext cx="1260972" cy="594562"/>
            </a:xfrm>
            <a:prstGeom prst="rect">
              <a:avLst/>
            </a:prstGeom>
            <a:noFill/>
            <a:ln w="50800">
              <a:solidFill>
                <a:schemeClr val="bg2">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cs typeface="Times New Roman" panose="02020603050405020304" pitchFamily="18" charset="0"/>
                </a:rPr>
                <a:t>H </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cs typeface="Times New Roman" panose="02020603050405020304" pitchFamily="18" charset="0"/>
                </a:rPr>
                <a:t>s</a:t>
              </a:r>
              <a:r>
                <a:rPr lang="en-US" altLang="zh-CN" sz="2400" kern="0" dirty="0">
                  <a:solidFill>
                    <a:sysClr val="windowText" lastClr="000000"/>
                  </a:solidFill>
                  <a:latin typeface="Times New Roman" panose="02020603050405020304" pitchFamily="18" charset="0"/>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cs typeface="Times New Roman" panose="02020603050405020304" pitchFamily="18" charset="0"/>
              </a:endParaRPr>
            </a:p>
          </p:txBody>
        </p:sp>
      </p:grpSp>
      <p:sp>
        <p:nvSpPr>
          <p:cNvPr id="59400" name="TextBox 1"/>
          <p:cNvSpPr txBox="1">
            <a:spLocks noChangeArrowheads="1"/>
          </p:cNvSpPr>
          <p:nvPr/>
        </p:nvSpPr>
        <p:spPr bwMode="auto">
          <a:xfrm>
            <a:off x="250825" y="2997200"/>
            <a:ext cx="2849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400">
                <a:solidFill>
                  <a:srgbClr val="003399"/>
                </a:solidFill>
                <a:latin typeface="Times New Roman" panose="02020603050405020304" pitchFamily="18" charset="0"/>
                <a:cs typeface="Times New Roman" panose="02020603050405020304" pitchFamily="18" charset="0"/>
              </a:rPr>
              <a:t>b)</a:t>
            </a:r>
            <a:r>
              <a:rPr lang="zh-CN" altLang="en-US" sz="2400">
                <a:solidFill>
                  <a:srgbClr val="003399"/>
                </a:solidFill>
                <a:latin typeface="Times New Roman" panose="02020603050405020304" pitchFamily="18" charset="0"/>
                <a:cs typeface="Times New Roman" panose="02020603050405020304" pitchFamily="18" charset="0"/>
              </a:rPr>
              <a:t>按扰动前馈校正</a:t>
            </a: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59401" name="TextBox 100"/>
          <p:cNvSpPr txBox="1">
            <a:spLocks noChangeArrowheads="1"/>
          </p:cNvSpPr>
          <p:nvPr/>
        </p:nvSpPr>
        <p:spPr bwMode="auto">
          <a:xfrm>
            <a:off x="250825" y="1125538"/>
            <a:ext cx="3600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AutoNum type="alphaLcParenR"/>
            </a:pPr>
            <a:r>
              <a:rPr lang="zh-CN" altLang="en-US" sz="2400">
                <a:solidFill>
                  <a:srgbClr val="003399"/>
                </a:solidFill>
                <a:latin typeface="Times New Roman" panose="02020603050405020304" pitchFamily="18" charset="0"/>
                <a:cs typeface="Times New Roman" panose="02020603050405020304" pitchFamily="18" charset="0"/>
              </a:rPr>
              <a:t>按给定前馈校正</a:t>
            </a:r>
            <a:endParaRPr lang="zh-CN" altLang="en-US" sz="2400">
              <a:solidFill>
                <a:srgbClr val="003399"/>
              </a:solidFill>
              <a:latin typeface="Times New Roman" panose="02020603050405020304" pitchFamily="18" charset="0"/>
              <a:cs typeface="Times New Roman" panose="02020603050405020304" pitchFamily="18" charset="0"/>
            </a:endParaRPr>
          </a:p>
        </p:txBody>
      </p:sp>
      <p:sp>
        <p:nvSpPr>
          <p:cNvPr id="2" name="Text Box 2"/>
          <p:cNvSpPr txBox="1">
            <a:spLocks noChangeArrowheads="1"/>
          </p:cNvSpPr>
          <p:nvPr/>
        </p:nvSpPr>
        <p:spPr bwMode="auto">
          <a:xfrm>
            <a:off x="325437" y="5079504"/>
            <a:ext cx="842486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        前馈校正</a:t>
            </a:r>
            <a:r>
              <a:rPr lang="en-US" altLang="zh-CN" sz="2800" dirty="0">
                <a:solidFill>
                  <a:schemeClr val="tx2"/>
                </a:solidFill>
                <a:latin typeface="Times New Roman" panose="02020603050405020304" pitchFamily="18" charset="0"/>
              </a:rPr>
              <a:t>(Feedforward compensation)</a:t>
            </a:r>
            <a:r>
              <a:rPr lang="zh-CN" altLang="en-US" sz="2800" b="1" dirty="0">
                <a:solidFill>
                  <a:schemeClr val="tx2"/>
                </a:solidFill>
                <a:latin typeface="Times New Roman" panose="02020603050405020304" pitchFamily="18" charset="0"/>
              </a:rPr>
              <a:t>是在系统主反馈回路之外采用的校正方式。前馈校正取自闭环外的系统输入信号，由输入直接连接到校正装置。</a:t>
            </a:r>
            <a:endParaRPr lang="zh-CN" altLang="en-US" sz="2800" b="1" dirty="0">
              <a:solidFill>
                <a:schemeClr val="tx2"/>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401"/>
                                        </p:tgtEl>
                                        <p:attrNameLst>
                                          <p:attrName>style.visibility</p:attrName>
                                        </p:attrNameLst>
                                      </p:cBhvr>
                                      <p:to>
                                        <p:strVal val="visible"/>
                                      </p:to>
                                    </p:set>
                                    <p:animEffect transition="in" filter="blinds(horizontal)">
                                      <p:cBhvr>
                                        <p:cTn id="7" dur="500"/>
                                        <p:tgtEl>
                                          <p:spTgt spid="59401"/>
                                        </p:tgtEl>
                                      </p:cBhvr>
                                    </p:animEffect>
                                  </p:childTnLst>
                                </p:cTn>
                              </p:par>
                              <p:par>
                                <p:cTn id="8" presetID="3" presetClass="entr" presetSubtype="10" fill="hold" nodeType="withEffect">
                                  <p:stCondLst>
                                    <p:cond delay="0"/>
                                  </p:stCondLst>
                                  <p:childTnLst>
                                    <p:set>
                                      <p:cBhvr>
                                        <p:cTn id="9" dur="1" fill="hold">
                                          <p:stCondLst>
                                            <p:cond delay="0"/>
                                          </p:stCondLst>
                                        </p:cTn>
                                        <p:tgtEl>
                                          <p:spTgt spid="59396"/>
                                        </p:tgtEl>
                                        <p:attrNameLst>
                                          <p:attrName>style.visibility</p:attrName>
                                        </p:attrNameLst>
                                      </p:cBhvr>
                                      <p:to>
                                        <p:strVal val="visible"/>
                                      </p:to>
                                    </p:set>
                                    <p:animEffect transition="in" filter="blinds(horizontal)">
                                      <p:cBhvr>
                                        <p:cTn id="10" dur="500"/>
                                        <p:tgtEl>
                                          <p:spTgt spid="5939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9400"/>
                                        </p:tgtEl>
                                        <p:attrNameLst>
                                          <p:attrName>style.visibility</p:attrName>
                                        </p:attrNameLst>
                                      </p:cBhvr>
                                      <p:to>
                                        <p:strVal val="visible"/>
                                      </p:to>
                                    </p:set>
                                    <p:animEffect transition="in" filter="blinds(horizontal)">
                                      <p:cBhvr>
                                        <p:cTn id="15" dur="500"/>
                                        <p:tgtEl>
                                          <p:spTgt spid="59400"/>
                                        </p:tgtEl>
                                      </p:cBhvr>
                                    </p:animEffect>
                                  </p:childTnLst>
                                </p:cTn>
                              </p:par>
                              <p:par>
                                <p:cTn id="16" presetID="3" presetClass="entr" presetSubtype="10" fill="hold" nodeType="withEffect">
                                  <p:stCondLst>
                                    <p:cond delay="0"/>
                                  </p:stCondLst>
                                  <p:childTnLst>
                                    <p:set>
                                      <p:cBhvr>
                                        <p:cTn id="17" dur="1" fill="hold">
                                          <p:stCondLst>
                                            <p:cond delay="0"/>
                                          </p:stCondLst>
                                        </p:cTn>
                                        <p:tgtEl>
                                          <p:spTgt spid="59399"/>
                                        </p:tgtEl>
                                        <p:attrNameLst>
                                          <p:attrName>style.visibility</p:attrName>
                                        </p:attrNameLst>
                                      </p:cBhvr>
                                      <p:to>
                                        <p:strVal val="visible"/>
                                      </p:to>
                                    </p:set>
                                    <p:animEffect transition="in" filter="blinds(horizontal)">
                                      <p:cBhvr>
                                        <p:cTn id="18" dur="500"/>
                                        <p:tgtEl>
                                          <p:spTgt spid="5939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9395"/>
                                        </p:tgtEl>
                                        <p:attrNameLst>
                                          <p:attrName>style.visibility</p:attrName>
                                        </p:attrNameLst>
                                      </p:cBhvr>
                                      <p:to>
                                        <p:strVal val="visible"/>
                                      </p:to>
                                    </p:set>
                                    <p:animEffect transition="in" filter="blinds(horizontal)">
                                      <p:cBhvr>
                                        <p:cTn id="21" dur="500"/>
                                        <p:tgtEl>
                                          <p:spTgt spid="5939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nimBg="1"/>
      <p:bldP spid="33" grpId="0"/>
      <p:bldP spid="59400" grpId="0"/>
      <p:bldP spid="59401" grpId="0"/>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rrowheads="1"/>
          </p:cNvSpPr>
          <p:nvPr>
            <p:ph type="title"/>
          </p:nvPr>
        </p:nvSpPr>
        <p:spPr>
          <a:xfrm>
            <a:off x="250825" y="333375"/>
            <a:ext cx="8540750" cy="658813"/>
          </a:xfrm>
        </p:spPr>
        <p:txBody>
          <a:bodyPr/>
          <a:lstStyle/>
          <a:p>
            <a:pPr algn="l"/>
            <a:r>
              <a:rPr lang="zh-CN" altLang="en-US" sz="3200" b="1"/>
              <a:t>反馈校正特点：</a:t>
            </a:r>
            <a:endParaRPr lang="zh-CN" altLang="en-US" sz="3200" b="1"/>
          </a:p>
        </p:txBody>
      </p:sp>
      <p:sp>
        <p:nvSpPr>
          <p:cNvPr id="308227" name="Rectangle 3"/>
          <p:cNvSpPr>
            <a:spLocks noGrp="1" noRot="1" noChangeArrowheads="1"/>
          </p:cNvSpPr>
          <p:nvPr>
            <p:ph type="body" idx="1"/>
          </p:nvPr>
        </p:nvSpPr>
        <p:spPr>
          <a:xfrm>
            <a:off x="250825" y="1412875"/>
            <a:ext cx="8540750" cy="4194175"/>
          </a:xfrm>
        </p:spPr>
        <p:txBody>
          <a:bodyPr/>
          <a:lstStyle/>
          <a:p>
            <a:r>
              <a:rPr lang="zh-CN" altLang="en-US" sz="2800" b="1">
                <a:solidFill>
                  <a:schemeClr val="tx2"/>
                </a:solidFill>
                <a:latin typeface="Times New Roman" panose="02020603050405020304" pitchFamily="18" charset="0"/>
              </a:rPr>
              <a:t>（</a:t>
            </a:r>
            <a:r>
              <a:rPr lang="en-US" altLang="zh-CN" sz="2800" b="1">
                <a:solidFill>
                  <a:schemeClr val="tx2"/>
                </a:solidFill>
                <a:latin typeface="Times New Roman" panose="02020603050405020304" pitchFamily="18" charset="0"/>
              </a:rPr>
              <a:t>1</a:t>
            </a:r>
            <a:r>
              <a:rPr lang="zh-CN" altLang="en-US" sz="2800" b="1">
                <a:solidFill>
                  <a:schemeClr val="tx2"/>
                </a:solidFill>
                <a:latin typeface="Times New Roman" panose="02020603050405020304" pitchFamily="18" charset="0"/>
              </a:rPr>
              <a:t>）负反馈可消除系统不可变部分中不期望有的特性。</a:t>
            </a:r>
            <a:endParaRPr lang="zh-CN" altLang="en-US" sz="2800" b="1">
              <a:solidFill>
                <a:schemeClr val="tx2"/>
              </a:solidFill>
              <a:latin typeface="Times New Roman" panose="02020603050405020304" pitchFamily="18" charset="0"/>
            </a:endParaRPr>
          </a:p>
          <a:p>
            <a:r>
              <a:rPr lang="zh-CN" altLang="en-US" sz="2800" b="1">
                <a:solidFill>
                  <a:schemeClr val="tx2"/>
                </a:solidFill>
                <a:latin typeface="Times New Roman" panose="02020603050405020304" pitchFamily="18" charset="0"/>
              </a:rPr>
              <a:t>（</a:t>
            </a:r>
            <a:r>
              <a:rPr lang="en-US" altLang="zh-CN" sz="2800" b="1">
                <a:solidFill>
                  <a:schemeClr val="tx2"/>
                </a:solidFill>
                <a:latin typeface="Times New Roman" panose="02020603050405020304" pitchFamily="18" charset="0"/>
              </a:rPr>
              <a:t>2</a:t>
            </a:r>
            <a:r>
              <a:rPr lang="zh-CN" altLang="en-US" sz="2800" b="1">
                <a:solidFill>
                  <a:schemeClr val="tx2"/>
                </a:solidFill>
                <a:latin typeface="Times New Roman" panose="02020603050405020304" pitchFamily="18" charset="0"/>
              </a:rPr>
              <a:t>）负反馈可减弱参数变化对系统性能的影响。</a:t>
            </a:r>
            <a:endParaRPr lang="zh-CN" altLang="en-US" sz="2800" b="1">
              <a:solidFill>
                <a:schemeClr val="tx2"/>
              </a:solidFill>
              <a:latin typeface="Times New Roman" panose="02020603050405020304" pitchFamily="18" charset="0"/>
            </a:endParaRPr>
          </a:p>
          <a:p>
            <a:r>
              <a:rPr lang="zh-CN" altLang="en-US" sz="2800" b="1">
                <a:solidFill>
                  <a:schemeClr val="tx2"/>
                </a:solidFill>
                <a:latin typeface="Times New Roman" panose="02020603050405020304" pitchFamily="18" charset="0"/>
              </a:rPr>
              <a:t>（</a:t>
            </a:r>
            <a:r>
              <a:rPr lang="en-US" altLang="zh-CN" sz="2800" b="1">
                <a:solidFill>
                  <a:schemeClr val="tx2"/>
                </a:solidFill>
                <a:latin typeface="Times New Roman" panose="02020603050405020304" pitchFamily="18" charset="0"/>
              </a:rPr>
              <a:t>3</a:t>
            </a:r>
            <a:r>
              <a:rPr lang="zh-CN" altLang="en-US" sz="2800" b="1">
                <a:solidFill>
                  <a:schemeClr val="tx2"/>
                </a:solidFill>
                <a:latin typeface="Times New Roman" panose="02020603050405020304" pitchFamily="18" charset="0"/>
              </a:rPr>
              <a:t>）负反馈削弱非线性影响。</a:t>
            </a:r>
            <a:endParaRPr lang="zh-CN" altLang="en-US" sz="2800" b="1">
              <a:solidFill>
                <a:schemeClr val="tx2"/>
              </a:solidFill>
              <a:latin typeface="Times New Roman" panose="02020603050405020304" pitchFamily="18" charset="0"/>
            </a:endParaRPr>
          </a:p>
          <a:p>
            <a:r>
              <a:rPr lang="zh-CN" altLang="en-US" sz="2800" b="1">
                <a:solidFill>
                  <a:schemeClr val="tx2"/>
                </a:solidFill>
                <a:latin typeface="Times New Roman" panose="02020603050405020304" pitchFamily="18" charset="0"/>
              </a:rPr>
              <a:t>（</a:t>
            </a:r>
            <a:r>
              <a:rPr lang="en-US" altLang="zh-CN" sz="2800" b="1">
                <a:solidFill>
                  <a:schemeClr val="tx2"/>
                </a:solidFill>
                <a:latin typeface="Times New Roman" panose="02020603050405020304" pitchFamily="18" charset="0"/>
              </a:rPr>
              <a:t>4</a:t>
            </a:r>
            <a:r>
              <a:rPr lang="zh-CN" altLang="en-US" sz="2800" b="1">
                <a:solidFill>
                  <a:schemeClr val="tx2"/>
                </a:solidFill>
                <a:latin typeface="Times New Roman" panose="02020603050405020304" pitchFamily="18" charset="0"/>
              </a:rPr>
              <a:t>）负反馈可减小系统的时间常数。</a:t>
            </a:r>
            <a:endParaRPr lang="zh-CN" altLang="en-US" sz="2800" b="1">
              <a:solidFill>
                <a:schemeClr val="tx2"/>
              </a:solidFill>
              <a:latin typeface="Times New Roman" panose="02020603050405020304" pitchFamily="18" charset="0"/>
            </a:endParaRPr>
          </a:p>
          <a:p>
            <a:r>
              <a:rPr lang="zh-CN" altLang="en-US" sz="2800" b="1">
                <a:solidFill>
                  <a:schemeClr val="tx2"/>
                </a:solidFill>
                <a:latin typeface="Times New Roman" panose="02020603050405020304" pitchFamily="18" charset="0"/>
              </a:rPr>
              <a:t> 反馈还具有其他功能特点，如减弱干扰对系统的影响、正反馈增益提升等。</a:t>
            </a:r>
            <a:endParaRPr lang="zh-CN" altLang="en-US" sz="2800" b="1">
              <a:solidFill>
                <a:schemeClr val="tx2"/>
              </a:solidFill>
              <a:latin typeface="Times New Roman" panose="02020603050405020304" pitchFamily="18" charset="0"/>
            </a:endParaRPr>
          </a:p>
        </p:txBody>
      </p:sp>
      <p:sp>
        <p:nvSpPr>
          <p:cNvPr id="11469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824ED295-04B4-4F20-B014-6B3B792FD5E3}" type="slidenum">
              <a:rPr lang="en-US" altLang="zh-CN" sz="1400"/>
            </a:fld>
            <a:endParaRPr lang="en-US" altLang="zh-CN" sz="1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8226"/>
                                        </p:tgtEl>
                                        <p:attrNameLst>
                                          <p:attrName>style.visibility</p:attrName>
                                        </p:attrNameLst>
                                      </p:cBhvr>
                                      <p:to>
                                        <p:strVal val="visible"/>
                                      </p:to>
                                    </p:set>
                                    <p:animEffect transition="in" filter="blinds(horizontal)">
                                      <p:cBhvr>
                                        <p:cTn id="7" dur="500"/>
                                        <p:tgtEl>
                                          <p:spTgt spid="3082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8227">
                                            <p:txEl>
                                              <p:pRg st="0" end="0"/>
                                            </p:txEl>
                                          </p:spTgt>
                                        </p:tgtEl>
                                        <p:attrNameLst>
                                          <p:attrName>style.visibility</p:attrName>
                                        </p:attrNameLst>
                                      </p:cBhvr>
                                      <p:to>
                                        <p:strVal val="visible"/>
                                      </p:to>
                                    </p:set>
                                    <p:animEffect transition="in" filter="blinds(horizontal)">
                                      <p:cBhvr>
                                        <p:cTn id="12" dur="500"/>
                                        <p:tgtEl>
                                          <p:spTgt spid="3082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8227">
                                            <p:txEl>
                                              <p:pRg st="1" end="1"/>
                                            </p:txEl>
                                          </p:spTgt>
                                        </p:tgtEl>
                                        <p:attrNameLst>
                                          <p:attrName>style.visibility</p:attrName>
                                        </p:attrNameLst>
                                      </p:cBhvr>
                                      <p:to>
                                        <p:strVal val="visible"/>
                                      </p:to>
                                    </p:set>
                                    <p:animEffect transition="in" filter="blinds(horizontal)">
                                      <p:cBhvr>
                                        <p:cTn id="17" dur="500"/>
                                        <p:tgtEl>
                                          <p:spTgt spid="3082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8227">
                                            <p:txEl>
                                              <p:pRg st="2" end="2"/>
                                            </p:txEl>
                                          </p:spTgt>
                                        </p:tgtEl>
                                        <p:attrNameLst>
                                          <p:attrName>style.visibility</p:attrName>
                                        </p:attrNameLst>
                                      </p:cBhvr>
                                      <p:to>
                                        <p:strVal val="visible"/>
                                      </p:to>
                                    </p:set>
                                    <p:animEffect transition="in" filter="blinds(horizontal)">
                                      <p:cBhvr>
                                        <p:cTn id="22" dur="500"/>
                                        <p:tgtEl>
                                          <p:spTgt spid="3082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8227">
                                            <p:txEl>
                                              <p:pRg st="3" end="3"/>
                                            </p:txEl>
                                          </p:spTgt>
                                        </p:tgtEl>
                                        <p:attrNameLst>
                                          <p:attrName>style.visibility</p:attrName>
                                        </p:attrNameLst>
                                      </p:cBhvr>
                                      <p:to>
                                        <p:strVal val="visible"/>
                                      </p:to>
                                    </p:set>
                                    <p:animEffect transition="in" filter="blinds(horizontal)">
                                      <p:cBhvr>
                                        <p:cTn id="27" dur="500"/>
                                        <p:tgtEl>
                                          <p:spTgt spid="30822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8227">
                                            <p:txEl>
                                              <p:pRg st="4" end="4"/>
                                            </p:txEl>
                                          </p:spTgt>
                                        </p:tgtEl>
                                        <p:attrNameLst>
                                          <p:attrName>style.visibility</p:attrName>
                                        </p:attrNameLst>
                                      </p:cBhvr>
                                      <p:to>
                                        <p:strVal val="visible"/>
                                      </p:to>
                                    </p:set>
                                    <p:animEffect transition="in" filter="blinds(horizontal)">
                                      <p:cBhvr>
                                        <p:cTn id="32" dur="500"/>
                                        <p:tgtEl>
                                          <p:spTgt spid="3082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A4A5F9FD-470C-4FA3-9FEE-29EAC8A2EFAA}" type="slidenum">
              <a:rPr lang="en-US" altLang="zh-CN" sz="1400"/>
            </a:fld>
            <a:endParaRPr lang="en-US" altLang="zh-CN" sz="1400"/>
          </a:p>
        </p:txBody>
      </p:sp>
      <p:sp>
        <p:nvSpPr>
          <p:cNvPr id="340995" name="Rectangle 2"/>
          <p:cNvSpPr>
            <a:spLocks noGrp="1" noRot="1" noChangeArrowheads="1"/>
          </p:cNvSpPr>
          <p:nvPr>
            <p:ph type="title" idx="4294967295"/>
          </p:nvPr>
        </p:nvSpPr>
        <p:spPr>
          <a:xfrm>
            <a:off x="250825" y="188913"/>
            <a:ext cx="5184775" cy="658812"/>
          </a:xfrm>
        </p:spPr>
        <p:txBody>
          <a:bodyPr/>
          <a:lstStyle/>
          <a:p>
            <a:pPr eaLnBrk="1" hangingPunct="1"/>
            <a:r>
              <a:rPr lang="zh-CN" altLang="en-US" sz="3200" b="1"/>
              <a:t>反馈校正及其参数确定步骤</a:t>
            </a:r>
            <a:endParaRPr lang="zh-CN" altLang="en-US" sz="3200" b="1"/>
          </a:p>
        </p:txBody>
      </p:sp>
      <p:sp>
        <p:nvSpPr>
          <p:cNvPr id="115716" name="Text Box 4"/>
          <p:cNvSpPr txBox="1">
            <a:spLocks noChangeArrowheads="1"/>
          </p:cNvSpPr>
          <p:nvPr/>
        </p:nvSpPr>
        <p:spPr bwMode="auto">
          <a:xfrm>
            <a:off x="250825" y="908050"/>
            <a:ext cx="8713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        </a:t>
            </a:r>
            <a:endParaRPr lang="zh-CN" altLang="en-US" sz="2800" b="1">
              <a:solidFill>
                <a:schemeClr val="tx2"/>
              </a:solidFill>
            </a:endParaRPr>
          </a:p>
        </p:txBody>
      </p:sp>
      <p:sp>
        <p:nvSpPr>
          <p:cNvPr id="7" name="TextBox 6"/>
          <p:cNvSpPr txBox="1">
            <a:spLocks noChangeArrowheads="1"/>
          </p:cNvSpPr>
          <p:nvPr/>
        </p:nvSpPr>
        <p:spPr bwMode="auto">
          <a:xfrm>
            <a:off x="4140200" y="2636838"/>
            <a:ext cx="4319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b="1" dirty="0">
                <a:solidFill>
                  <a:srgbClr val="003399"/>
                </a:solidFill>
                <a:latin typeface="宋体" panose="02010600030101010101" pitchFamily="2" charset="-122"/>
              </a:rPr>
              <a:t>图</a:t>
            </a:r>
            <a:r>
              <a:rPr lang="en-US" altLang="zh-CN" sz="2400" b="1" dirty="0">
                <a:solidFill>
                  <a:srgbClr val="003399"/>
                </a:solidFill>
                <a:latin typeface="Times New Roman" panose="02020603050405020304" pitchFamily="18" charset="0"/>
                <a:cs typeface="Times New Roman" panose="02020603050405020304" pitchFamily="18" charset="0"/>
              </a:rPr>
              <a:t>6.28</a:t>
            </a:r>
            <a:r>
              <a:rPr lang="en-US" altLang="zh-CN" sz="2400" b="1" dirty="0">
                <a:solidFill>
                  <a:srgbClr val="003399"/>
                </a:solidFill>
                <a:latin typeface="宋体" panose="02010600030101010101" pitchFamily="2" charset="-122"/>
              </a:rPr>
              <a:t>  </a:t>
            </a:r>
            <a:r>
              <a:rPr lang="zh-CN" altLang="en-US" sz="2400" b="1" dirty="0">
                <a:solidFill>
                  <a:srgbClr val="003399"/>
                </a:solidFill>
                <a:latin typeface="宋体" panose="02010600030101010101" pitchFamily="2" charset="-122"/>
              </a:rPr>
              <a:t>反馈校正系统框图</a:t>
            </a:r>
            <a:endParaRPr lang="zh-CN" altLang="en-US" sz="2400" b="1" dirty="0">
              <a:solidFill>
                <a:srgbClr val="003399"/>
              </a:solidFill>
              <a:latin typeface="宋体" panose="02010600030101010101" pitchFamily="2" charset="-122"/>
            </a:endParaRPr>
          </a:p>
        </p:txBody>
      </p:sp>
      <p:sp>
        <p:nvSpPr>
          <p:cNvPr id="341001" name="Rectangle 9"/>
          <p:cNvSpPr>
            <a:spLocks noChangeArrowheads="1"/>
          </p:cNvSpPr>
          <p:nvPr/>
        </p:nvSpPr>
        <p:spPr bwMode="auto">
          <a:xfrm>
            <a:off x="179388" y="765175"/>
            <a:ext cx="65230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cs typeface="Times New Roman" panose="02020603050405020304" pitchFamily="18" charset="0"/>
              </a:rPr>
              <a:t>采用综合法（期望特性法）确定参数。</a:t>
            </a:r>
            <a:endParaRPr lang="zh-CN" altLang="en-US" sz="2800" b="1">
              <a:solidFill>
                <a:schemeClr val="tx2"/>
              </a:solidFill>
              <a:latin typeface="Times New Roman" panose="02020603050405020304" pitchFamily="18" charset="0"/>
              <a:cs typeface="Times New Roman" panose="02020603050405020304" pitchFamily="18" charset="0"/>
            </a:endParaRPr>
          </a:p>
          <a:p>
            <a:pPr>
              <a:spcBef>
                <a:spcPct val="0"/>
              </a:spcBef>
              <a:buClrTx/>
              <a:buSzTx/>
              <a:buFont typeface="Arial" panose="020B0604020202020204" pitchFamily="34" charset="0"/>
              <a:buNone/>
            </a:pPr>
            <a:endParaRPr lang="zh-CN" altLang="en-US" sz="2800" b="1">
              <a:solidFill>
                <a:schemeClr val="tx2"/>
              </a:solidFill>
            </a:endParaRPr>
          </a:p>
        </p:txBody>
      </p:sp>
      <p:graphicFrame>
        <p:nvGraphicFramePr>
          <p:cNvPr id="60422" name="Object 6"/>
          <p:cNvGraphicFramePr>
            <a:graphicFrameLocks noChangeAspect="1"/>
          </p:cNvGraphicFramePr>
          <p:nvPr/>
        </p:nvGraphicFramePr>
        <p:xfrm>
          <a:off x="3276600" y="1341438"/>
          <a:ext cx="6035675" cy="1316037"/>
        </p:xfrm>
        <a:graphic>
          <a:graphicData uri="http://schemas.openxmlformats.org/presentationml/2006/ole">
            <mc:AlternateContent xmlns:mc="http://schemas.openxmlformats.org/markup-compatibility/2006">
              <mc:Choice xmlns:v="urn:schemas-microsoft-com:vml" Requires="v">
                <p:oleObj spid="_x0000_s242858" name="Visio" r:id="rId1" imgW="3136265" imgH="746125" progId="">
                  <p:embed/>
                </p:oleObj>
              </mc:Choice>
              <mc:Fallback>
                <p:oleObj name="Visio" r:id="rId1" imgW="3136265" imgH="746125" progId="">
                  <p:embed/>
                  <p:pic>
                    <p:nvPicPr>
                      <p:cNvPr id="0" name="Picture 6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341438"/>
                        <a:ext cx="6035675" cy="13160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1007" name="Object 15"/>
          <p:cNvGraphicFramePr>
            <a:graphicFrameLocks noChangeAspect="1"/>
          </p:cNvGraphicFramePr>
          <p:nvPr/>
        </p:nvGraphicFramePr>
        <p:xfrm>
          <a:off x="539750" y="2133600"/>
          <a:ext cx="3455988" cy="515938"/>
        </p:xfrm>
        <a:graphic>
          <a:graphicData uri="http://schemas.openxmlformats.org/presentationml/2006/ole">
            <mc:AlternateContent xmlns:mc="http://schemas.openxmlformats.org/markup-compatibility/2006">
              <mc:Choice xmlns:v="urn:schemas-microsoft-com:vml" Requires="v">
                <p:oleObj spid="_x0000_s242859" name="Equation" r:id="rId3" imgW="1536700" imgH="228600" progId="Equation.DSMT4">
                  <p:embed/>
                </p:oleObj>
              </mc:Choice>
              <mc:Fallback>
                <p:oleObj name="Equation" r:id="rId3" imgW="1536700" imgH="228600" progId="Equation.DSMT4">
                  <p:embed/>
                  <p:pic>
                    <p:nvPicPr>
                      <p:cNvPr id="0" name="Picture 6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133600"/>
                        <a:ext cx="3455988"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1006" name="Object 14"/>
          <p:cNvGraphicFramePr>
            <a:graphicFrameLocks noChangeAspect="1"/>
          </p:cNvGraphicFramePr>
          <p:nvPr/>
        </p:nvGraphicFramePr>
        <p:xfrm>
          <a:off x="1187450" y="3141663"/>
          <a:ext cx="2663825" cy="831850"/>
        </p:xfrm>
        <a:graphic>
          <a:graphicData uri="http://schemas.openxmlformats.org/presentationml/2006/ole">
            <mc:AlternateContent xmlns:mc="http://schemas.openxmlformats.org/markup-compatibility/2006">
              <mc:Choice xmlns:v="urn:schemas-microsoft-com:vml" Requires="v">
                <p:oleObj spid="_x0000_s242860" name="Equation" r:id="rId5" imgW="1371600" imgH="431800" progId="Equation.DSMT4">
                  <p:embed/>
                </p:oleObj>
              </mc:Choice>
              <mc:Fallback>
                <p:oleObj name="Equation" r:id="rId5" imgW="1371600" imgH="431800" progId="Equation.DSMT4">
                  <p:embed/>
                  <p:pic>
                    <p:nvPicPr>
                      <p:cNvPr id="0" name="Picture 6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141663"/>
                        <a:ext cx="2663825"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41016" name="Group 24"/>
          <p:cNvGrpSpPr/>
          <p:nvPr/>
        </p:nvGrpSpPr>
        <p:grpSpPr bwMode="auto">
          <a:xfrm>
            <a:off x="179512" y="3933821"/>
            <a:ext cx="8280401" cy="536575"/>
            <a:chOff x="204" y="2478"/>
            <a:chExt cx="5216" cy="338"/>
          </a:xfrm>
        </p:grpSpPr>
        <p:sp>
          <p:nvSpPr>
            <p:cNvPr id="115745" name="Rectangle 22"/>
            <p:cNvSpPr>
              <a:spLocks noChangeArrowheads="1"/>
            </p:cNvSpPr>
            <p:nvPr/>
          </p:nvSpPr>
          <p:spPr bwMode="auto">
            <a:xfrm>
              <a:off x="204" y="2478"/>
              <a:ext cx="4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chemeClr val="tx2"/>
                  </a:solidFill>
                  <a:latin typeface="Times New Roman" panose="02020603050405020304" pitchFamily="18" charset="0"/>
                  <a:cs typeface="Times New Roman" panose="02020603050405020304" pitchFamily="18" charset="0"/>
                </a:rPr>
                <a:t>当                        或                                  时，</a:t>
              </a:r>
              <a:endParaRPr lang="zh-CN" altLang="en-US" sz="2800" b="1">
                <a:solidFill>
                  <a:schemeClr val="tx2"/>
                </a:solidFill>
              </a:endParaRPr>
            </a:p>
          </p:txBody>
        </p:sp>
        <p:grpSp>
          <p:nvGrpSpPr>
            <p:cNvPr id="115746" name="Group 23"/>
            <p:cNvGrpSpPr/>
            <p:nvPr/>
          </p:nvGrpSpPr>
          <p:grpSpPr bwMode="auto">
            <a:xfrm>
              <a:off x="615" y="2512"/>
              <a:ext cx="4805" cy="304"/>
              <a:chOff x="615" y="2512"/>
              <a:chExt cx="4805" cy="304"/>
            </a:xfrm>
          </p:grpSpPr>
          <p:graphicFrame>
            <p:nvGraphicFramePr>
              <p:cNvPr id="115747" name="Object 13"/>
              <p:cNvGraphicFramePr>
                <a:graphicFrameLocks noChangeAspect="1"/>
              </p:cNvGraphicFramePr>
              <p:nvPr/>
            </p:nvGraphicFramePr>
            <p:xfrm>
              <a:off x="615" y="2512"/>
              <a:ext cx="1345" cy="304"/>
            </p:xfrm>
            <a:graphic>
              <a:graphicData uri="http://schemas.openxmlformats.org/presentationml/2006/ole">
                <mc:AlternateContent xmlns:mc="http://schemas.openxmlformats.org/markup-compatibility/2006">
                  <mc:Choice xmlns:v="urn:schemas-microsoft-com:vml" Requires="v">
                    <p:oleObj spid="_x0000_s242861" name="Equation" r:id="rId7" imgW="1143000" imgH="254000" progId="Equation.DSMT4">
                      <p:embed/>
                    </p:oleObj>
                  </mc:Choice>
                  <mc:Fallback>
                    <p:oleObj name="Equation" r:id="rId7" imgW="1143000" imgH="254000" progId="Equation.DSMT4">
                      <p:embed/>
                      <p:pic>
                        <p:nvPicPr>
                          <p:cNvPr id="0" name="Picture 6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 y="2512"/>
                            <a:ext cx="1345"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48" name="Object 12"/>
              <p:cNvGraphicFramePr>
                <a:graphicFrameLocks noChangeAspect="1"/>
              </p:cNvGraphicFramePr>
              <p:nvPr/>
            </p:nvGraphicFramePr>
            <p:xfrm>
              <a:off x="2302" y="2528"/>
              <a:ext cx="1779" cy="256"/>
            </p:xfrm>
            <a:graphic>
              <a:graphicData uri="http://schemas.openxmlformats.org/presentationml/2006/ole">
                <mc:AlternateContent xmlns:mc="http://schemas.openxmlformats.org/markup-compatibility/2006">
                  <mc:Choice xmlns:v="urn:schemas-microsoft-com:vml" Requires="v">
                    <p:oleObj spid="_x0000_s242862" name="Equation" r:id="rId9" imgW="1549400" imgH="228600" progId="Equation.DSMT4">
                      <p:embed/>
                    </p:oleObj>
                  </mc:Choice>
                  <mc:Fallback>
                    <p:oleObj name="Equation" r:id="rId9" imgW="1549400" imgH="228600" progId="Equation.DSMT4">
                      <p:embed/>
                      <p:pic>
                        <p:nvPicPr>
                          <p:cNvPr id="0" name="Picture 6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2" y="2528"/>
                            <a:ext cx="1779"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49" name="Object 11"/>
              <p:cNvGraphicFramePr>
                <a:graphicFrameLocks noChangeAspect="1"/>
              </p:cNvGraphicFramePr>
              <p:nvPr/>
            </p:nvGraphicFramePr>
            <p:xfrm>
              <a:off x="4422" y="2536"/>
              <a:ext cx="998" cy="275"/>
            </p:xfrm>
            <a:graphic>
              <a:graphicData uri="http://schemas.openxmlformats.org/presentationml/2006/ole">
                <mc:AlternateContent xmlns:mc="http://schemas.openxmlformats.org/markup-compatibility/2006">
                  <mc:Choice xmlns:v="urn:schemas-microsoft-com:vml" Requires="v">
                    <p:oleObj spid="_x0000_s242863" name="Equation" r:id="rId11" imgW="825500" imgH="228600" progId="Equation.DSMT4">
                      <p:embed/>
                    </p:oleObj>
                  </mc:Choice>
                  <mc:Fallback>
                    <p:oleObj name="Equation" r:id="rId11" imgW="825500" imgH="228600" progId="Equation.DSMT4">
                      <p:embed/>
                      <p:pic>
                        <p:nvPicPr>
                          <p:cNvPr id="0" name="Picture 6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2" y="2536"/>
                            <a:ext cx="998" cy="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341008" name="Rectangle 16"/>
          <p:cNvSpPr>
            <a:spLocks noChangeArrowheads="1"/>
          </p:cNvSpPr>
          <p:nvPr/>
        </p:nvSpPr>
        <p:spPr bwMode="auto">
          <a:xfrm>
            <a:off x="250825" y="1341438"/>
            <a:ext cx="2593975"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a:solidFill>
                  <a:schemeClr val="tx2"/>
                </a:solidFill>
                <a:latin typeface="Times New Roman" panose="02020603050405020304" pitchFamily="18" charset="0"/>
                <a:cs typeface="Times New Roman" panose="02020603050405020304" pitchFamily="18" charset="0"/>
              </a:rPr>
              <a:t>未校正系统：</a:t>
            </a:r>
            <a:endParaRPr lang="zh-CN" altLang="en-US" sz="2800" b="1">
              <a:solidFill>
                <a:schemeClr val="tx2"/>
              </a:solidFill>
            </a:endParaRPr>
          </a:p>
          <a:p>
            <a:pPr>
              <a:spcBef>
                <a:spcPct val="0"/>
              </a:spcBef>
              <a:buClrTx/>
              <a:buSzTx/>
              <a:buFontTx/>
              <a:buNone/>
            </a:pPr>
            <a:endParaRPr lang="zh-CN" altLang="en-US" sz="2400"/>
          </a:p>
        </p:txBody>
      </p:sp>
      <p:sp>
        <p:nvSpPr>
          <p:cNvPr id="341009" name="Rectangle 17"/>
          <p:cNvSpPr>
            <a:spLocks noChangeArrowheads="1"/>
          </p:cNvSpPr>
          <p:nvPr/>
        </p:nvSpPr>
        <p:spPr bwMode="auto">
          <a:xfrm>
            <a:off x="250825" y="2708275"/>
            <a:ext cx="22367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chemeClr val="tx2"/>
                </a:solidFill>
                <a:latin typeface="Times New Roman" panose="02020603050405020304" pitchFamily="18" charset="0"/>
                <a:cs typeface="Times New Roman" panose="02020603050405020304" pitchFamily="18" charset="0"/>
              </a:rPr>
              <a:t>已校正系统</a:t>
            </a:r>
            <a:endParaRPr lang="zh-CN" altLang="en-US" sz="2800" b="1">
              <a:solidFill>
                <a:schemeClr val="tx2"/>
              </a:solidFill>
            </a:endParaRPr>
          </a:p>
        </p:txBody>
      </p:sp>
      <p:grpSp>
        <p:nvGrpSpPr>
          <p:cNvPr id="341021" name="Group 29"/>
          <p:cNvGrpSpPr/>
          <p:nvPr/>
        </p:nvGrpSpPr>
        <p:grpSpPr bwMode="auto">
          <a:xfrm>
            <a:off x="1516063" y="2324746"/>
            <a:ext cx="7416800" cy="1441450"/>
            <a:chOff x="748" y="3294"/>
            <a:chExt cx="4672" cy="908"/>
          </a:xfrm>
        </p:grpSpPr>
        <p:sp>
          <p:nvSpPr>
            <p:cNvPr id="115743" name="AutoShape 28"/>
            <p:cNvSpPr>
              <a:spLocks noChangeArrowheads="1"/>
            </p:cNvSpPr>
            <p:nvPr/>
          </p:nvSpPr>
          <p:spPr bwMode="auto">
            <a:xfrm>
              <a:off x="748" y="3294"/>
              <a:ext cx="4672" cy="908"/>
            </a:xfrm>
            <a:prstGeom prst="wedgeRoundRectCallout">
              <a:avLst>
                <a:gd name="adj1" fmla="val -43750"/>
                <a:gd name="adj2" fmla="val 70000"/>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dirty="0">
                  <a:solidFill>
                    <a:schemeClr val="tx2"/>
                  </a:solidFill>
                </a:rPr>
                <a:t>说明在                          的频率范围内，已校正系统的开环频率特性与未校正系统的开环频率特性近似相同。</a:t>
              </a:r>
              <a:endParaRPr lang="zh-CN" altLang="en-US" sz="2800" b="1" dirty="0">
                <a:solidFill>
                  <a:schemeClr val="tx2"/>
                </a:solidFill>
              </a:endParaRPr>
            </a:p>
            <a:p>
              <a:pPr algn="ctr" eaLnBrk="1" hangingPunct="1">
                <a:spcBef>
                  <a:spcPct val="0"/>
                </a:spcBef>
                <a:buClrTx/>
                <a:buSzTx/>
                <a:buFont typeface="Arial" panose="020B0604020202020204" pitchFamily="34" charset="0"/>
                <a:buNone/>
              </a:pPr>
              <a:endParaRPr lang="zh-CN" altLang="en-US" sz="1800" dirty="0"/>
            </a:p>
          </p:txBody>
        </p:sp>
        <p:graphicFrame>
          <p:nvGraphicFramePr>
            <p:cNvPr id="115744" name="Object 25"/>
            <p:cNvGraphicFramePr>
              <a:graphicFrameLocks noChangeAspect="1"/>
            </p:cNvGraphicFramePr>
            <p:nvPr/>
          </p:nvGraphicFramePr>
          <p:xfrm>
            <a:off x="1617" y="3333"/>
            <a:ext cx="1436" cy="324"/>
          </p:xfrm>
          <a:graphic>
            <a:graphicData uri="http://schemas.openxmlformats.org/presentationml/2006/ole">
              <mc:AlternateContent xmlns:mc="http://schemas.openxmlformats.org/markup-compatibility/2006">
                <mc:Choice xmlns:v="urn:schemas-microsoft-com:vml" Requires="v">
                  <p:oleObj spid="_x0000_s242864" name="Equation" r:id="rId13" imgW="1143000" imgH="254000" progId="Equation.DSMT4">
                    <p:embed/>
                  </p:oleObj>
                </mc:Choice>
                <mc:Fallback>
                  <p:oleObj name="Equation" r:id="rId13" imgW="1143000" imgH="254000" progId="Equation.DSMT4">
                    <p:embed/>
                    <p:pic>
                      <p:nvPicPr>
                        <p:cNvPr id="0" name="Picture 6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17" y="3333"/>
                          <a:ext cx="1436"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1050" name="Group 58"/>
          <p:cNvGrpSpPr/>
          <p:nvPr/>
        </p:nvGrpSpPr>
        <p:grpSpPr bwMode="auto">
          <a:xfrm>
            <a:off x="-144017" y="4581525"/>
            <a:ext cx="9251951" cy="796925"/>
            <a:chOff x="204" y="2886"/>
            <a:chExt cx="5828" cy="502"/>
          </a:xfrm>
        </p:grpSpPr>
        <p:grpSp>
          <p:nvGrpSpPr>
            <p:cNvPr id="115738" name="Group 57"/>
            <p:cNvGrpSpPr/>
            <p:nvPr/>
          </p:nvGrpSpPr>
          <p:grpSpPr bwMode="auto">
            <a:xfrm>
              <a:off x="204" y="2886"/>
              <a:ext cx="5828" cy="502"/>
              <a:chOff x="204" y="2886"/>
              <a:chExt cx="5828" cy="502"/>
            </a:xfrm>
          </p:grpSpPr>
          <p:graphicFrame>
            <p:nvGraphicFramePr>
              <p:cNvPr id="115741" name="Object 31"/>
              <p:cNvGraphicFramePr>
                <a:graphicFrameLocks noChangeAspect="1"/>
              </p:cNvGraphicFramePr>
              <p:nvPr/>
            </p:nvGraphicFramePr>
            <p:xfrm>
              <a:off x="4649" y="2886"/>
              <a:ext cx="1383" cy="502"/>
            </p:xfrm>
            <a:graphic>
              <a:graphicData uri="http://schemas.openxmlformats.org/presentationml/2006/ole">
                <mc:AlternateContent xmlns:mc="http://schemas.openxmlformats.org/markup-compatibility/2006">
                  <mc:Choice xmlns:v="urn:schemas-microsoft-com:vml" Requires="v">
                    <p:oleObj spid="_x0000_s242865" name="Equation" r:id="rId15" imgW="1180465" imgH="431800" progId="Equation.DSMT4">
                      <p:embed/>
                    </p:oleObj>
                  </mc:Choice>
                  <mc:Fallback>
                    <p:oleObj name="Equation" r:id="rId15" imgW="1180465" imgH="431800" progId="Equation.DSMT4">
                      <p:embed/>
                      <p:pic>
                        <p:nvPicPr>
                          <p:cNvPr id="0" name="Picture 6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9" y="2886"/>
                            <a:ext cx="1383" cy="5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42" name="Rectangle 34"/>
              <p:cNvSpPr>
                <a:spLocks noChangeArrowheads="1"/>
              </p:cNvSpPr>
              <p:nvPr/>
            </p:nvSpPr>
            <p:spPr bwMode="auto">
              <a:xfrm>
                <a:off x="204" y="2930"/>
                <a:ext cx="470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cs typeface="Times New Roman" panose="02020603050405020304" pitchFamily="18" charset="0"/>
                  </a:rPr>
                  <a:t>       当                        或                                  时，</a:t>
                </a:r>
                <a:endParaRPr lang="zh-CN" altLang="en-US" sz="2800" b="1" dirty="0">
                  <a:solidFill>
                    <a:schemeClr val="tx2"/>
                  </a:solidFill>
                </a:endParaRPr>
              </a:p>
            </p:txBody>
          </p:sp>
        </p:grpSp>
        <p:graphicFrame>
          <p:nvGraphicFramePr>
            <p:cNvPr id="115739" name="Object 33"/>
            <p:cNvGraphicFramePr>
              <a:graphicFrameLocks noChangeAspect="1"/>
            </p:cNvGraphicFramePr>
            <p:nvPr/>
          </p:nvGraphicFramePr>
          <p:xfrm>
            <a:off x="816" y="2928"/>
            <a:ext cx="1385" cy="312"/>
          </p:xfrm>
          <a:graphic>
            <a:graphicData uri="http://schemas.openxmlformats.org/presentationml/2006/ole">
              <mc:AlternateContent xmlns:mc="http://schemas.openxmlformats.org/markup-compatibility/2006">
                <mc:Choice xmlns:v="urn:schemas-microsoft-com:vml" Requires="v">
                  <p:oleObj spid="_x0000_s242866" name="Equation" r:id="rId17" imgW="1143000" imgH="254000" progId="Equation.DSMT4">
                    <p:embed/>
                  </p:oleObj>
                </mc:Choice>
                <mc:Fallback>
                  <p:oleObj name="Equation" r:id="rId17" imgW="1143000" imgH="254000" progId="Equation.DSMT4">
                    <p:embed/>
                    <p:pic>
                      <p:nvPicPr>
                        <p:cNvPr id="0" name="Picture 6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6" y="2928"/>
                          <a:ext cx="1385"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40" name="Object 32"/>
            <p:cNvGraphicFramePr>
              <a:graphicFrameLocks noChangeAspect="1"/>
            </p:cNvGraphicFramePr>
            <p:nvPr/>
          </p:nvGraphicFramePr>
          <p:xfrm>
            <a:off x="2494" y="2976"/>
            <a:ext cx="1824" cy="264"/>
          </p:xfrm>
          <a:graphic>
            <a:graphicData uri="http://schemas.openxmlformats.org/presentationml/2006/ole">
              <mc:AlternateContent xmlns:mc="http://schemas.openxmlformats.org/markup-compatibility/2006">
                <mc:Choice xmlns:v="urn:schemas-microsoft-com:vml" Requires="v">
                  <p:oleObj spid="_x0000_s242867" name="Equation" r:id="rId19" imgW="1549400" imgH="228600" progId="Equation.DSMT4">
                    <p:embed/>
                  </p:oleObj>
                </mc:Choice>
                <mc:Fallback>
                  <p:oleObj name="Equation" r:id="rId19" imgW="1549400" imgH="228600" progId="Equation.DSMT4">
                    <p:embed/>
                    <p:pic>
                      <p:nvPicPr>
                        <p:cNvPr id="0" name="Picture 6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94" y="2976"/>
                          <a:ext cx="1824"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41022" name="Object 30"/>
          <p:cNvGraphicFramePr>
            <a:graphicFrameLocks noChangeAspect="1"/>
          </p:cNvGraphicFramePr>
          <p:nvPr/>
        </p:nvGraphicFramePr>
        <p:xfrm>
          <a:off x="3203575" y="5300663"/>
          <a:ext cx="2305050" cy="785812"/>
        </p:xfrm>
        <a:graphic>
          <a:graphicData uri="http://schemas.openxmlformats.org/presentationml/2006/ole">
            <mc:AlternateContent xmlns:mc="http://schemas.openxmlformats.org/markup-compatibility/2006">
              <mc:Choice xmlns:v="urn:schemas-microsoft-com:vml" Requires="v">
                <p:oleObj spid="_x0000_s242868" name="Equation" r:id="rId21" imgW="1231265" imgH="419100" progId="Equation.DSMT4">
                  <p:embed/>
                </p:oleObj>
              </mc:Choice>
              <mc:Fallback>
                <p:oleObj name="Equation" r:id="rId21" imgW="1231265" imgH="419100" progId="Equation.DSMT4">
                  <p:embed/>
                  <p:pic>
                    <p:nvPicPr>
                      <p:cNvPr id="0" name="Picture 6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3575" y="5300663"/>
                        <a:ext cx="2305050"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41039" name="Group 47"/>
          <p:cNvGrpSpPr/>
          <p:nvPr/>
        </p:nvGrpSpPr>
        <p:grpSpPr bwMode="auto">
          <a:xfrm>
            <a:off x="986040" y="1596231"/>
            <a:ext cx="7993063" cy="2589213"/>
            <a:chOff x="385" y="1298"/>
            <a:chExt cx="5035" cy="1631"/>
          </a:xfrm>
        </p:grpSpPr>
        <p:sp>
          <p:nvSpPr>
            <p:cNvPr id="115729" name="AutoShape 48"/>
            <p:cNvSpPr>
              <a:spLocks noChangeArrowheads="1"/>
            </p:cNvSpPr>
            <p:nvPr/>
          </p:nvSpPr>
          <p:spPr bwMode="auto">
            <a:xfrm>
              <a:off x="385" y="1298"/>
              <a:ext cx="5035" cy="1631"/>
            </a:xfrm>
            <a:prstGeom prst="wedgeRoundRectCallout">
              <a:avLst>
                <a:gd name="adj1" fmla="val -41657"/>
                <a:gd name="adj2" fmla="val 69926"/>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a:p>
          </p:txBody>
        </p:sp>
        <p:grpSp>
          <p:nvGrpSpPr>
            <p:cNvPr id="115730" name="Group 49"/>
            <p:cNvGrpSpPr/>
            <p:nvPr/>
          </p:nvGrpSpPr>
          <p:grpSpPr bwMode="auto">
            <a:xfrm>
              <a:off x="476" y="1389"/>
              <a:ext cx="4853" cy="1422"/>
              <a:chOff x="567" y="329"/>
              <a:chExt cx="4853" cy="1422"/>
            </a:xfrm>
          </p:grpSpPr>
          <p:sp>
            <p:nvSpPr>
              <p:cNvPr id="115731" name="Rectangle 50"/>
              <p:cNvSpPr>
                <a:spLocks noChangeArrowheads="1"/>
              </p:cNvSpPr>
              <p:nvPr/>
            </p:nvSpPr>
            <p:spPr bwMode="auto">
              <a:xfrm>
                <a:off x="567" y="344"/>
                <a:ext cx="4853" cy="140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cs typeface="Times New Roman" panose="02020603050405020304" pitchFamily="18" charset="0"/>
                  </a:rPr>
                  <a:t>在                              </a:t>
                </a:r>
                <a:r>
                  <a:rPr lang="zh-CN" altLang="en-US" sz="2800" b="1" dirty="0">
                    <a:solidFill>
                      <a:schemeClr val="tx2"/>
                    </a:solidFill>
                  </a:rPr>
                  <a:t>的频率范围内，未校正系统的开环对数幅频特性                   减去已校正系统（期望特性）开环对数幅频特性                   近似等于                            ，由于       已知，故校正装置         可求得。</a:t>
                </a:r>
                <a:endParaRPr lang="zh-CN" altLang="en-US" sz="2800" b="1" dirty="0">
                  <a:solidFill>
                    <a:schemeClr val="tx2"/>
                  </a:solidFill>
                </a:endParaRPr>
              </a:p>
            </p:txBody>
          </p:sp>
          <p:graphicFrame>
            <p:nvGraphicFramePr>
              <p:cNvPr id="115732" name="Object 51"/>
              <p:cNvGraphicFramePr>
                <a:graphicFrameLocks noChangeAspect="1"/>
              </p:cNvGraphicFramePr>
              <p:nvPr/>
            </p:nvGraphicFramePr>
            <p:xfrm>
              <a:off x="961" y="329"/>
              <a:ext cx="1480" cy="334"/>
            </p:xfrm>
            <a:graphic>
              <a:graphicData uri="http://schemas.openxmlformats.org/presentationml/2006/ole">
                <mc:AlternateContent xmlns:mc="http://schemas.openxmlformats.org/markup-compatibility/2006">
                  <mc:Choice xmlns:v="urn:schemas-microsoft-com:vml" Requires="v">
                    <p:oleObj spid="_x0000_s242869" name="Equation" r:id="rId23" imgW="1143000" imgH="254000" progId="Equation.DSMT4">
                      <p:embed/>
                    </p:oleObj>
                  </mc:Choice>
                  <mc:Fallback>
                    <p:oleObj name="Equation" r:id="rId23" imgW="1143000" imgH="254000" progId="Equation.DSMT4">
                      <p:embed/>
                      <p:pic>
                        <p:nvPicPr>
                          <p:cNvPr id="0" name="Picture 64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61" y="329"/>
                            <a:ext cx="1480"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33" name="Object 52"/>
              <p:cNvGraphicFramePr>
                <a:graphicFrameLocks noChangeAspect="1"/>
              </p:cNvGraphicFramePr>
              <p:nvPr/>
            </p:nvGraphicFramePr>
            <p:xfrm>
              <a:off x="2661" y="631"/>
              <a:ext cx="1208" cy="304"/>
            </p:xfrm>
            <a:graphic>
              <a:graphicData uri="http://schemas.openxmlformats.org/presentationml/2006/ole">
                <mc:AlternateContent xmlns:mc="http://schemas.openxmlformats.org/markup-compatibility/2006">
                  <mc:Choice xmlns:v="urn:schemas-microsoft-com:vml" Requires="v">
                    <p:oleObj spid="_x0000_s242870" name="Equation" r:id="rId25" imgW="914400" imgH="228600" progId="Equation.DSMT4">
                      <p:embed/>
                    </p:oleObj>
                  </mc:Choice>
                  <mc:Fallback>
                    <p:oleObj name="Equation" r:id="rId25" imgW="914400" imgH="228600" progId="Equation.DSMT4">
                      <p:embed/>
                      <p:pic>
                        <p:nvPicPr>
                          <p:cNvPr id="0" name="Picture 64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61" y="631"/>
                            <a:ext cx="1208"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34" name="Object 53"/>
              <p:cNvGraphicFramePr>
                <a:graphicFrameLocks noChangeAspect="1"/>
              </p:cNvGraphicFramePr>
              <p:nvPr/>
            </p:nvGraphicFramePr>
            <p:xfrm>
              <a:off x="3977" y="928"/>
              <a:ext cx="1207" cy="279"/>
            </p:xfrm>
            <a:graphic>
              <a:graphicData uri="http://schemas.openxmlformats.org/presentationml/2006/ole">
                <mc:AlternateContent xmlns:mc="http://schemas.openxmlformats.org/markup-compatibility/2006">
                  <mc:Choice xmlns:v="urn:schemas-microsoft-com:vml" Requires="v">
                    <p:oleObj spid="_x0000_s242871" name="Equation" r:id="rId27" imgW="862965" imgH="203200" progId="Equation.DSMT4">
                      <p:embed/>
                    </p:oleObj>
                  </mc:Choice>
                  <mc:Fallback>
                    <p:oleObj name="Equation" r:id="rId27" imgW="862965" imgH="203200" progId="Equation.DSMT4">
                      <p:embed/>
                      <p:pic>
                        <p:nvPicPr>
                          <p:cNvPr id="0" name="Picture 64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77" y="928"/>
                            <a:ext cx="1207"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35" name="Object 54"/>
              <p:cNvGraphicFramePr>
                <a:graphicFrameLocks noChangeAspect="1"/>
              </p:cNvGraphicFramePr>
              <p:nvPr/>
            </p:nvGraphicFramePr>
            <p:xfrm>
              <a:off x="1498" y="1162"/>
              <a:ext cx="1781" cy="300"/>
            </p:xfrm>
            <a:graphic>
              <a:graphicData uri="http://schemas.openxmlformats.org/presentationml/2006/ole">
                <mc:AlternateContent xmlns:mc="http://schemas.openxmlformats.org/markup-compatibility/2006">
                  <mc:Choice xmlns:v="urn:schemas-microsoft-com:vml" Requires="v">
                    <p:oleObj spid="_x0000_s242872" name="Equation" r:id="rId29" imgW="1358900" imgH="228600" progId="Equation.DSMT4">
                      <p:embed/>
                    </p:oleObj>
                  </mc:Choice>
                  <mc:Fallback>
                    <p:oleObj name="Equation" r:id="rId29" imgW="1358900" imgH="228600" progId="Equation.DSMT4">
                      <p:embed/>
                      <p:pic>
                        <p:nvPicPr>
                          <p:cNvPr id="0" name="Picture 64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98" y="1162"/>
                            <a:ext cx="1781"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36" name="Object 55"/>
              <p:cNvGraphicFramePr>
                <a:graphicFrameLocks noChangeAspect="1"/>
              </p:cNvGraphicFramePr>
              <p:nvPr/>
            </p:nvGraphicFramePr>
            <p:xfrm>
              <a:off x="3878" y="1162"/>
              <a:ext cx="499" cy="300"/>
            </p:xfrm>
            <a:graphic>
              <a:graphicData uri="http://schemas.openxmlformats.org/presentationml/2006/ole">
                <mc:AlternateContent xmlns:mc="http://schemas.openxmlformats.org/markup-compatibility/2006">
                  <mc:Choice xmlns:v="urn:schemas-microsoft-com:vml" Requires="v">
                    <p:oleObj spid="_x0000_s242873" name="Equation" r:id="rId31" imgW="381000" imgH="228600" progId="Equation.DSMT4">
                      <p:embed/>
                    </p:oleObj>
                  </mc:Choice>
                  <mc:Fallback>
                    <p:oleObj name="Equation" r:id="rId31" imgW="381000" imgH="228600" progId="Equation.DSMT4">
                      <p:embed/>
                      <p:pic>
                        <p:nvPicPr>
                          <p:cNvPr id="0" name="Picture 64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78" y="1162"/>
                            <a:ext cx="499"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37" name="Object 56"/>
              <p:cNvGraphicFramePr>
                <a:graphicFrameLocks noChangeAspect="1"/>
              </p:cNvGraphicFramePr>
              <p:nvPr/>
            </p:nvGraphicFramePr>
            <p:xfrm>
              <a:off x="1565" y="1434"/>
              <a:ext cx="528" cy="317"/>
            </p:xfrm>
            <a:graphic>
              <a:graphicData uri="http://schemas.openxmlformats.org/presentationml/2006/ole">
                <mc:AlternateContent xmlns:mc="http://schemas.openxmlformats.org/markup-compatibility/2006">
                  <mc:Choice xmlns:v="urn:schemas-microsoft-com:vml" Requires="v">
                    <p:oleObj spid="_x0000_s242874" name="Equation" r:id="rId33" imgW="381000" imgH="228600" progId="Equation.DSMT4">
                      <p:embed/>
                    </p:oleObj>
                  </mc:Choice>
                  <mc:Fallback>
                    <p:oleObj name="Equation" r:id="rId33" imgW="381000" imgH="228600" progId="Equation.DSMT4">
                      <p:embed/>
                      <p:pic>
                        <p:nvPicPr>
                          <p:cNvPr id="0" name="Picture 64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65" y="1434"/>
                            <a:ext cx="528"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0995"/>
                                        </p:tgtEl>
                                        <p:attrNameLst>
                                          <p:attrName>style.visibility</p:attrName>
                                        </p:attrNameLst>
                                      </p:cBhvr>
                                      <p:to>
                                        <p:strVal val="visible"/>
                                      </p:to>
                                    </p:set>
                                    <p:animEffect transition="in" filter="blinds(horizontal)">
                                      <p:cBhvr>
                                        <p:cTn id="7" dur="500"/>
                                        <p:tgtEl>
                                          <p:spTgt spid="3409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1001"/>
                                        </p:tgtEl>
                                        <p:attrNameLst>
                                          <p:attrName>style.visibility</p:attrName>
                                        </p:attrNameLst>
                                      </p:cBhvr>
                                      <p:to>
                                        <p:strVal val="visible"/>
                                      </p:to>
                                    </p:set>
                                    <p:animEffect transition="in" filter="blinds(horizontal)">
                                      <p:cBhvr>
                                        <p:cTn id="12" dur="500"/>
                                        <p:tgtEl>
                                          <p:spTgt spid="34100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422"/>
                                        </p:tgtEl>
                                        <p:attrNameLst>
                                          <p:attrName>style.visibility</p:attrName>
                                        </p:attrNameLst>
                                      </p:cBhvr>
                                      <p:to>
                                        <p:strVal val="visible"/>
                                      </p:to>
                                    </p:set>
                                    <p:animEffect transition="in" filter="blinds(horizontal)">
                                      <p:cBhvr>
                                        <p:cTn id="17" dur="500"/>
                                        <p:tgtEl>
                                          <p:spTgt spid="6042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41008"/>
                                        </p:tgtEl>
                                        <p:attrNameLst>
                                          <p:attrName>style.visibility</p:attrName>
                                        </p:attrNameLst>
                                      </p:cBhvr>
                                      <p:to>
                                        <p:strVal val="visible"/>
                                      </p:to>
                                    </p:set>
                                    <p:animEffect transition="in" filter="blinds(horizontal)">
                                      <p:cBhvr>
                                        <p:cTn id="25" dur="500"/>
                                        <p:tgtEl>
                                          <p:spTgt spid="341008"/>
                                        </p:tgtEl>
                                      </p:cBhvr>
                                    </p:animEffect>
                                  </p:childTnLst>
                                </p:cTn>
                              </p:par>
                              <p:par>
                                <p:cTn id="26" presetID="3" presetClass="entr" presetSubtype="10" fill="hold" nodeType="withEffect">
                                  <p:stCondLst>
                                    <p:cond delay="0"/>
                                  </p:stCondLst>
                                  <p:childTnLst>
                                    <p:set>
                                      <p:cBhvr>
                                        <p:cTn id="27" dur="1" fill="hold">
                                          <p:stCondLst>
                                            <p:cond delay="0"/>
                                          </p:stCondLst>
                                        </p:cTn>
                                        <p:tgtEl>
                                          <p:spTgt spid="341007"/>
                                        </p:tgtEl>
                                        <p:attrNameLst>
                                          <p:attrName>style.visibility</p:attrName>
                                        </p:attrNameLst>
                                      </p:cBhvr>
                                      <p:to>
                                        <p:strVal val="visible"/>
                                      </p:to>
                                    </p:set>
                                    <p:animEffect transition="in" filter="blinds(horizontal)">
                                      <p:cBhvr>
                                        <p:cTn id="28" dur="500"/>
                                        <p:tgtEl>
                                          <p:spTgt spid="34100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41009"/>
                                        </p:tgtEl>
                                        <p:attrNameLst>
                                          <p:attrName>style.visibility</p:attrName>
                                        </p:attrNameLst>
                                      </p:cBhvr>
                                      <p:to>
                                        <p:strVal val="visible"/>
                                      </p:to>
                                    </p:set>
                                    <p:animEffect transition="in" filter="blinds(horizontal)">
                                      <p:cBhvr>
                                        <p:cTn id="33" dur="500"/>
                                        <p:tgtEl>
                                          <p:spTgt spid="34100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41006"/>
                                        </p:tgtEl>
                                        <p:attrNameLst>
                                          <p:attrName>style.visibility</p:attrName>
                                        </p:attrNameLst>
                                      </p:cBhvr>
                                      <p:to>
                                        <p:strVal val="visible"/>
                                      </p:to>
                                    </p:set>
                                    <p:animEffect transition="in" filter="blinds(horizontal)">
                                      <p:cBhvr>
                                        <p:cTn id="38" dur="500"/>
                                        <p:tgtEl>
                                          <p:spTgt spid="34100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41016"/>
                                        </p:tgtEl>
                                        <p:attrNameLst>
                                          <p:attrName>style.visibility</p:attrName>
                                        </p:attrNameLst>
                                      </p:cBhvr>
                                      <p:to>
                                        <p:strVal val="visible"/>
                                      </p:to>
                                    </p:set>
                                    <p:animEffect transition="in" filter="blinds(horizontal)">
                                      <p:cBhvr>
                                        <p:cTn id="43" dur="500"/>
                                        <p:tgtEl>
                                          <p:spTgt spid="34101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41021"/>
                                        </p:tgtEl>
                                        <p:attrNameLst>
                                          <p:attrName>style.visibility</p:attrName>
                                        </p:attrNameLst>
                                      </p:cBhvr>
                                      <p:to>
                                        <p:strVal val="visible"/>
                                      </p:to>
                                    </p:set>
                                    <p:animEffect transition="in" filter="blinds(horizontal)">
                                      <p:cBhvr>
                                        <p:cTn id="48" dur="500"/>
                                        <p:tgtEl>
                                          <p:spTgt spid="3410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41021"/>
                                        </p:tgtEl>
                                        <p:attrNameLst>
                                          <p:attrName>style.visibility</p:attrName>
                                        </p:attrNameLst>
                                      </p:cBhvr>
                                      <p:to>
                                        <p:strVal val="hidden"/>
                                      </p:to>
                                    </p:set>
                                  </p:childTnLst>
                                </p:cTn>
                              </p:par>
                              <p:par>
                                <p:cTn id="53" presetID="3" presetClass="entr" presetSubtype="10" fill="hold" nodeType="withEffect">
                                  <p:stCondLst>
                                    <p:cond delay="0"/>
                                  </p:stCondLst>
                                  <p:childTnLst>
                                    <p:set>
                                      <p:cBhvr>
                                        <p:cTn id="54" dur="1" fill="hold">
                                          <p:stCondLst>
                                            <p:cond delay="0"/>
                                          </p:stCondLst>
                                        </p:cTn>
                                        <p:tgtEl>
                                          <p:spTgt spid="341050"/>
                                        </p:tgtEl>
                                        <p:attrNameLst>
                                          <p:attrName>style.visibility</p:attrName>
                                        </p:attrNameLst>
                                      </p:cBhvr>
                                      <p:to>
                                        <p:strVal val="visible"/>
                                      </p:to>
                                    </p:set>
                                    <p:animEffect transition="in" filter="blinds(horizontal)">
                                      <p:cBhvr>
                                        <p:cTn id="55" dur="500"/>
                                        <p:tgtEl>
                                          <p:spTgt spid="341050"/>
                                        </p:tgtEl>
                                      </p:cBhvr>
                                    </p:animEffect>
                                  </p:childTnLst>
                                </p:cTn>
                              </p:par>
                              <p:par>
                                <p:cTn id="56" presetID="3" presetClass="entr" presetSubtype="10" fill="hold" nodeType="withEffect">
                                  <p:stCondLst>
                                    <p:cond delay="0"/>
                                  </p:stCondLst>
                                  <p:childTnLst>
                                    <p:set>
                                      <p:cBhvr>
                                        <p:cTn id="57" dur="1" fill="hold">
                                          <p:stCondLst>
                                            <p:cond delay="0"/>
                                          </p:stCondLst>
                                        </p:cTn>
                                        <p:tgtEl>
                                          <p:spTgt spid="341022"/>
                                        </p:tgtEl>
                                        <p:attrNameLst>
                                          <p:attrName>style.visibility</p:attrName>
                                        </p:attrNameLst>
                                      </p:cBhvr>
                                      <p:to>
                                        <p:strVal val="visible"/>
                                      </p:to>
                                    </p:set>
                                    <p:animEffect transition="in" filter="blinds(horizontal)">
                                      <p:cBhvr>
                                        <p:cTn id="58" dur="500"/>
                                        <p:tgtEl>
                                          <p:spTgt spid="34102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41039"/>
                                        </p:tgtEl>
                                        <p:attrNameLst>
                                          <p:attrName>style.visibility</p:attrName>
                                        </p:attrNameLst>
                                      </p:cBhvr>
                                      <p:to>
                                        <p:strVal val="visible"/>
                                      </p:to>
                                    </p:set>
                                    <p:animEffect transition="in" filter="blinds(horizontal)">
                                      <p:cBhvr>
                                        <p:cTn id="63" dur="500"/>
                                        <p:tgtEl>
                                          <p:spTgt spid="34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p:bldP spid="7" grpId="0"/>
      <p:bldP spid="341001" grpId="0"/>
      <p:bldP spid="341008" grpId="0"/>
      <p:bldP spid="34100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69D7A6A4-4C3D-49B4-9876-CAE6B17800EB}" type="slidenum">
              <a:rPr lang="en-US" altLang="zh-CN" sz="1400"/>
            </a:fld>
            <a:endParaRPr lang="en-US" altLang="zh-CN" sz="1400"/>
          </a:p>
        </p:txBody>
      </p:sp>
      <p:sp>
        <p:nvSpPr>
          <p:cNvPr id="116739" name="Rectangle 2"/>
          <p:cNvSpPr>
            <a:spLocks noGrp="1" noRot="1" noChangeArrowheads="1"/>
          </p:cNvSpPr>
          <p:nvPr>
            <p:ph type="title" idx="4294967295"/>
          </p:nvPr>
        </p:nvSpPr>
        <p:spPr>
          <a:xfrm>
            <a:off x="250825" y="188913"/>
            <a:ext cx="4702175" cy="658812"/>
          </a:xfrm>
        </p:spPr>
        <p:txBody>
          <a:bodyPr/>
          <a:lstStyle/>
          <a:p>
            <a:pPr eaLnBrk="1" hangingPunct="1"/>
            <a:r>
              <a:rPr lang="zh-CN" altLang="en-US" sz="3200" b="1"/>
              <a:t>反馈校正及其参数确定</a:t>
            </a:r>
            <a:endParaRPr lang="zh-CN" altLang="en-US" sz="3200" b="1"/>
          </a:p>
        </p:txBody>
      </p:sp>
      <p:sp>
        <p:nvSpPr>
          <p:cNvPr id="60421" name="Text Box 5"/>
          <p:cNvSpPr txBox="1">
            <a:spLocks noChangeArrowheads="1"/>
          </p:cNvSpPr>
          <p:nvPr/>
        </p:nvSpPr>
        <p:spPr bwMode="auto">
          <a:xfrm>
            <a:off x="395288" y="1052513"/>
            <a:ext cx="6769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考虑如下图所示位置随动系统：</a:t>
            </a:r>
            <a:endParaRPr lang="zh-CN" altLang="en-US" sz="2800" b="1">
              <a:solidFill>
                <a:schemeClr val="tx2"/>
              </a:solidFill>
            </a:endParaRPr>
          </a:p>
        </p:txBody>
      </p:sp>
      <p:graphicFrame>
        <p:nvGraphicFramePr>
          <p:cNvPr id="60422" name="Object 6"/>
          <p:cNvGraphicFramePr>
            <a:graphicFrameLocks noChangeAspect="1"/>
          </p:cNvGraphicFramePr>
          <p:nvPr/>
        </p:nvGraphicFramePr>
        <p:xfrm>
          <a:off x="539750" y="2133600"/>
          <a:ext cx="8194675" cy="1785938"/>
        </p:xfrm>
        <a:graphic>
          <a:graphicData uri="http://schemas.openxmlformats.org/presentationml/2006/ole">
            <mc:AlternateContent xmlns:mc="http://schemas.openxmlformats.org/markup-compatibility/2006">
              <mc:Choice xmlns:v="urn:schemas-microsoft-com:vml" Requires="v">
                <p:oleObj spid="_x0000_s116813" name="" r:id="rId1" imgW="3510915" imgH="825500" progId="">
                  <p:embed/>
                </p:oleObj>
              </mc:Choice>
              <mc:Fallback>
                <p:oleObj name="" r:id="rId1" imgW="3510915" imgH="825500" progId="">
                  <p:embed/>
                  <p:pic>
                    <p:nvPicPr>
                      <p:cNvPr id="0"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33600"/>
                        <a:ext cx="8194675" cy="17859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a:spLocks noChangeArrowheads="1"/>
          </p:cNvSpPr>
          <p:nvPr/>
        </p:nvSpPr>
        <p:spPr bwMode="auto">
          <a:xfrm>
            <a:off x="3059832" y="3888868"/>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b="1" dirty="0">
                <a:solidFill>
                  <a:srgbClr val="003399"/>
                </a:solidFill>
                <a:latin typeface="Times New Roman" panose="02020603050405020304" pitchFamily="18" charset="0"/>
              </a:rPr>
              <a:t>图</a:t>
            </a:r>
            <a:r>
              <a:rPr lang="en-US" altLang="zh-CN" sz="2400" b="1" dirty="0">
                <a:solidFill>
                  <a:srgbClr val="003399"/>
                </a:solidFill>
                <a:latin typeface="Times New Roman" panose="02020603050405020304" pitchFamily="18" charset="0"/>
              </a:rPr>
              <a:t>6.29   </a:t>
            </a:r>
            <a:r>
              <a:rPr lang="zh-CN" altLang="en-US" sz="2400" b="1" dirty="0">
                <a:solidFill>
                  <a:srgbClr val="003399"/>
                </a:solidFill>
                <a:latin typeface="宋体" panose="02010600030101010101" pitchFamily="2" charset="-122"/>
              </a:rPr>
              <a:t>随动系统框图</a:t>
            </a:r>
            <a:endParaRPr lang="zh-CN" altLang="en-US" sz="2400" b="1" dirty="0">
              <a:solidFill>
                <a:srgbClr val="003399"/>
              </a:solidFill>
              <a:latin typeface="宋体" panose="02010600030101010101" pitchFamily="2" charset="-122"/>
            </a:endParaRPr>
          </a:p>
        </p:txBody>
      </p:sp>
      <p:sp>
        <p:nvSpPr>
          <p:cNvPr id="63491" name="Text Box 4"/>
          <p:cNvSpPr txBox="1">
            <a:spLocks noChangeArrowheads="1"/>
          </p:cNvSpPr>
          <p:nvPr/>
        </p:nvSpPr>
        <p:spPr bwMode="auto">
          <a:xfrm>
            <a:off x="323850" y="4797425"/>
            <a:ext cx="84248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为使系统达到要求的性能指标，采用局部反馈校正改善系统性能。</a:t>
            </a:r>
            <a:endParaRPr lang="zh-CN" altLang="en-US" sz="2800" b="1">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21"/>
                                        </p:tgtEl>
                                        <p:attrNameLst>
                                          <p:attrName>style.visibility</p:attrName>
                                        </p:attrNameLst>
                                      </p:cBhvr>
                                      <p:to>
                                        <p:strVal val="visible"/>
                                      </p:to>
                                    </p:set>
                                    <p:animEffect transition="in" filter="fade">
                                      <p:cBhvr>
                                        <p:cTn id="7" dur="500"/>
                                        <p:tgtEl>
                                          <p:spTgt spid="60421"/>
                                        </p:tgtEl>
                                      </p:cBhvr>
                                    </p:animEffect>
                                  </p:childTnLst>
                                </p:cTn>
                              </p:par>
                              <p:par>
                                <p:cTn id="8" presetID="10" presetClass="entr" presetSubtype="0" fill="hold" nodeType="withEffect">
                                  <p:stCondLst>
                                    <p:cond delay="0"/>
                                  </p:stCondLst>
                                  <p:childTnLst>
                                    <p:set>
                                      <p:cBhvr>
                                        <p:cTn id="9" dur="1" fill="hold">
                                          <p:stCondLst>
                                            <p:cond delay="0"/>
                                          </p:stCondLst>
                                        </p:cTn>
                                        <p:tgtEl>
                                          <p:spTgt spid="60422"/>
                                        </p:tgtEl>
                                        <p:attrNameLst>
                                          <p:attrName>style.visibility</p:attrName>
                                        </p:attrNameLst>
                                      </p:cBhvr>
                                      <p:to>
                                        <p:strVal val="visible"/>
                                      </p:to>
                                    </p:set>
                                    <p:animEffect transition="in" filter="fade">
                                      <p:cBhvr>
                                        <p:cTn id="10" dur="500"/>
                                        <p:tgtEl>
                                          <p:spTgt spid="604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3491"/>
                                        </p:tgtEl>
                                        <p:attrNameLst>
                                          <p:attrName>style.visibility</p:attrName>
                                        </p:attrNameLst>
                                      </p:cBhvr>
                                      <p:to>
                                        <p:strVal val="visible"/>
                                      </p:to>
                                    </p:set>
                                    <p:animEffect transition="in" filter="blinds(horizontal)">
                                      <p:cBhvr>
                                        <p:cTn id="18" dur="500"/>
                                        <p:tgtEl>
                                          <p:spTgt spid="63491"/>
                                        </p:tgtEl>
                                      </p:cBhvr>
                                    </p:animEffect>
                                  </p:childTnLst>
                                  <p:subTnLst>
                                    <p:set>
                                      <p:cBhvr override="childStyle">
                                        <p:cTn dur="1" fill="hold" display="0" masterRel="nextClick" afterEffect="1"/>
                                        <p:tgtEl>
                                          <p:spTgt spid="6349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p:bldP spid="7" grpId="0"/>
      <p:bldP spid="63491"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EE4B7770-5BAE-477A-9E26-016B560B7E2A}" type="slidenum">
              <a:rPr lang="en-US" altLang="zh-CN" sz="1400"/>
            </a:fld>
            <a:endParaRPr lang="en-US" altLang="zh-CN" sz="1400"/>
          </a:p>
        </p:txBody>
      </p:sp>
      <p:sp>
        <p:nvSpPr>
          <p:cNvPr id="63492" name="Text Box 5"/>
          <p:cNvSpPr txBox="1">
            <a:spLocks noChangeArrowheads="1"/>
          </p:cNvSpPr>
          <p:nvPr/>
        </p:nvSpPr>
        <p:spPr bwMode="auto">
          <a:xfrm>
            <a:off x="468313" y="765175"/>
            <a:ext cx="8280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a:t>
            </a:r>
            <a:r>
              <a:rPr lang="en-US" altLang="zh-CN" sz="2800" b="1">
                <a:solidFill>
                  <a:schemeClr val="tx2"/>
                </a:solidFill>
                <a:latin typeface="Times New Roman" panose="02020603050405020304" pitchFamily="18" charset="0"/>
              </a:rPr>
              <a:t>1</a:t>
            </a:r>
            <a:r>
              <a:rPr lang="zh-CN" altLang="en-US" sz="2800" b="1">
                <a:solidFill>
                  <a:schemeClr val="tx2"/>
                </a:solidFill>
                <a:latin typeface="Times New Roman" panose="02020603050405020304" pitchFamily="18" charset="0"/>
              </a:rPr>
              <a:t>）根据稳态性能要求，确定系统的开环增益</a:t>
            </a:r>
            <a:r>
              <a:rPr lang="en-US" altLang="zh-CN" sz="2800" b="1">
                <a:solidFill>
                  <a:schemeClr val="tx2"/>
                </a:solidFill>
                <a:latin typeface="Times New Roman" panose="02020603050405020304" pitchFamily="18" charset="0"/>
              </a:rPr>
              <a:t>K</a:t>
            </a:r>
            <a:r>
              <a:rPr lang="zh-CN" altLang="en-US" sz="2800" b="1">
                <a:solidFill>
                  <a:schemeClr val="tx2"/>
                </a:solidFill>
                <a:latin typeface="Times New Roman" panose="02020603050405020304" pitchFamily="18" charset="0"/>
              </a:rPr>
              <a:t>，绘制反馈校正前的系统开环对数幅频特性，折线</a:t>
            </a:r>
            <a:r>
              <a:rPr lang="en-US" altLang="zh-CN" sz="2800" b="1">
                <a:solidFill>
                  <a:schemeClr val="tx2"/>
                </a:solidFill>
                <a:latin typeface="Times New Roman" panose="02020603050405020304" pitchFamily="18" charset="0"/>
              </a:rPr>
              <a:t>I</a:t>
            </a:r>
            <a:endParaRPr lang="en-US" altLang="zh-CN" sz="2800" b="1">
              <a:solidFill>
                <a:schemeClr val="tx2"/>
              </a:solidFill>
              <a:latin typeface="Times New Roman" panose="02020603050405020304" pitchFamily="18" charset="0"/>
            </a:endParaRPr>
          </a:p>
        </p:txBody>
      </p:sp>
      <p:sp>
        <p:nvSpPr>
          <p:cNvPr id="63493" name="Text Box 6"/>
          <p:cNvSpPr txBox="1">
            <a:spLocks noChangeArrowheads="1"/>
          </p:cNvSpPr>
          <p:nvPr/>
        </p:nvSpPr>
        <p:spPr bwMode="auto">
          <a:xfrm>
            <a:off x="539750" y="765175"/>
            <a:ext cx="8280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latin typeface="Times New Roman" panose="02020603050405020304" pitchFamily="18" charset="0"/>
              </a:rPr>
              <a:t>（</a:t>
            </a:r>
            <a:r>
              <a:rPr lang="en-US" altLang="zh-CN" sz="2800" b="1">
                <a:solidFill>
                  <a:schemeClr val="tx2"/>
                </a:solidFill>
                <a:latin typeface="Times New Roman" panose="02020603050405020304" pitchFamily="18" charset="0"/>
              </a:rPr>
              <a:t>2</a:t>
            </a:r>
            <a:r>
              <a:rPr lang="zh-CN" altLang="en-US" sz="2800" b="1">
                <a:solidFill>
                  <a:schemeClr val="tx2"/>
                </a:solidFill>
                <a:latin typeface="Times New Roman" panose="02020603050405020304" pitchFamily="18" charset="0"/>
              </a:rPr>
              <a:t>）参考折线</a:t>
            </a:r>
            <a:r>
              <a:rPr lang="en-US" altLang="zh-CN" sz="2800" b="1">
                <a:solidFill>
                  <a:schemeClr val="tx2"/>
                </a:solidFill>
                <a:latin typeface="Times New Roman" panose="02020603050405020304" pitchFamily="18" charset="0"/>
              </a:rPr>
              <a:t>I</a:t>
            </a:r>
            <a:r>
              <a:rPr lang="zh-CN" altLang="en-US" sz="2800" b="1">
                <a:solidFill>
                  <a:schemeClr val="tx2"/>
                </a:solidFill>
                <a:latin typeface="Times New Roman" panose="02020603050405020304" pitchFamily="18" charset="0"/>
              </a:rPr>
              <a:t>，做出系统期望开环对数幅频特性，如折线</a:t>
            </a:r>
            <a:r>
              <a:rPr lang="en-US" altLang="zh-CN" sz="2800" b="1">
                <a:solidFill>
                  <a:schemeClr val="tx2"/>
                </a:solidFill>
                <a:latin typeface="Times New Roman" panose="02020603050405020304" pitchFamily="18" charset="0"/>
              </a:rPr>
              <a:t>II</a:t>
            </a:r>
            <a:r>
              <a:rPr lang="zh-CN" altLang="en-US" sz="2800" b="1">
                <a:solidFill>
                  <a:schemeClr val="tx2"/>
                </a:solidFill>
                <a:latin typeface="Times New Roman" panose="02020603050405020304" pitchFamily="18" charset="0"/>
              </a:rPr>
              <a:t>所示</a:t>
            </a:r>
            <a:endParaRPr lang="zh-CN" altLang="en-US" sz="2800" b="1">
              <a:solidFill>
                <a:schemeClr val="tx2"/>
              </a:solidFill>
              <a:latin typeface="Times New Roman" panose="02020603050405020304" pitchFamily="18" charset="0"/>
            </a:endParaRPr>
          </a:p>
        </p:txBody>
      </p:sp>
      <p:sp>
        <p:nvSpPr>
          <p:cNvPr id="117765" name="Text Box 7"/>
          <p:cNvSpPr txBox="1">
            <a:spLocks noChangeArrowheads="1"/>
          </p:cNvSpPr>
          <p:nvPr/>
        </p:nvSpPr>
        <p:spPr bwMode="auto">
          <a:xfrm>
            <a:off x="539750" y="3789363"/>
            <a:ext cx="8064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endParaRPr lang="zh-CN" altLang="en-US" sz="1800"/>
          </a:p>
        </p:txBody>
      </p:sp>
      <p:graphicFrame>
        <p:nvGraphicFramePr>
          <p:cNvPr id="108552" name="Object 13"/>
          <p:cNvGraphicFramePr>
            <a:graphicFrameLocks noChangeAspect="1"/>
          </p:cNvGraphicFramePr>
          <p:nvPr/>
        </p:nvGraphicFramePr>
        <p:xfrm>
          <a:off x="899592" y="1844675"/>
          <a:ext cx="7416800" cy="4629150"/>
        </p:xfrm>
        <a:graphic>
          <a:graphicData uri="http://schemas.openxmlformats.org/presentationml/2006/ole">
            <mc:AlternateContent xmlns:mc="http://schemas.openxmlformats.org/markup-compatibility/2006">
              <mc:Choice xmlns:v="urn:schemas-microsoft-com:vml" Requires="v">
                <p:oleObj spid="_x0000_s117985" name="Visio" r:id="rId1" imgW="5753100" imgH="3746500" progId="">
                  <p:embed/>
                </p:oleObj>
              </mc:Choice>
              <mc:Fallback>
                <p:oleObj name="Visio" r:id="rId1" imgW="5753100" imgH="3746500" progId="">
                  <p:embed/>
                  <p:pic>
                    <p:nvPicPr>
                      <p:cNvPr id="0" name="Picture 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844675"/>
                        <a:ext cx="7416800" cy="46291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Box 12"/>
          <p:cNvSpPr txBox="1">
            <a:spLocks noChangeArrowheads="1"/>
          </p:cNvSpPr>
          <p:nvPr/>
        </p:nvSpPr>
        <p:spPr bwMode="auto">
          <a:xfrm>
            <a:off x="1835150" y="5445125"/>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b="1" dirty="0">
                <a:solidFill>
                  <a:srgbClr val="003399"/>
                </a:solidFill>
                <a:latin typeface="Times New Roman" panose="02020603050405020304" pitchFamily="18" charset="0"/>
              </a:rPr>
              <a:t>图</a:t>
            </a:r>
            <a:r>
              <a:rPr lang="en-US" altLang="zh-CN" sz="2400" b="1" dirty="0">
                <a:solidFill>
                  <a:srgbClr val="003399"/>
                </a:solidFill>
                <a:latin typeface="Times New Roman" panose="02020603050405020304" pitchFamily="18" charset="0"/>
              </a:rPr>
              <a:t>6.30  </a:t>
            </a:r>
            <a:r>
              <a:rPr lang="zh-CN" altLang="en-US" sz="2400" b="1" dirty="0">
                <a:solidFill>
                  <a:srgbClr val="003399"/>
                </a:solidFill>
                <a:latin typeface="Times New Roman" panose="02020603050405020304" pitchFamily="18" charset="0"/>
              </a:rPr>
              <a:t>随动系统</a:t>
            </a:r>
            <a:r>
              <a:rPr lang="en-US" altLang="zh-CN" sz="2400" b="1" dirty="0">
                <a:solidFill>
                  <a:srgbClr val="003399"/>
                </a:solidFill>
                <a:latin typeface="Times New Roman" panose="02020603050405020304" pitchFamily="18" charset="0"/>
              </a:rPr>
              <a:t>Bode</a:t>
            </a:r>
            <a:r>
              <a:rPr lang="zh-CN" altLang="en-US" sz="2400" b="1" dirty="0">
                <a:solidFill>
                  <a:srgbClr val="003399"/>
                </a:solidFill>
                <a:latin typeface="Times New Roman" panose="02020603050405020304" pitchFamily="18" charset="0"/>
              </a:rPr>
              <a:t>图</a:t>
            </a:r>
            <a:endParaRPr lang="zh-CN" altLang="en-US" sz="2400" b="1" dirty="0">
              <a:solidFill>
                <a:srgbClr val="003399"/>
              </a:solidFill>
              <a:latin typeface="Times New Roman" panose="02020603050405020304" pitchFamily="18" charset="0"/>
            </a:endParaRPr>
          </a:p>
        </p:txBody>
      </p:sp>
      <p:grpSp>
        <p:nvGrpSpPr>
          <p:cNvPr id="108559" name="Group 15"/>
          <p:cNvGrpSpPr/>
          <p:nvPr/>
        </p:nvGrpSpPr>
        <p:grpSpPr bwMode="auto">
          <a:xfrm>
            <a:off x="395288" y="765175"/>
            <a:ext cx="8351837" cy="1670050"/>
            <a:chOff x="340" y="1162"/>
            <a:chExt cx="5261" cy="1052"/>
          </a:xfrm>
        </p:grpSpPr>
        <p:grpSp>
          <p:nvGrpSpPr>
            <p:cNvPr id="117770" name="Group 7"/>
            <p:cNvGrpSpPr/>
            <p:nvPr/>
          </p:nvGrpSpPr>
          <p:grpSpPr bwMode="auto">
            <a:xfrm>
              <a:off x="340" y="1162"/>
              <a:ext cx="5261" cy="1052"/>
              <a:chOff x="0" y="0"/>
              <a:chExt cx="5261" cy="1052"/>
            </a:xfrm>
          </p:grpSpPr>
          <p:grpSp>
            <p:nvGrpSpPr>
              <p:cNvPr id="117772" name="Group 8"/>
              <p:cNvGrpSpPr/>
              <p:nvPr/>
            </p:nvGrpSpPr>
            <p:grpSpPr bwMode="auto">
              <a:xfrm>
                <a:off x="0" y="0"/>
                <a:ext cx="5261" cy="629"/>
                <a:chOff x="0" y="0"/>
                <a:chExt cx="5261" cy="629"/>
              </a:xfrm>
            </p:grpSpPr>
            <p:sp>
              <p:nvSpPr>
                <p:cNvPr id="117774" name="Text Box 8"/>
                <p:cNvSpPr txBox="1">
                  <a:spLocks noChangeArrowheads="1"/>
                </p:cNvSpPr>
                <p:nvPr/>
              </p:nvSpPr>
              <p:spPr bwMode="auto">
                <a:xfrm>
                  <a:off x="0" y="0"/>
                  <a:ext cx="526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rPr>
                    <a:t>（</a:t>
                  </a:r>
                  <a:r>
                    <a:rPr lang="en-US" altLang="zh-CN" sz="2800" b="1" dirty="0">
                      <a:solidFill>
                        <a:schemeClr val="tx2"/>
                      </a:solidFill>
                    </a:rPr>
                    <a:t>3</a:t>
                  </a:r>
                  <a:r>
                    <a:rPr lang="zh-CN" altLang="en-US" sz="2800" b="1" dirty="0">
                      <a:solidFill>
                        <a:schemeClr val="tx2"/>
                      </a:solidFill>
                    </a:rPr>
                    <a:t>）确定校正装置的对数幅频特性和传递函数。从图中可见                       时，系统的开环传递函数为</a:t>
                  </a:r>
                  <a:endParaRPr lang="zh-CN" altLang="en-US" sz="2800" b="1" dirty="0">
                    <a:solidFill>
                      <a:schemeClr val="tx2"/>
                    </a:solidFill>
                  </a:endParaRPr>
                </a:p>
              </p:txBody>
            </p:sp>
          </p:grpSp>
          <p:graphicFrame>
            <p:nvGraphicFramePr>
              <p:cNvPr id="117773" name="Object 11"/>
              <p:cNvGraphicFramePr>
                <a:graphicFrameLocks noChangeAspect="1"/>
              </p:cNvGraphicFramePr>
              <p:nvPr/>
            </p:nvGraphicFramePr>
            <p:xfrm>
              <a:off x="529" y="513"/>
              <a:ext cx="3342" cy="539"/>
            </p:xfrm>
            <a:graphic>
              <a:graphicData uri="http://schemas.openxmlformats.org/presentationml/2006/ole">
                <mc:AlternateContent xmlns:mc="http://schemas.openxmlformats.org/markup-compatibility/2006">
                  <mc:Choice xmlns:v="urn:schemas-microsoft-com:vml" Requires="v">
                    <p:oleObj spid="_x0000_s117986" name="Equation" r:id="rId3" imgW="2781300" imgH="393700" progId="Equation.DSMT4">
                      <p:embed/>
                    </p:oleObj>
                  </mc:Choice>
                  <mc:Fallback>
                    <p:oleObj name="Equation" r:id="rId3" imgW="2781300" imgH="393700" progId="Equation.DSMT4">
                      <p:embed/>
                      <p:pic>
                        <p:nvPicPr>
                          <p:cNvPr id="0" name="Picture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 y="513"/>
                            <a:ext cx="3342" cy="5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17771" name="Object 10"/>
            <p:cNvGraphicFramePr>
              <a:graphicFrameLocks noChangeAspect="1"/>
            </p:cNvGraphicFramePr>
            <p:nvPr/>
          </p:nvGraphicFramePr>
          <p:xfrm>
            <a:off x="1926" y="1572"/>
            <a:ext cx="137" cy="47"/>
          </p:xfrm>
          <a:graphic>
            <a:graphicData uri="http://schemas.openxmlformats.org/presentationml/2006/ole">
              <mc:AlternateContent xmlns:mc="http://schemas.openxmlformats.org/markup-compatibility/2006">
                <mc:Choice xmlns:v="urn:schemas-microsoft-com:vml" Requires="v">
                  <p:oleObj spid="_x0000_s117987" name="Equation" r:id="rId5" imgW="101600" imgH="152400" progId="Equation.DSMT4">
                    <p:embed/>
                  </p:oleObj>
                </mc:Choice>
                <mc:Fallback>
                  <p:oleObj name="Equation" r:id="rId5" imgW="101600" imgH="152400" progId="Equation.DSMT4">
                    <p:embed/>
                    <p:pic>
                      <p:nvPicPr>
                        <p:cNvPr id="0" name="Picture 1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6" y="1572"/>
                          <a:ext cx="137" cy="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7769" name="Text Box 16"/>
          <p:cNvSpPr txBox="1">
            <a:spLocks noChangeArrowheads="1"/>
          </p:cNvSpPr>
          <p:nvPr/>
        </p:nvSpPr>
        <p:spPr bwMode="auto">
          <a:xfrm>
            <a:off x="611188" y="188913"/>
            <a:ext cx="3041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a:solidFill>
                  <a:schemeClr val="tx2"/>
                </a:solidFill>
              </a:rPr>
              <a:t>系统伯德图如下：</a:t>
            </a:r>
            <a:endParaRPr lang="zh-CN" altLang="en-US" sz="2800" b="1">
              <a:solidFill>
                <a:schemeClr val="tx2"/>
              </a:solidFill>
            </a:endParaRPr>
          </a:p>
        </p:txBody>
      </p:sp>
      <p:pic>
        <p:nvPicPr>
          <p:cNvPr id="2" name="图片 1"/>
          <p:cNvPicPr>
            <a:picLocks noChangeAspect="1"/>
          </p:cNvPicPr>
          <p:nvPr/>
        </p:nvPicPr>
        <p:blipFill>
          <a:blip r:embed="rId7" cstate="print"/>
          <a:stretch>
            <a:fillRect/>
          </a:stretch>
        </p:blipFill>
        <p:spPr>
          <a:xfrm>
            <a:off x="2102446" y="1196751"/>
            <a:ext cx="1916430" cy="50346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08552"/>
                                        </p:tgtEl>
                                        <p:attrNameLst>
                                          <p:attrName>style.visibility</p:attrName>
                                        </p:attrNameLst>
                                      </p:cBhvr>
                                      <p:to>
                                        <p:strVal val="visible"/>
                                      </p:to>
                                    </p:set>
                                    <p:animEffect transition="in" filter="blinds(horizontal)">
                                      <p:cBhvr>
                                        <p:cTn id="7" dur="500"/>
                                        <p:tgtEl>
                                          <p:spTgt spid="10855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3492"/>
                                        </p:tgtEl>
                                        <p:attrNameLst>
                                          <p:attrName>style.visibility</p:attrName>
                                        </p:attrNameLst>
                                      </p:cBhvr>
                                      <p:to>
                                        <p:strVal val="visible"/>
                                      </p:to>
                                    </p:set>
                                    <p:animEffect transition="in" filter="blinds(horizontal)">
                                      <p:cBhvr>
                                        <p:cTn id="15" dur="500"/>
                                        <p:tgtEl>
                                          <p:spTgt spid="63492"/>
                                        </p:tgtEl>
                                      </p:cBhvr>
                                    </p:animEffect>
                                  </p:childTnLst>
                                  <p:subTnLst>
                                    <p:set>
                                      <p:cBhvr override="childStyle">
                                        <p:cTn dur="1" fill="hold" display="0" masterRel="nextClick" afterEffect="1"/>
                                        <p:tgtEl>
                                          <p:spTgt spid="6349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3492"/>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63493"/>
                                        </p:tgtEl>
                                        <p:attrNameLst>
                                          <p:attrName>style.visibility</p:attrName>
                                        </p:attrNameLst>
                                      </p:cBhvr>
                                      <p:to>
                                        <p:strVal val="visible"/>
                                      </p:to>
                                    </p:set>
                                    <p:animEffect transition="in" filter="blinds(horizontal)">
                                      <p:cBhvr>
                                        <p:cTn id="22" dur="500"/>
                                        <p:tgtEl>
                                          <p:spTgt spid="63493"/>
                                        </p:tgtEl>
                                      </p:cBhvr>
                                    </p:animEffect>
                                  </p:childTnLst>
                                  <p:subTnLst>
                                    <p:set>
                                      <p:cBhvr override="childStyle">
                                        <p:cTn dur="1" fill="hold" display="0" masterRel="nextClick" afterEffect="1"/>
                                        <p:tgtEl>
                                          <p:spTgt spid="6349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3493"/>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108559"/>
                                        </p:tgtEl>
                                        <p:attrNameLst>
                                          <p:attrName>style.visibility</p:attrName>
                                        </p:attrNameLst>
                                      </p:cBhvr>
                                      <p:to>
                                        <p:strVal val="visible"/>
                                      </p:to>
                                    </p:set>
                                    <p:animEffect transition="in" filter="blinds(horizontal)">
                                      <p:cBhvr>
                                        <p:cTn id="29" dur="500"/>
                                        <p:tgtEl>
                                          <p:spTgt spid="108559"/>
                                        </p:tgtEl>
                                      </p:cBhvr>
                                    </p:animEffect>
                                  </p:childTnLst>
                                </p:cTn>
                              </p:par>
                              <p:par>
                                <p:cTn id="30" presetID="14" presetClass="entr" presetSubtype="1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randombar(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utoUpdateAnimBg="0"/>
      <p:bldP spid="63492" grpId="1"/>
      <p:bldP spid="63493" grpId="0" autoUpdateAnimBg="0"/>
      <p:bldP spid="63493" grpId="1"/>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4"/>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73EBDD67-04E5-432D-A7D5-F77854B09AB3}" type="slidenum">
              <a:rPr lang="en-US" altLang="zh-CN" sz="1400">
                <a:solidFill>
                  <a:srgbClr val="007A77"/>
                </a:solidFill>
              </a:rPr>
            </a:fld>
            <a:endParaRPr lang="en-US" altLang="zh-CN" sz="1400">
              <a:solidFill>
                <a:srgbClr val="007A77"/>
              </a:solidFill>
            </a:endParaRPr>
          </a:p>
        </p:txBody>
      </p:sp>
      <p:grpSp>
        <p:nvGrpSpPr>
          <p:cNvPr id="64515" name="Group 3"/>
          <p:cNvGrpSpPr/>
          <p:nvPr/>
        </p:nvGrpSpPr>
        <p:grpSpPr bwMode="auto">
          <a:xfrm>
            <a:off x="292100" y="421570"/>
            <a:ext cx="8569325" cy="519113"/>
            <a:chOff x="0" y="0"/>
            <a:chExt cx="5398" cy="327"/>
          </a:xfrm>
        </p:grpSpPr>
        <p:sp>
          <p:nvSpPr>
            <p:cNvPr id="118800" name="Text Box 4"/>
            <p:cNvSpPr txBox="1">
              <a:spLocks noChangeArrowheads="1"/>
            </p:cNvSpPr>
            <p:nvPr/>
          </p:nvSpPr>
          <p:spPr bwMode="auto">
            <a:xfrm>
              <a:off x="0" y="0"/>
              <a:ext cx="53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rgbClr val="003399"/>
                  </a:solidFill>
                </a:rPr>
                <a:t>在                   范围内，反馈校正后的开环传递函数为</a:t>
              </a:r>
              <a:endParaRPr lang="zh-CN" altLang="en-US" sz="2800" b="1">
                <a:solidFill>
                  <a:srgbClr val="003399"/>
                </a:solidFill>
              </a:endParaRPr>
            </a:p>
          </p:txBody>
        </p:sp>
        <p:graphicFrame>
          <p:nvGraphicFramePr>
            <p:cNvPr id="118801" name="Object 5"/>
            <p:cNvGraphicFramePr>
              <a:graphicFrameLocks noChangeAspect="1"/>
            </p:cNvGraphicFramePr>
            <p:nvPr/>
          </p:nvGraphicFramePr>
          <p:xfrm>
            <a:off x="829" y="150"/>
            <a:ext cx="109" cy="51"/>
          </p:xfrm>
          <a:graphic>
            <a:graphicData uri="http://schemas.openxmlformats.org/presentationml/2006/ole">
              <mc:AlternateContent xmlns:mc="http://schemas.openxmlformats.org/markup-compatibility/2006">
                <mc:Choice xmlns:v="urn:schemas-microsoft-com:vml" Requires="v">
                  <p:oleObj spid="_x0000_s119160" name="Equation" r:id="rId1" imgW="101600" imgH="152400" progId="Equation.DSMT4">
                    <p:embed/>
                  </p:oleObj>
                </mc:Choice>
                <mc:Fallback>
                  <p:oleObj name="Equation" r:id="rId1" imgW="101600" imgH="152400" progId="Equation.DSMT4">
                    <p:embed/>
                    <p:pic>
                      <p:nvPicPr>
                        <p:cNvPr id="0" name="Picture 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 y="150"/>
                          <a:ext cx="109" cy="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519" name="Group 7"/>
          <p:cNvGrpSpPr/>
          <p:nvPr/>
        </p:nvGrpSpPr>
        <p:grpSpPr bwMode="auto">
          <a:xfrm>
            <a:off x="468313" y="2060575"/>
            <a:ext cx="8280400" cy="519113"/>
            <a:chOff x="0" y="0"/>
            <a:chExt cx="5216" cy="327"/>
          </a:xfrm>
        </p:grpSpPr>
        <p:sp>
          <p:nvSpPr>
            <p:cNvPr id="118797" name="Text Box 8"/>
            <p:cNvSpPr txBox="1">
              <a:spLocks noChangeArrowheads="1"/>
            </p:cNvSpPr>
            <p:nvPr/>
          </p:nvSpPr>
          <p:spPr bwMode="auto">
            <a:xfrm>
              <a:off x="0" y="0"/>
              <a:ext cx="5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rgbClr val="003399"/>
                  </a:solidFill>
                  <a:latin typeface="Times New Roman" panose="02020603050405020304" pitchFamily="18" charset="0"/>
                </a:rPr>
                <a:t>考察折线</a:t>
              </a:r>
              <a:r>
                <a:rPr lang="en-US" altLang="zh-CN" sz="2800" b="1">
                  <a:solidFill>
                    <a:srgbClr val="003399"/>
                  </a:solidFill>
                  <a:latin typeface="Times New Roman" panose="02020603050405020304" pitchFamily="18" charset="0"/>
                </a:rPr>
                <a:t>II</a:t>
              </a:r>
              <a:r>
                <a:rPr lang="zh-CN" altLang="en-US" sz="2800" b="1">
                  <a:solidFill>
                    <a:srgbClr val="003399"/>
                  </a:solidFill>
                  <a:latin typeface="Times New Roman" panose="02020603050405020304" pitchFamily="18" charset="0"/>
                </a:rPr>
                <a:t>在                       范围内的特性可得</a:t>
              </a:r>
              <a:endParaRPr lang="zh-CN" altLang="en-US" sz="2800" b="1">
                <a:solidFill>
                  <a:srgbClr val="003399"/>
                </a:solidFill>
                <a:latin typeface="Times New Roman" panose="02020603050405020304" pitchFamily="18" charset="0"/>
              </a:endParaRPr>
            </a:p>
          </p:txBody>
        </p:sp>
        <p:graphicFrame>
          <p:nvGraphicFramePr>
            <p:cNvPr id="118798" name="Object 9"/>
            <p:cNvGraphicFramePr>
              <a:graphicFrameLocks noChangeAspect="1"/>
            </p:cNvGraphicFramePr>
            <p:nvPr/>
          </p:nvGraphicFramePr>
          <p:xfrm>
            <a:off x="1918" y="150"/>
            <a:ext cx="110" cy="51"/>
          </p:xfrm>
          <a:graphic>
            <a:graphicData uri="http://schemas.openxmlformats.org/presentationml/2006/ole">
              <mc:AlternateContent xmlns:mc="http://schemas.openxmlformats.org/markup-compatibility/2006">
                <mc:Choice xmlns:v="urn:schemas-microsoft-com:vml" Requires="v">
                  <p:oleObj spid="_x0000_s119161" name="Equation" r:id="rId3" imgW="101600" imgH="152400" progId="Equation.DSMT4">
                    <p:embed/>
                  </p:oleObj>
                </mc:Choice>
                <mc:Fallback>
                  <p:oleObj name="Equation" r:id="rId3" imgW="101600" imgH="152400" progId="Equation.DSMT4">
                    <p:embed/>
                    <p:pic>
                      <p:nvPicPr>
                        <p:cNvPr id="0" name="Picture 2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 y="150"/>
                          <a:ext cx="110" cy="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8795" name="Text Box 13"/>
          <p:cNvSpPr txBox="1">
            <a:spLocks noChangeArrowheads="1"/>
          </p:cNvSpPr>
          <p:nvPr/>
        </p:nvSpPr>
        <p:spPr bwMode="auto">
          <a:xfrm>
            <a:off x="539750" y="3500438"/>
            <a:ext cx="1511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rgbClr val="003399"/>
                </a:solidFill>
              </a:rPr>
              <a:t>所以</a:t>
            </a:r>
            <a:endParaRPr lang="zh-CN" altLang="en-US" sz="2800" b="1">
              <a:solidFill>
                <a:srgbClr val="003399"/>
              </a:solidFill>
            </a:endParaRPr>
          </a:p>
        </p:txBody>
      </p:sp>
      <p:grpSp>
        <p:nvGrpSpPr>
          <p:cNvPr id="64526" name="Group 14"/>
          <p:cNvGrpSpPr/>
          <p:nvPr/>
        </p:nvGrpSpPr>
        <p:grpSpPr bwMode="auto">
          <a:xfrm>
            <a:off x="395288" y="4724400"/>
            <a:ext cx="8208962" cy="1800225"/>
            <a:chOff x="0" y="0"/>
            <a:chExt cx="5171" cy="1134"/>
          </a:xfrm>
        </p:grpSpPr>
        <p:sp>
          <p:nvSpPr>
            <p:cNvPr id="118792" name="Text Box 16"/>
            <p:cNvSpPr txBox="1">
              <a:spLocks noChangeArrowheads="1"/>
            </p:cNvSpPr>
            <p:nvPr/>
          </p:nvSpPr>
          <p:spPr bwMode="auto">
            <a:xfrm>
              <a:off x="0" y="0"/>
              <a:ext cx="5171"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rgbClr val="003399"/>
                  </a:solidFill>
                  <a:latin typeface="Times New Roman" panose="02020603050405020304" pitchFamily="18" charset="0"/>
                </a:rPr>
                <a:t>折线</a:t>
              </a:r>
              <a:r>
                <a:rPr lang="en-US" altLang="zh-CN" sz="2800" b="1">
                  <a:solidFill>
                    <a:srgbClr val="003399"/>
                  </a:solidFill>
                  <a:latin typeface="Times New Roman" panose="02020603050405020304" pitchFamily="18" charset="0"/>
                </a:rPr>
                <a:t>III</a:t>
              </a:r>
              <a:r>
                <a:rPr lang="zh-CN" altLang="en-US" sz="2800" b="1">
                  <a:solidFill>
                    <a:srgbClr val="003399"/>
                  </a:solidFill>
                  <a:latin typeface="Times New Roman" panose="02020603050405020304" pitchFamily="18" charset="0"/>
                </a:rPr>
                <a:t>就是内反馈回路的开环对数幅频特性，基本满足不等式条件。在      及      邻域内与不等式条件相差较大，但总的说来满足要求。所以上述不准确性对系统的动态性能影响不大。</a:t>
              </a:r>
              <a:endParaRPr lang="zh-CN" altLang="en-US" sz="2800" b="1">
                <a:solidFill>
                  <a:srgbClr val="003399"/>
                </a:solidFill>
                <a:latin typeface="Times New Roman" panose="02020603050405020304" pitchFamily="18" charset="0"/>
              </a:endParaRPr>
            </a:p>
          </p:txBody>
        </p:sp>
        <p:graphicFrame>
          <p:nvGraphicFramePr>
            <p:cNvPr id="118793" name="Object 16"/>
            <p:cNvGraphicFramePr>
              <a:graphicFrameLocks noChangeAspect="1"/>
            </p:cNvGraphicFramePr>
            <p:nvPr/>
          </p:nvGraphicFramePr>
          <p:xfrm>
            <a:off x="2265" y="402"/>
            <a:ext cx="33" cy="59"/>
          </p:xfrm>
          <a:graphic>
            <a:graphicData uri="http://schemas.openxmlformats.org/presentationml/2006/ole">
              <mc:AlternateContent xmlns:mc="http://schemas.openxmlformats.org/markup-compatibility/2006">
                <mc:Choice xmlns:v="urn:schemas-microsoft-com:vml" Requires="v">
                  <p:oleObj spid="_x0000_s119162" name="Equation" r:id="rId5" imgW="101600" imgH="152400" progId="Equation.DSMT4">
                    <p:embed/>
                  </p:oleObj>
                </mc:Choice>
                <mc:Fallback>
                  <p:oleObj name="Equation" r:id="rId5" imgW="101600" imgH="152400" progId="Equation.DSMT4">
                    <p:embed/>
                    <p:pic>
                      <p:nvPicPr>
                        <p:cNvPr id="0" name="Picture 2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 y="402"/>
                          <a:ext cx="33" cy="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4" name="Object 17"/>
            <p:cNvGraphicFramePr>
              <a:graphicFrameLocks noChangeAspect="1"/>
            </p:cNvGraphicFramePr>
            <p:nvPr/>
          </p:nvGraphicFramePr>
          <p:xfrm>
            <a:off x="2797" y="411"/>
            <a:ext cx="34" cy="63"/>
          </p:xfrm>
          <a:graphic>
            <a:graphicData uri="http://schemas.openxmlformats.org/presentationml/2006/ole">
              <mc:AlternateContent xmlns:mc="http://schemas.openxmlformats.org/markup-compatibility/2006">
                <mc:Choice xmlns:v="urn:schemas-microsoft-com:vml" Requires="v">
                  <p:oleObj spid="_x0000_s119163" name="Equation" r:id="rId6" imgW="101600" imgH="152400" progId="Equation.DSMT4">
                    <p:embed/>
                  </p:oleObj>
                </mc:Choice>
                <mc:Fallback>
                  <p:oleObj name="Equation" r:id="rId6" imgW="101600" imgH="152400" progId="Equation.DSMT4">
                    <p:embed/>
                    <p:pic>
                      <p:nvPicPr>
                        <p:cNvPr id="0" name="Picture 2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7" y="411"/>
                          <a:ext cx="34" cy="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 name="图片 1"/>
          <p:cNvPicPr>
            <a:picLocks noChangeAspect="1"/>
          </p:cNvPicPr>
          <p:nvPr/>
        </p:nvPicPr>
        <p:blipFill>
          <a:blip r:embed="rId7" cstate="print"/>
          <a:stretch>
            <a:fillRect/>
          </a:stretch>
        </p:blipFill>
        <p:spPr>
          <a:xfrm>
            <a:off x="818594" y="437135"/>
            <a:ext cx="1579087" cy="496180"/>
          </a:xfrm>
          <a:prstGeom prst="rect">
            <a:avLst/>
          </a:prstGeom>
        </p:spPr>
      </p:pic>
      <p:pic>
        <p:nvPicPr>
          <p:cNvPr id="3" name="图片 2"/>
          <p:cNvPicPr>
            <a:picLocks noChangeAspect="1"/>
          </p:cNvPicPr>
          <p:nvPr/>
        </p:nvPicPr>
        <p:blipFill>
          <a:blip r:embed="rId8" cstate="print"/>
          <a:stretch>
            <a:fillRect/>
          </a:stretch>
        </p:blipFill>
        <p:spPr>
          <a:xfrm>
            <a:off x="2843213" y="980250"/>
            <a:ext cx="2305050" cy="947151"/>
          </a:xfrm>
          <a:prstGeom prst="rect">
            <a:avLst/>
          </a:prstGeom>
        </p:spPr>
      </p:pic>
      <p:pic>
        <p:nvPicPr>
          <p:cNvPr id="4" name="图片 3"/>
          <p:cNvPicPr>
            <a:picLocks noChangeAspect="1"/>
          </p:cNvPicPr>
          <p:nvPr/>
        </p:nvPicPr>
        <p:blipFill>
          <a:blip r:embed="rId9" cstate="print"/>
          <a:stretch>
            <a:fillRect/>
          </a:stretch>
        </p:blipFill>
        <p:spPr>
          <a:xfrm>
            <a:off x="2649806" y="2043608"/>
            <a:ext cx="1778178" cy="558738"/>
          </a:xfrm>
          <a:prstGeom prst="rect">
            <a:avLst/>
          </a:prstGeom>
        </p:spPr>
      </p:pic>
      <p:pic>
        <p:nvPicPr>
          <p:cNvPr id="5" name="图片 4"/>
          <p:cNvPicPr>
            <a:picLocks noChangeAspect="1"/>
          </p:cNvPicPr>
          <p:nvPr/>
        </p:nvPicPr>
        <p:blipFill>
          <a:blip r:embed="rId10" cstate="print"/>
          <a:stretch>
            <a:fillRect/>
          </a:stretch>
        </p:blipFill>
        <p:spPr>
          <a:xfrm>
            <a:off x="2855491" y="2666067"/>
            <a:ext cx="2324943" cy="884280"/>
          </a:xfrm>
          <a:prstGeom prst="rect">
            <a:avLst/>
          </a:prstGeom>
        </p:spPr>
      </p:pic>
      <p:pic>
        <p:nvPicPr>
          <p:cNvPr id="6" name="图片 5"/>
          <p:cNvPicPr>
            <a:picLocks noChangeAspect="1"/>
          </p:cNvPicPr>
          <p:nvPr/>
        </p:nvPicPr>
        <p:blipFill>
          <a:blip r:embed="rId11" cstate="print"/>
          <a:stretch>
            <a:fillRect/>
          </a:stretch>
        </p:blipFill>
        <p:spPr>
          <a:xfrm>
            <a:off x="1542169" y="3394422"/>
            <a:ext cx="5183151" cy="926018"/>
          </a:xfrm>
          <a:prstGeom prst="rect">
            <a:avLst/>
          </a:prstGeom>
        </p:spPr>
      </p:pic>
      <p:pic>
        <p:nvPicPr>
          <p:cNvPr id="7" name="图片 6"/>
          <p:cNvPicPr>
            <a:picLocks noChangeAspect="1"/>
          </p:cNvPicPr>
          <p:nvPr/>
        </p:nvPicPr>
        <p:blipFill>
          <a:blip r:embed="rId12" cstate="print"/>
          <a:stretch>
            <a:fillRect/>
          </a:stretch>
        </p:blipFill>
        <p:spPr>
          <a:xfrm>
            <a:off x="3779912" y="5117956"/>
            <a:ext cx="499146" cy="615300"/>
          </a:xfrm>
          <a:prstGeom prst="rect">
            <a:avLst/>
          </a:prstGeom>
        </p:spPr>
      </p:pic>
      <p:pic>
        <p:nvPicPr>
          <p:cNvPr id="8" name="图片 7"/>
          <p:cNvPicPr>
            <a:picLocks noChangeAspect="1"/>
          </p:cNvPicPr>
          <p:nvPr/>
        </p:nvPicPr>
        <p:blipFill>
          <a:blip r:embed="rId13" cstate="print"/>
          <a:stretch>
            <a:fillRect/>
          </a:stretch>
        </p:blipFill>
        <p:spPr>
          <a:xfrm>
            <a:off x="4644009" y="5156059"/>
            <a:ext cx="504254" cy="577198"/>
          </a:xfrm>
          <a:prstGeom prst="rect">
            <a:avLst/>
          </a:prstGeom>
        </p:spPr>
      </p:pic>
      <p:graphicFrame>
        <p:nvGraphicFramePr>
          <p:cNvPr id="22" name="Object 13"/>
          <p:cNvGraphicFramePr>
            <a:graphicFrameLocks noChangeAspect="1"/>
          </p:cNvGraphicFramePr>
          <p:nvPr/>
        </p:nvGraphicFramePr>
        <p:xfrm>
          <a:off x="818594" y="65088"/>
          <a:ext cx="7416800" cy="4629150"/>
        </p:xfrm>
        <a:graphic>
          <a:graphicData uri="http://schemas.openxmlformats.org/presentationml/2006/ole">
            <mc:AlternateContent xmlns:mc="http://schemas.openxmlformats.org/markup-compatibility/2006">
              <mc:Choice xmlns:v="urn:schemas-microsoft-com:vml" Requires="v">
                <p:oleObj spid="_x0000_s119164" name="Visio" r:id="rId14" imgW="5753100" imgH="3746500" progId="">
                  <p:embed/>
                </p:oleObj>
              </mc:Choice>
              <mc:Fallback>
                <p:oleObj name="Visio" r:id="rId14" imgW="5753100" imgH="3746500" progId="">
                  <p:embed/>
                  <p:pic>
                    <p:nvPicPr>
                      <p:cNvPr id="0" name="Picture 2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8594" y="65088"/>
                        <a:ext cx="7416800" cy="4629150"/>
                      </a:xfrm>
                      <a:prstGeom prst="rect">
                        <a:avLst/>
                      </a:prstGeom>
                      <a:solidFill>
                        <a:schemeClr val="bg1"/>
                      </a:solidFill>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blinds(horizontal)">
                                      <p:cBhvr>
                                        <p:cTn id="7" dur="500"/>
                                        <p:tgtEl>
                                          <p:spTgt spid="6451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par>
                                <p:cTn id="23" presetID="3" presetClass="entr" presetSubtype="10" fill="hold" nodeType="withEffect">
                                  <p:stCondLst>
                                    <p:cond delay="0"/>
                                  </p:stCondLst>
                                  <p:childTnLst>
                                    <p:set>
                                      <p:cBhvr>
                                        <p:cTn id="24" dur="1" fill="hold">
                                          <p:stCondLst>
                                            <p:cond delay="0"/>
                                          </p:stCondLst>
                                        </p:cTn>
                                        <p:tgtEl>
                                          <p:spTgt spid="64519"/>
                                        </p:tgtEl>
                                        <p:attrNameLst>
                                          <p:attrName>style.visibility</p:attrName>
                                        </p:attrNameLst>
                                      </p:cBhvr>
                                      <p:to>
                                        <p:strVal val="visible"/>
                                      </p:to>
                                    </p:set>
                                    <p:animEffect transition="in" filter="blinds(horizontal)">
                                      <p:cBhvr>
                                        <p:cTn id="25" dur="500"/>
                                        <p:tgtEl>
                                          <p:spTgt spid="645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4526"/>
                                        </p:tgtEl>
                                        <p:attrNameLst>
                                          <p:attrName>style.visibility</p:attrName>
                                        </p:attrNameLst>
                                      </p:cBhvr>
                                      <p:to>
                                        <p:strVal val="visible"/>
                                      </p:to>
                                    </p:set>
                                    <p:animEffect transition="in" filter="blinds(horizontal)">
                                      <p:cBhvr>
                                        <p:cTn id="30" dur="500"/>
                                        <p:tgtEl>
                                          <p:spTgt spid="64526"/>
                                        </p:tgtEl>
                                      </p:cBhvr>
                                    </p:animEffect>
                                  </p:childTnLst>
                                </p:cTn>
                              </p:par>
                              <p:par>
                                <p:cTn id="31" presetID="9"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par>
                                <p:cTn id="34" presetID="9"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par>
                                <p:cTn id="37" presetID="3" presetClass="entr" presetSubtype="1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3CD299AD-A87F-4E4C-9004-C8D1805813C1}" type="slidenum">
              <a:rPr lang="en-US" altLang="zh-CN" sz="1400">
                <a:solidFill>
                  <a:srgbClr val="007A77"/>
                </a:solidFill>
              </a:rPr>
            </a:fld>
            <a:endParaRPr lang="en-US" altLang="zh-CN" sz="1400">
              <a:solidFill>
                <a:srgbClr val="007A77"/>
              </a:solidFill>
            </a:endParaRPr>
          </a:p>
        </p:txBody>
      </p:sp>
      <p:grpSp>
        <p:nvGrpSpPr>
          <p:cNvPr id="119811" name="Group 3"/>
          <p:cNvGrpSpPr/>
          <p:nvPr/>
        </p:nvGrpSpPr>
        <p:grpSpPr bwMode="auto">
          <a:xfrm>
            <a:off x="106363" y="188913"/>
            <a:ext cx="8713787" cy="3979862"/>
            <a:chOff x="0" y="0"/>
            <a:chExt cx="5489" cy="2507"/>
          </a:xfrm>
        </p:grpSpPr>
        <p:sp>
          <p:nvSpPr>
            <p:cNvPr id="119850" name="Text Box 2"/>
            <p:cNvSpPr txBox="1">
              <a:spLocks noChangeArrowheads="1"/>
            </p:cNvSpPr>
            <p:nvPr/>
          </p:nvSpPr>
          <p:spPr bwMode="auto">
            <a:xfrm>
              <a:off x="1" y="0"/>
              <a:ext cx="52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rPr>
                <a:t>例</a:t>
              </a:r>
              <a:r>
                <a:rPr lang="en-US" altLang="zh-CN" sz="2800" b="1" dirty="0">
                  <a:solidFill>
                    <a:srgbClr val="003399"/>
                  </a:solidFill>
                  <a:latin typeface="Times New Roman" panose="02020603050405020304" pitchFamily="18" charset="0"/>
                </a:rPr>
                <a:t>6.7 </a:t>
              </a:r>
              <a:r>
                <a:rPr lang="zh-CN" altLang="en-US" sz="2800" b="1" dirty="0">
                  <a:solidFill>
                    <a:srgbClr val="003399"/>
                  </a:solidFill>
                  <a:latin typeface="Times New Roman" panose="02020603050405020304" pitchFamily="18" charset="0"/>
                </a:rPr>
                <a:t>已知控制系统如右图所示，其中</a:t>
              </a:r>
              <a:endParaRPr lang="zh-CN" altLang="en-US" sz="2800" b="1" dirty="0">
                <a:solidFill>
                  <a:srgbClr val="003399"/>
                </a:solidFill>
              </a:endParaRPr>
            </a:p>
          </p:txBody>
        </p:sp>
        <p:sp>
          <p:nvSpPr>
            <p:cNvPr id="119851" name="Text Box 15"/>
            <p:cNvSpPr txBox="1">
              <a:spLocks noChangeArrowheads="1"/>
            </p:cNvSpPr>
            <p:nvPr/>
          </p:nvSpPr>
          <p:spPr bwMode="auto">
            <a:xfrm>
              <a:off x="0" y="1905"/>
              <a:ext cx="548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 typeface="Arial" panose="020B0604020202020204" pitchFamily="34" charset="0"/>
                <a:buNone/>
              </a:pPr>
              <a:r>
                <a:rPr lang="zh-CN" altLang="en-US" sz="2800" b="1">
                  <a:solidFill>
                    <a:srgbClr val="003399"/>
                  </a:solidFill>
                </a:rPr>
                <a:t>采用局部反馈校正改善系统性能，试设计反馈校正装置 </a:t>
              </a:r>
              <a:r>
                <a:rPr lang="en-US" altLang="zh-CN" sz="2800" b="1" i="1">
                  <a:solidFill>
                    <a:srgbClr val="003399"/>
                  </a:solidFill>
                  <a:latin typeface="Times New Roman" panose="02020603050405020304" pitchFamily="18" charset="0"/>
                  <a:cs typeface="Times New Roman" panose="02020603050405020304" pitchFamily="18" charset="0"/>
                </a:rPr>
                <a:t>G</a:t>
              </a:r>
              <a:r>
                <a:rPr lang="en-US" altLang="zh-CN" sz="2800" b="1" i="1" baseline="-25000">
                  <a:solidFill>
                    <a:srgbClr val="003399"/>
                  </a:solidFill>
                  <a:latin typeface="Times New Roman" panose="02020603050405020304" pitchFamily="18" charset="0"/>
                  <a:cs typeface="Times New Roman" panose="02020603050405020304" pitchFamily="18" charset="0"/>
                </a:rPr>
                <a:t>c</a:t>
              </a:r>
              <a:r>
                <a:rPr lang="en-US" altLang="zh-CN" sz="2800" b="1">
                  <a:solidFill>
                    <a:srgbClr val="003399"/>
                  </a:solidFill>
                  <a:latin typeface="Times New Roman" panose="02020603050405020304" pitchFamily="18" charset="0"/>
                  <a:cs typeface="Times New Roman" panose="02020603050405020304" pitchFamily="18" charset="0"/>
                </a:rPr>
                <a:t>(</a:t>
              </a:r>
              <a:r>
                <a:rPr lang="en-US" altLang="zh-CN" sz="2800" b="1" i="1">
                  <a:solidFill>
                    <a:srgbClr val="003399"/>
                  </a:solidFill>
                  <a:latin typeface="Times New Roman" panose="02020603050405020304" pitchFamily="18" charset="0"/>
                  <a:cs typeface="Times New Roman" panose="02020603050405020304" pitchFamily="18" charset="0"/>
                </a:rPr>
                <a:t>s</a:t>
              </a:r>
              <a:r>
                <a:rPr lang="en-US" altLang="zh-CN" sz="2800" b="1">
                  <a:solidFill>
                    <a:srgbClr val="003399"/>
                  </a:solidFill>
                  <a:latin typeface="Times New Roman" panose="02020603050405020304" pitchFamily="18" charset="0"/>
                  <a:cs typeface="Times New Roman" panose="02020603050405020304" pitchFamily="18" charset="0"/>
                </a:rPr>
                <a:t>)</a:t>
              </a:r>
              <a:r>
                <a:rPr lang="zh-CN" altLang="en-US" sz="2800" b="1">
                  <a:solidFill>
                    <a:srgbClr val="003399"/>
                  </a:solidFill>
                </a:rPr>
                <a:t>，使系统满足 ，                          的性能指标。</a:t>
              </a:r>
              <a:endParaRPr lang="zh-CN" altLang="en-US" sz="2800" b="1">
                <a:solidFill>
                  <a:srgbClr val="003399"/>
                </a:solidFill>
              </a:endParaRPr>
            </a:p>
          </p:txBody>
        </p:sp>
        <p:graphicFrame>
          <p:nvGraphicFramePr>
            <p:cNvPr id="119852" name="Object 7"/>
            <p:cNvGraphicFramePr>
              <a:graphicFrameLocks noChangeAspect="1"/>
            </p:cNvGraphicFramePr>
            <p:nvPr/>
          </p:nvGraphicFramePr>
          <p:xfrm>
            <a:off x="2359" y="2206"/>
            <a:ext cx="1705" cy="301"/>
          </p:xfrm>
          <a:graphic>
            <a:graphicData uri="http://schemas.openxmlformats.org/presentationml/2006/ole">
              <mc:AlternateContent xmlns:mc="http://schemas.openxmlformats.org/markup-compatibility/2006">
                <mc:Choice xmlns:v="urn:schemas-microsoft-com:vml" Requires="v">
                  <p:oleObj spid="_x0000_s120060" name="Equation" r:id="rId1" imgW="1574800" imgH="190500" progId="Equation.DSMT4">
                    <p:embed/>
                  </p:oleObj>
                </mc:Choice>
                <mc:Fallback>
                  <p:oleObj name="Equation" r:id="rId1" imgW="1574800" imgH="190500" progId="Equation.DSMT4">
                    <p:embed/>
                    <p:pic>
                      <p:nvPicPr>
                        <p:cNvPr id="0" name="Picture 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 y="2206"/>
                          <a:ext cx="1705"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981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119813" name="Object 10"/>
          <p:cNvGraphicFramePr>
            <a:graphicFrameLocks noChangeAspect="1"/>
          </p:cNvGraphicFramePr>
          <p:nvPr/>
        </p:nvGraphicFramePr>
        <p:xfrm>
          <a:off x="250825" y="2205038"/>
          <a:ext cx="4384675" cy="863600"/>
        </p:xfrm>
        <a:graphic>
          <a:graphicData uri="http://schemas.openxmlformats.org/presentationml/2006/ole">
            <mc:AlternateContent xmlns:mc="http://schemas.openxmlformats.org/markup-compatibility/2006">
              <mc:Choice xmlns:v="urn:schemas-microsoft-com:vml" Requires="v">
                <p:oleObj spid="_x0000_s120061" name="Equation" r:id="rId3" imgW="2641600" imgH="406400" progId="Equation.DSMT4">
                  <p:embed/>
                </p:oleObj>
              </mc:Choice>
              <mc:Fallback>
                <p:oleObj name="Equation" r:id="rId3" imgW="2641600" imgH="406400" progId="Equation.DSMT4">
                  <p:embed/>
                  <p:pic>
                    <p:nvPicPr>
                      <p:cNvPr id="0" name="Picture 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205038"/>
                        <a:ext cx="438467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5547" name="Group 11"/>
          <p:cNvGrpSpPr/>
          <p:nvPr/>
        </p:nvGrpSpPr>
        <p:grpSpPr bwMode="auto">
          <a:xfrm>
            <a:off x="141288" y="4465638"/>
            <a:ext cx="8678862" cy="1092200"/>
            <a:chOff x="0" y="0"/>
            <a:chExt cx="8353425" cy="1092904"/>
          </a:xfrm>
        </p:grpSpPr>
        <p:sp>
          <p:nvSpPr>
            <p:cNvPr id="119848" name="Text Box 15"/>
            <p:cNvSpPr txBox="1">
              <a:spLocks noChangeArrowheads="1"/>
            </p:cNvSpPr>
            <p:nvPr/>
          </p:nvSpPr>
          <p:spPr bwMode="auto">
            <a:xfrm>
              <a:off x="0" y="0"/>
              <a:ext cx="83534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 typeface="Arial" panose="020B0604020202020204" pitchFamily="34" charset="0"/>
                <a:buNone/>
              </a:pPr>
              <a:r>
                <a:rPr lang="zh-CN" altLang="en-US" sz="2800" b="1">
                  <a:solidFill>
                    <a:srgbClr val="003399"/>
                  </a:solidFill>
                  <a:latin typeface="Times New Roman" panose="02020603050405020304" pitchFamily="18" charset="0"/>
                  <a:cs typeface="Times New Roman" panose="02020603050405020304" pitchFamily="18" charset="0"/>
                </a:rPr>
                <a:t>解</a:t>
              </a:r>
              <a:r>
                <a:rPr lang="en-US" altLang="zh-CN" sz="2800" b="1">
                  <a:solidFill>
                    <a:srgbClr val="003399"/>
                  </a:solidFill>
                  <a:latin typeface="Times New Roman" panose="02020603050405020304" pitchFamily="18" charset="0"/>
                  <a:cs typeface="Times New Roman" panose="02020603050405020304" pitchFamily="18" charset="0"/>
                </a:rPr>
                <a:t>:(1) </a:t>
              </a:r>
              <a:r>
                <a:rPr lang="zh-CN" altLang="en-US" sz="2800" b="1">
                  <a:solidFill>
                    <a:srgbClr val="003399"/>
                  </a:solidFill>
                  <a:latin typeface="Times New Roman" panose="02020603050405020304" pitchFamily="18" charset="0"/>
                  <a:cs typeface="Times New Roman" panose="02020603050405020304" pitchFamily="18" charset="0"/>
                </a:rPr>
                <a:t>绘制满足稳态性能要求的未校正系统的开环对数幅频特性</a:t>
              </a:r>
              <a:endParaRPr lang="zh-CN" altLang="en-US" sz="2800" b="1">
                <a:solidFill>
                  <a:srgbClr val="003399"/>
                </a:solidFill>
                <a:latin typeface="Times New Roman" panose="02020603050405020304" pitchFamily="18" charset="0"/>
                <a:cs typeface="Times New Roman" panose="02020603050405020304" pitchFamily="18" charset="0"/>
              </a:endParaRPr>
            </a:p>
          </p:txBody>
        </p:sp>
        <p:graphicFrame>
          <p:nvGraphicFramePr>
            <p:cNvPr id="119849" name="Object 13"/>
            <p:cNvGraphicFramePr>
              <a:graphicFrameLocks noChangeAspect="1"/>
            </p:cNvGraphicFramePr>
            <p:nvPr/>
          </p:nvGraphicFramePr>
          <p:xfrm>
            <a:off x="1700180" y="430489"/>
            <a:ext cx="2825675" cy="662415"/>
          </p:xfrm>
          <a:graphic>
            <a:graphicData uri="http://schemas.openxmlformats.org/presentationml/2006/ole">
              <mc:AlternateContent xmlns:mc="http://schemas.openxmlformats.org/markup-compatibility/2006">
                <mc:Choice xmlns:v="urn:schemas-microsoft-com:vml" Requires="v">
                  <p:oleObj spid="_x0000_s120062" name="Equation" r:id="rId5" imgW="1409700" imgH="279400" progId="Equation.DSMT4">
                    <p:embed/>
                  </p:oleObj>
                </mc:Choice>
                <mc:Fallback>
                  <p:oleObj name="Equation" r:id="rId5" imgW="1409700" imgH="279400" progId="Equation.DSMT4">
                    <p:embed/>
                    <p:pic>
                      <p:nvPicPr>
                        <p:cNvPr id="0" name="Picture 1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0180" y="430489"/>
                          <a:ext cx="2825675" cy="6624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 name="TextBox 14"/>
          <p:cNvSpPr txBox="1"/>
          <p:nvPr/>
        </p:nvSpPr>
        <p:spPr>
          <a:xfrm>
            <a:off x="4932363" y="2205038"/>
            <a:ext cx="3997325" cy="461962"/>
          </a:xfrm>
          <a:prstGeom prst="rect">
            <a:avLst/>
          </a:prstGeom>
          <a:noFill/>
        </p:spPr>
        <p:txBody>
          <a:bodyPr>
            <a:spAutoFit/>
          </a:bodyPr>
          <a:lstStyle/>
          <a:p>
            <a:pPr>
              <a:buFont typeface="Arial" panose="020B0604020202020204" pitchFamily="34" charset="0"/>
              <a:buNone/>
              <a:defRPr/>
            </a:pPr>
            <a:r>
              <a:rPr lang="zh-CN" altLang="en-US" sz="2400" b="1" dirty="0">
                <a:solidFill>
                  <a:srgbClr val="003399"/>
                </a:solidFill>
                <a:latin typeface="+mn-ea"/>
                <a:ea typeface="+mn-ea"/>
              </a:rPr>
              <a:t>图</a:t>
            </a:r>
            <a:r>
              <a:rPr lang="en-US" altLang="zh-CN" sz="2400" b="1" dirty="0">
                <a:solidFill>
                  <a:srgbClr val="003399"/>
                </a:solidFill>
                <a:latin typeface="Times New Roman" panose="02020603050405020304" pitchFamily="18" charset="0"/>
                <a:ea typeface="+mn-ea"/>
                <a:cs typeface="Times New Roman" panose="02020603050405020304" pitchFamily="18" charset="0"/>
              </a:rPr>
              <a:t>6.31</a:t>
            </a:r>
            <a:r>
              <a:rPr lang="en-US" altLang="zh-CN" sz="2400" b="1" dirty="0">
                <a:solidFill>
                  <a:srgbClr val="003399"/>
                </a:solidFill>
                <a:latin typeface="+mn-ea"/>
                <a:ea typeface="+mn-ea"/>
              </a:rPr>
              <a:t> </a:t>
            </a:r>
            <a:r>
              <a:rPr lang="zh-CN" altLang="en-US" sz="2400" b="1" dirty="0">
                <a:solidFill>
                  <a:srgbClr val="003399"/>
                </a:solidFill>
                <a:latin typeface="+mn-ea"/>
                <a:ea typeface="+mn-ea"/>
              </a:rPr>
              <a:t>例</a:t>
            </a:r>
            <a:r>
              <a:rPr lang="en-US" altLang="zh-CN" sz="2400" b="1" dirty="0">
                <a:solidFill>
                  <a:srgbClr val="003399"/>
                </a:solidFill>
                <a:latin typeface="Times New Roman" panose="02020603050405020304" pitchFamily="18" charset="0"/>
                <a:ea typeface="+mn-ea"/>
                <a:cs typeface="Times New Roman" panose="02020603050405020304" pitchFamily="18" charset="0"/>
              </a:rPr>
              <a:t>6.7</a:t>
            </a:r>
            <a:r>
              <a:rPr lang="zh-CN" altLang="en-US" sz="2400" b="1" dirty="0">
                <a:solidFill>
                  <a:srgbClr val="003399"/>
                </a:solidFill>
                <a:latin typeface="+mn-ea"/>
                <a:ea typeface="+mn-ea"/>
              </a:rPr>
              <a:t>控制系统框图</a:t>
            </a:r>
            <a:endParaRPr lang="zh-CN" altLang="en-US" sz="2400" b="1" dirty="0">
              <a:solidFill>
                <a:srgbClr val="003399"/>
              </a:solidFill>
              <a:latin typeface="+mn-ea"/>
              <a:ea typeface="+mn-ea"/>
            </a:endParaRPr>
          </a:p>
        </p:txBody>
      </p:sp>
      <p:grpSp>
        <p:nvGrpSpPr>
          <p:cNvPr id="119816" name="组合 1"/>
          <p:cNvGrpSpPr/>
          <p:nvPr/>
        </p:nvGrpSpPr>
        <p:grpSpPr bwMode="auto">
          <a:xfrm>
            <a:off x="4211638" y="609600"/>
            <a:ext cx="5111750" cy="1595438"/>
            <a:chOff x="4211638" y="610349"/>
            <a:chExt cx="5111750" cy="1594689"/>
          </a:xfrm>
        </p:grpSpPr>
        <p:grpSp>
          <p:nvGrpSpPr>
            <p:cNvPr id="119818" name="Group 7"/>
            <p:cNvGrpSpPr/>
            <p:nvPr/>
          </p:nvGrpSpPr>
          <p:grpSpPr bwMode="auto">
            <a:xfrm>
              <a:off x="4211638" y="610349"/>
              <a:ext cx="5111750" cy="1594689"/>
              <a:chOff x="453" y="1571"/>
              <a:chExt cx="5863" cy="1900"/>
            </a:xfrm>
          </p:grpSpPr>
          <p:sp>
            <p:nvSpPr>
              <p:cNvPr id="52" name="Text Box 8"/>
              <p:cNvSpPr txBox="1">
                <a:spLocks noChangeArrowheads="1"/>
              </p:cNvSpPr>
              <p:nvPr/>
            </p:nvSpPr>
            <p:spPr bwMode="auto">
              <a:xfrm>
                <a:off x="3100" y="2541"/>
                <a:ext cx="790"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defRPr/>
                </a:pPr>
                <a:r>
                  <a:rPr lang="en-US" altLang="zh-CN" i="1" kern="0" dirty="0" err="1">
                    <a:solidFill>
                      <a:sysClr val="windowText" lastClr="000000"/>
                    </a:solidFill>
                    <a:latin typeface="Times New Roman" panose="02020603050405020304" pitchFamily="18" charset="0"/>
                    <a:cs typeface="Times New Roman" panose="02020603050405020304" pitchFamily="18" charset="0"/>
                  </a:rPr>
                  <a:t>G</a:t>
                </a:r>
                <a:r>
                  <a:rPr lang="en-US" altLang="zh-CN" i="1" kern="0" baseline="-25000" dirty="0" err="1">
                    <a:solidFill>
                      <a:sysClr val="windowText" lastClr="000000"/>
                    </a:solidFill>
                    <a:latin typeface="Times New Roman" panose="02020603050405020304" pitchFamily="18" charset="0"/>
                    <a:cs typeface="Times New Roman" panose="02020603050405020304" pitchFamily="18" charset="0"/>
                  </a:rPr>
                  <a:t>c</a:t>
                </a:r>
                <a:r>
                  <a:rPr lang="en-US" altLang="zh-CN" kern="0" dirty="0">
                    <a:solidFill>
                      <a:sysClr val="windowText" lastClr="000000"/>
                    </a:solidFill>
                    <a:latin typeface="Times New Roman" panose="02020603050405020304" pitchFamily="18" charset="0"/>
                    <a:cs typeface="Times New Roman" panose="02020603050405020304" pitchFamily="18" charset="0"/>
                  </a:rPr>
                  <a:t>(</a:t>
                </a:r>
                <a:r>
                  <a:rPr lang="en-US" altLang="zh-CN" i="1" kern="0" dirty="0">
                    <a:solidFill>
                      <a:sysClr val="windowText" lastClr="000000"/>
                    </a:solidFill>
                    <a:latin typeface="Times New Roman" panose="02020603050405020304" pitchFamily="18" charset="0"/>
                    <a:cs typeface="Times New Roman" panose="02020603050405020304" pitchFamily="18" charset="0"/>
                  </a:rPr>
                  <a:t>s</a:t>
                </a:r>
                <a:r>
                  <a:rPr lang="en-US" altLang="zh-CN" kern="0" dirty="0">
                    <a:solidFill>
                      <a:sysClr val="windowText" lastClr="000000"/>
                    </a:solidFill>
                    <a:latin typeface="Times New Roman" panose="02020603050405020304" pitchFamily="18" charset="0"/>
                    <a:cs typeface="Times New Roman" panose="02020603050405020304" pitchFamily="18" charset="0"/>
                  </a:rPr>
                  <a:t>)</a:t>
                </a:r>
                <a:endParaRPr lang="en-US" altLang="zh-CN" kern="0" dirty="0">
                  <a:solidFill>
                    <a:sysClr val="windowText" lastClr="000000"/>
                  </a:solidFill>
                  <a:latin typeface="Times New Roman" panose="02020603050405020304" pitchFamily="18" charset="0"/>
                  <a:cs typeface="Times New Roman" panose="02020603050405020304" pitchFamily="18" charset="0"/>
                </a:endParaRPr>
              </a:p>
            </p:txBody>
          </p:sp>
          <p:sp>
            <p:nvSpPr>
              <p:cNvPr id="54" name="Text Box 10"/>
              <p:cNvSpPr txBox="1">
                <a:spLocks noChangeArrowheads="1"/>
              </p:cNvSpPr>
              <p:nvPr/>
            </p:nvSpPr>
            <p:spPr bwMode="auto">
              <a:xfrm>
                <a:off x="2543" y="1921"/>
                <a:ext cx="909"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defRPr/>
                </a:pPr>
                <a:r>
                  <a:rPr lang="zh-CN" altLang="en-US" kern="0" dirty="0">
                    <a:solidFill>
                      <a:sysClr val="windowText" lastClr="000000"/>
                    </a:solidFill>
                    <a:latin typeface="Arial" panose="020B0604020202020204" pitchFamily="34" charset="0"/>
                  </a:rPr>
                  <a:t>_</a:t>
                </a:r>
                <a:endParaRPr lang="zh-CN" altLang="en-US" kern="0" dirty="0">
                  <a:solidFill>
                    <a:sysClr val="windowText" lastClr="000000"/>
                  </a:solidFill>
                  <a:latin typeface="Arial" panose="020B0604020202020204" pitchFamily="34" charset="0"/>
                </a:endParaRPr>
              </a:p>
            </p:txBody>
          </p:sp>
          <p:sp>
            <p:nvSpPr>
              <p:cNvPr id="55" name="Line 11"/>
              <p:cNvSpPr>
                <a:spLocks noChangeShapeType="1"/>
              </p:cNvSpPr>
              <p:nvPr/>
            </p:nvSpPr>
            <p:spPr bwMode="auto">
              <a:xfrm>
                <a:off x="453" y="1970"/>
                <a:ext cx="575" cy="0"/>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6" name="AutoShape 12"/>
              <p:cNvSpPr>
                <a:spLocks noChangeArrowheads="1"/>
              </p:cNvSpPr>
              <p:nvPr/>
            </p:nvSpPr>
            <p:spPr bwMode="auto">
              <a:xfrm>
                <a:off x="1030" y="1873"/>
                <a:ext cx="202" cy="200"/>
              </a:xfrm>
              <a:prstGeom prst="flowChartSummingJunction">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7" name="Line 13"/>
              <p:cNvSpPr>
                <a:spLocks noChangeShapeType="1"/>
              </p:cNvSpPr>
              <p:nvPr/>
            </p:nvSpPr>
            <p:spPr bwMode="auto">
              <a:xfrm>
                <a:off x="1196" y="1966"/>
                <a:ext cx="240" cy="0"/>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8" name="Rectangle 14" descr="G(s)"/>
              <p:cNvSpPr>
                <a:spLocks noChangeArrowheads="1"/>
              </p:cNvSpPr>
              <p:nvPr/>
            </p:nvSpPr>
            <p:spPr bwMode="auto">
              <a:xfrm>
                <a:off x="1436" y="1775"/>
                <a:ext cx="723" cy="386"/>
              </a:xfrm>
              <a:prstGeom prst="rect">
                <a:avLst/>
              </a:prstGeom>
              <a:noFill/>
              <a:ln w="1905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59" name="Line 16"/>
              <p:cNvSpPr>
                <a:spLocks noChangeShapeType="1"/>
              </p:cNvSpPr>
              <p:nvPr/>
            </p:nvSpPr>
            <p:spPr bwMode="auto">
              <a:xfrm>
                <a:off x="2159" y="1966"/>
                <a:ext cx="229" cy="0"/>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0" name="AutoShape 17"/>
              <p:cNvSpPr>
                <a:spLocks noChangeArrowheads="1"/>
              </p:cNvSpPr>
              <p:nvPr/>
            </p:nvSpPr>
            <p:spPr bwMode="auto">
              <a:xfrm>
                <a:off x="2399" y="1873"/>
                <a:ext cx="202" cy="200"/>
              </a:xfrm>
              <a:prstGeom prst="flowChartSummingJunction">
                <a:avLst/>
              </a:prstGeom>
              <a:noFill/>
              <a:ln w="1905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1" name="Line 18"/>
              <p:cNvSpPr>
                <a:spLocks noChangeShapeType="1"/>
              </p:cNvSpPr>
              <p:nvPr/>
            </p:nvSpPr>
            <p:spPr bwMode="auto">
              <a:xfrm>
                <a:off x="2592" y="1966"/>
                <a:ext cx="335" cy="0"/>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2" name="Line 19"/>
              <p:cNvSpPr>
                <a:spLocks noChangeShapeType="1"/>
              </p:cNvSpPr>
              <p:nvPr/>
            </p:nvSpPr>
            <p:spPr bwMode="auto">
              <a:xfrm flipV="1">
                <a:off x="5236" y="1966"/>
                <a:ext cx="832" cy="8"/>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3" name="Text Box 20"/>
              <p:cNvSpPr txBox="1">
                <a:spLocks noChangeArrowheads="1"/>
              </p:cNvSpPr>
              <p:nvPr/>
            </p:nvSpPr>
            <p:spPr bwMode="auto">
              <a:xfrm>
                <a:off x="5274" y="1571"/>
                <a:ext cx="1042"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defRPr/>
                </a:pPr>
                <a:r>
                  <a:rPr lang="en-US" altLang="zh-CN" i="1" kern="0" dirty="0">
                    <a:solidFill>
                      <a:sysClr val="windowText" lastClr="000000"/>
                    </a:solidFill>
                    <a:latin typeface="Times New Roman" panose="02020603050405020304" pitchFamily="18" charset="0"/>
                    <a:cs typeface="Times New Roman" panose="02020603050405020304" pitchFamily="18" charset="0"/>
                  </a:rPr>
                  <a:t>C</a:t>
                </a:r>
                <a:r>
                  <a:rPr lang="en-US" altLang="zh-CN" kern="0" dirty="0">
                    <a:solidFill>
                      <a:sysClr val="windowText" lastClr="000000"/>
                    </a:solidFill>
                    <a:latin typeface="Times New Roman" panose="02020603050405020304" pitchFamily="18" charset="0"/>
                    <a:cs typeface="Times New Roman" panose="02020603050405020304" pitchFamily="18" charset="0"/>
                  </a:rPr>
                  <a:t>(</a:t>
                </a:r>
                <a:r>
                  <a:rPr lang="en-US" altLang="zh-CN" i="1" kern="0" dirty="0">
                    <a:solidFill>
                      <a:sysClr val="windowText" lastClr="000000"/>
                    </a:solidFill>
                    <a:latin typeface="Times New Roman" panose="02020603050405020304" pitchFamily="18" charset="0"/>
                    <a:cs typeface="Times New Roman" panose="02020603050405020304" pitchFamily="18" charset="0"/>
                  </a:rPr>
                  <a:t>s</a:t>
                </a:r>
                <a:r>
                  <a:rPr lang="en-US" altLang="zh-CN" kern="0" dirty="0">
                    <a:solidFill>
                      <a:sysClr val="windowText" lastClr="000000"/>
                    </a:solidFill>
                    <a:latin typeface="Times New Roman" panose="02020603050405020304" pitchFamily="18" charset="0"/>
                    <a:cs typeface="Times New Roman" panose="02020603050405020304" pitchFamily="18" charset="0"/>
                  </a:rPr>
                  <a:t>)</a:t>
                </a:r>
                <a:endParaRPr lang="en-US" altLang="zh-CN" kern="0" dirty="0">
                  <a:solidFill>
                    <a:sysClr val="windowText" lastClr="000000"/>
                  </a:solidFill>
                  <a:latin typeface="Times New Roman" panose="02020603050405020304" pitchFamily="18" charset="0"/>
                  <a:cs typeface="Times New Roman" panose="02020603050405020304" pitchFamily="18" charset="0"/>
                </a:endParaRPr>
              </a:p>
            </p:txBody>
          </p:sp>
          <p:sp>
            <p:nvSpPr>
              <p:cNvPr id="65" name="Line 22"/>
              <p:cNvSpPr>
                <a:spLocks noChangeShapeType="1"/>
              </p:cNvSpPr>
              <p:nvPr/>
            </p:nvSpPr>
            <p:spPr bwMode="auto">
              <a:xfrm>
                <a:off x="5489" y="1947"/>
                <a:ext cx="0" cy="1524"/>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6" name="Line 23"/>
              <p:cNvSpPr>
                <a:spLocks noChangeShapeType="1"/>
              </p:cNvSpPr>
              <p:nvPr/>
            </p:nvSpPr>
            <p:spPr bwMode="auto">
              <a:xfrm flipH="1">
                <a:off x="2496" y="2736"/>
                <a:ext cx="637"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7" name="Line 24"/>
              <p:cNvSpPr>
                <a:spLocks noChangeShapeType="1"/>
              </p:cNvSpPr>
              <p:nvPr/>
            </p:nvSpPr>
            <p:spPr bwMode="auto">
              <a:xfrm flipV="1">
                <a:off x="2496" y="2064"/>
                <a:ext cx="0" cy="677"/>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8" name="Line 25"/>
              <p:cNvSpPr>
                <a:spLocks noChangeShapeType="1"/>
              </p:cNvSpPr>
              <p:nvPr/>
            </p:nvSpPr>
            <p:spPr bwMode="auto">
              <a:xfrm flipH="1">
                <a:off x="2352" y="3456"/>
                <a:ext cx="1584"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69" name="Line 26"/>
              <p:cNvSpPr>
                <a:spLocks noChangeShapeType="1"/>
              </p:cNvSpPr>
              <p:nvPr/>
            </p:nvSpPr>
            <p:spPr bwMode="auto">
              <a:xfrm flipH="1">
                <a:off x="1112" y="3456"/>
                <a:ext cx="1242" cy="8"/>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70" name="Line 27"/>
              <p:cNvSpPr>
                <a:spLocks noChangeShapeType="1"/>
              </p:cNvSpPr>
              <p:nvPr/>
            </p:nvSpPr>
            <p:spPr bwMode="auto">
              <a:xfrm flipV="1">
                <a:off x="1112" y="2064"/>
                <a:ext cx="0" cy="1391"/>
              </a:xfrm>
              <a:prstGeom prst="line">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71" name="Text Box 28"/>
              <p:cNvSpPr txBox="1">
                <a:spLocks noChangeArrowheads="1"/>
              </p:cNvSpPr>
              <p:nvPr/>
            </p:nvSpPr>
            <p:spPr bwMode="auto">
              <a:xfrm>
                <a:off x="453" y="1573"/>
                <a:ext cx="972"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defRPr/>
                </a:pPr>
                <a:r>
                  <a:rPr lang="en-US" altLang="zh-CN" i="1" kern="0" dirty="0">
                    <a:solidFill>
                      <a:sysClr val="windowText" lastClr="000000"/>
                    </a:solidFill>
                    <a:latin typeface="Times New Roman" panose="02020603050405020304" pitchFamily="18" charset="0"/>
                    <a:cs typeface="Times New Roman" panose="02020603050405020304" pitchFamily="18" charset="0"/>
                  </a:rPr>
                  <a:t>R</a:t>
                </a:r>
                <a:r>
                  <a:rPr lang="en-US" altLang="zh-CN" kern="0" dirty="0">
                    <a:solidFill>
                      <a:sysClr val="windowText" lastClr="000000"/>
                    </a:solidFill>
                    <a:latin typeface="Times New Roman" panose="02020603050405020304" pitchFamily="18" charset="0"/>
                    <a:cs typeface="Times New Roman" panose="02020603050405020304" pitchFamily="18" charset="0"/>
                  </a:rPr>
                  <a:t>(</a:t>
                </a:r>
                <a:r>
                  <a:rPr lang="en-US" altLang="zh-CN" i="1" kern="0" dirty="0">
                    <a:solidFill>
                      <a:sysClr val="windowText" lastClr="000000"/>
                    </a:solidFill>
                    <a:latin typeface="Times New Roman" panose="02020603050405020304" pitchFamily="18" charset="0"/>
                    <a:cs typeface="Times New Roman" panose="02020603050405020304" pitchFamily="18" charset="0"/>
                  </a:rPr>
                  <a:t>s</a:t>
                </a:r>
                <a:r>
                  <a:rPr lang="en-US" altLang="zh-CN" kern="0" dirty="0">
                    <a:solidFill>
                      <a:sysClr val="windowText" lastClr="000000"/>
                    </a:solidFill>
                    <a:latin typeface="Times New Roman" panose="02020603050405020304" pitchFamily="18" charset="0"/>
                    <a:cs typeface="Times New Roman" panose="02020603050405020304" pitchFamily="18" charset="0"/>
                  </a:rPr>
                  <a:t>)</a:t>
                </a:r>
                <a:endParaRPr lang="en-US" altLang="zh-CN" kern="0" dirty="0">
                  <a:solidFill>
                    <a:sysClr val="windowText" lastClr="000000"/>
                  </a:solidFill>
                  <a:latin typeface="Times New Roman" panose="02020603050405020304" pitchFamily="18" charset="0"/>
                  <a:cs typeface="Times New Roman" panose="02020603050405020304" pitchFamily="18" charset="0"/>
                </a:endParaRPr>
              </a:p>
            </p:txBody>
          </p:sp>
          <p:sp>
            <p:nvSpPr>
              <p:cNvPr id="74" name="Rectangle 32" descr="G(s)"/>
              <p:cNvSpPr>
                <a:spLocks noChangeArrowheads="1"/>
              </p:cNvSpPr>
              <p:nvPr/>
            </p:nvSpPr>
            <p:spPr bwMode="auto">
              <a:xfrm>
                <a:off x="2927" y="1681"/>
                <a:ext cx="1109" cy="654"/>
              </a:xfrm>
              <a:prstGeom prst="rect">
                <a:avLst/>
              </a:prstGeom>
              <a:noFill/>
              <a:ln w="1905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75" name="Rectangle 34" descr="G(s)"/>
              <p:cNvSpPr>
                <a:spLocks noChangeArrowheads="1"/>
              </p:cNvSpPr>
              <p:nvPr/>
            </p:nvSpPr>
            <p:spPr bwMode="auto">
              <a:xfrm>
                <a:off x="4561" y="1728"/>
                <a:ext cx="676" cy="520"/>
              </a:xfrm>
              <a:prstGeom prst="rect">
                <a:avLst/>
              </a:prstGeom>
              <a:noFill/>
              <a:ln w="19050">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76" name="Line 35"/>
              <p:cNvSpPr>
                <a:spLocks noChangeShapeType="1"/>
              </p:cNvSpPr>
              <p:nvPr/>
            </p:nvSpPr>
            <p:spPr bwMode="auto">
              <a:xfrm>
                <a:off x="4033" y="1966"/>
                <a:ext cx="537" cy="0"/>
              </a:xfrm>
              <a:prstGeom prst="line">
                <a:avLst/>
              </a:prstGeom>
              <a:noFill/>
              <a:ln w="1905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78" name="Line 38"/>
              <p:cNvSpPr>
                <a:spLocks noChangeShapeType="1"/>
              </p:cNvSpPr>
              <p:nvPr/>
            </p:nvSpPr>
            <p:spPr bwMode="auto">
              <a:xfrm>
                <a:off x="4271" y="1966"/>
                <a:ext cx="0" cy="769"/>
              </a:xfrm>
              <a:prstGeom prst="line">
                <a:avLst/>
              </a:prstGeom>
              <a:noFill/>
              <a:ln w="19050" cap="sq">
                <a:solidFill>
                  <a:srgbClr val="000000"/>
                </a:solidFill>
                <a:miter lim="800000"/>
                <a:head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79" name="Rectangle 39"/>
              <p:cNvSpPr>
                <a:spLocks noChangeArrowheads="1"/>
              </p:cNvSpPr>
              <p:nvPr/>
            </p:nvSpPr>
            <p:spPr bwMode="auto">
              <a:xfrm>
                <a:off x="3120" y="2545"/>
                <a:ext cx="768" cy="431"/>
              </a:xfrm>
              <a:prstGeom prst="rect">
                <a:avLst/>
              </a:prstGeom>
              <a:noFill/>
              <a:ln w="1905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80" name="Line 40"/>
              <p:cNvSpPr>
                <a:spLocks noChangeShapeType="1"/>
              </p:cNvSpPr>
              <p:nvPr/>
            </p:nvSpPr>
            <p:spPr bwMode="auto">
              <a:xfrm flipH="1">
                <a:off x="3911" y="2736"/>
                <a:ext cx="359" cy="0"/>
              </a:xfrm>
              <a:prstGeom prst="line">
                <a:avLst/>
              </a:prstGeom>
              <a:noFill/>
              <a:ln w="19050" cap="sq">
                <a:solidFill>
                  <a:srgbClr val="000000"/>
                </a:solidFill>
                <a:miter lim="800000"/>
                <a:head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81" name="Line 41"/>
              <p:cNvSpPr>
                <a:spLocks noChangeShapeType="1"/>
              </p:cNvSpPr>
              <p:nvPr/>
            </p:nvSpPr>
            <p:spPr bwMode="auto">
              <a:xfrm>
                <a:off x="3889" y="3456"/>
                <a:ext cx="1600" cy="0"/>
              </a:xfrm>
              <a:prstGeom prst="line">
                <a:avLst/>
              </a:prstGeom>
              <a:noFill/>
              <a:ln w="19050" cap="sq">
                <a:solidFill>
                  <a:srgbClr val="000000"/>
                </a:solidFill>
                <a:miter lim="800000"/>
                <a:head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auto">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82" name="Text Box 10"/>
              <p:cNvSpPr txBox="1">
                <a:spLocks noChangeArrowheads="1"/>
              </p:cNvSpPr>
              <p:nvPr/>
            </p:nvSpPr>
            <p:spPr bwMode="auto">
              <a:xfrm>
                <a:off x="1119" y="1926"/>
                <a:ext cx="909"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defRPr/>
                </a:pPr>
                <a:r>
                  <a:rPr lang="zh-CN" altLang="en-US" kern="0" dirty="0">
                    <a:solidFill>
                      <a:sysClr val="windowText" lastClr="000000"/>
                    </a:solidFill>
                    <a:latin typeface="Arial" panose="020B0604020202020204" pitchFamily="34" charset="0"/>
                  </a:rPr>
                  <a:t>_</a:t>
                </a:r>
                <a:endParaRPr lang="zh-CN" altLang="en-US" kern="0" dirty="0">
                  <a:solidFill>
                    <a:sysClr val="windowText" lastClr="000000"/>
                  </a:solidFill>
                  <a:latin typeface="Arial" panose="020B0604020202020204" pitchFamily="34" charset="0"/>
                </a:endParaRPr>
              </a:p>
            </p:txBody>
          </p:sp>
        </p:grpSp>
        <p:sp>
          <p:nvSpPr>
            <p:cNvPr id="49" name="Text Box 8"/>
            <p:cNvSpPr txBox="1">
              <a:spLocks noChangeArrowheads="1"/>
            </p:cNvSpPr>
            <p:nvPr/>
          </p:nvSpPr>
          <p:spPr bwMode="auto">
            <a:xfrm>
              <a:off x="7740650" y="754744"/>
              <a:ext cx="792163" cy="369713"/>
            </a:xfrm>
            <a:prstGeom prst="rect">
              <a:avLst/>
            </a:prstGeom>
            <a:noFill/>
            <a:ln w="19050">
              <a:solidFill>
                <a:schemeClr val="tx1">
                  <a:alpha val="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defRPr/>
              </a:pPr>
              <a:r>
                <a:rPr lang="en-US" altLang="zh-CN" i="1" kern="0" dirty="0">
                  <a:solidFill>
                    <a:sysClr val="windowText" lastClr="000000"/>
                  </a:solidFill>
                  <a:latin typeface="Times New Roman" panose="02020603050405020304" pitchFamily="18" charset="0"/>
                  <a:cs typeface="Times New Roman" panose="02020603050405020304" pitchFamily="18" charset="0"/>
                </a:rPr>
                <a:t>G</a:t>
              </a:r>
              <a:r>
                <a:rPr lang="en-US" altLang="zh-CN" kern="0" baseline="-25000" dirty="0">
                  <a:solidFill>
                    <a:sysClr val="windowText" lastClr="000000"/>
                  </a:solidFill>
                  <a:latin typeface="Times New Roman" panose="02020603050405020304" pitchFamily="18" charset="0"/>
                  <a:cs typeface="Times New Roman" panose="02020603050405020304" pitchFamily="18" charset="0"/>
                </a:rPr>
                <a:t>3</a:t>
              </a:r>
              <a:r>
                <a:rPr lang="en-US" altLang="zh-CN" kern="0" dirty="0">
                  <a:solidFill>
                    <a:sysClr val="windowText" lastClr="000000"/>
                  </a:solidFill>
                  <a:latin typeface="Times New Roman" panose="02020603050405020304" pitchFamily="18" charset="0"/>
                  <a:cs typeface="Times New Roman" panose="02020603050405020304" pitchFamily="18" charset="0"/>
                </a:rPr>
                <a:t>(</a:t>
              </a:r>
              <a:r>
                <a:rPr lang="en-US" altLang="zh-CN" i="1" kern="0" dirty="0">
                  <a:solidFill>
                    <a:sysClr val="windowText" lastClr="000000"/>
                  </a:solidFill>
                  <a:latin typeface="Times New Roman" panose="02020603050405020304" pitchFamily="18" charset="0"/>
                  <a:cs typeface="Times New Roman" panose="02020603050405020304" pitchFamily="18" charset="0"/>
                </a:rPr>
                <a:t>s</a:t>
              </a:r>
              <a:r>
                <a:rPr lang="en-US" altLang="zh-CN" kern="0" dirty="0">
                  <a:solidFill>
                    <a:sysClr val="windowText" lastClr="000000"/>
                  </a:solidFill>
                  <a:latin typeface="Times New Roman" panose="02020603050405020304" pitchFamily="18" charset="0"/>
                  <a:cs typeface="Times New Roman" panose="02020603050405020304" pitchFamily="18" charset="0"/>
                </a:rPr>
                <a:t>)</a:t>
              </a:r>
              <a:endParaRPr lang="en-US" altLang="zh-CN" kern="0" dirty="0">
                <a:solidFill>
                  <a:sysClr val="windowText" lastClr="000000"/>
                </a:solidFill>
                <a:latin typeface="Times New Roman" panose="02020603050405020304" pitchFamily="18" charset="0"/>
                <a:cs typeface="Times New Roman" panose="02020603050405020304" pitchFamily="18" charset="0"/>
              </a:endParaRPr>
            </a:p>
          </p:txBody>
        </p:sp>
        <p:sp>
          <p:nvSpPr>
            <p:cNvPr id="50" name="Text Box 8"/>
            <p:cNvSpPr txBox="1">
              <a:spLocks noChangeArrowheads="1"/>
            </p:cNvSpPr>
            <p:nvPr/>
          </p:nvSpPr>
          <p:spPr bwMode="auto">
            <a:xfrm>
              <a:off x="6515100" y="764265"/>
              <a:ext cx="760413" cy="36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defRPr/>
              </a:pPr>
              <a:r>
                <a:rPr lang="en-US" altLang="zh-CN" i="1" kern="0" dirty="0">
                  <a:solidFill>
                    <a:sysClr val="windowText" lastClr="000000"/>
                  </a:solidFill>
                  <a:latin typeface="Times New Roman" panose="02020603050405020304" pitchFamily="18" charset="0"/>
                  <a:cs typeface="Times New Roman" panose="02020603050405020304" pitchFamily="18" charset="0"/>
                </a:rPr>
                <a:t>G</a:t>
              </a:r>
              <a:r>
                <a:rPr lang="en-US" altLang="zh-CN" kern="0" baseline="-25000" dirty="0">
                  <a:solidFill>
                    <a:sysClr val="windowText" lastClr="000000"/>
                  </a:solidFill>
                  <a:latin typeface="Times New Roman" panose="02020603050405020304" pitchFamily="18" charset="0"/>
                  <a:cs typeface="Times New Roman" panose="02020603050405020304" pitchFamily="18" charset="0"/>
                </a:rPr>
                <a:t>2</a:t>
              </a:r>
              <a:r>
                <a:rPr lang="en-US" altLang="zh-CN" kern="0" dirty="0">
                  <a:solidFill>
                    <a:sysClr val="windowText" lastClr="000000"/>
                  </a:solidFill>
                  <a:latin typeface="Times New Roman" panose="02020603050405020304" pitchFamily="18" charset="0"/>
                  <a:cs typeface="Times New Roman" panose="02020603050405020304" pitchFamily="18" charset="0"/>
                </a:rPr>
                <a:t>(</a:t>
              </a:r>
              <a:r>
                <a:rPr lang="en-US" altLang="zh-CN" i="1" kern="0" dirty="0">
                  <a:solidFill>
                    <a:sysClr val="windowText" lastClr="000000"/>
                  </a:solidFill>
                  <a:latin typeface="Times New Roman" panose="02020603050405020304" pitchFamily="18" charset="0"/>
                  <a:cs typeface="Times New Roman" panose="02020603050405020304" pitchFamily="18" charset="0"/>
                </a:rPr>
                <a:t>s</a:t>
              </a:r>
              <a:r>
                <a:rPr lang="en-US" altLang="zh-CN" kern="0" dirty="0">
                  <a:solidFill>
                    <a:sysClr val="windowText" lastClr="000000"/>
                  </a:solidFill>
                  <a:latin typeface="Times New Roman" panose="02020603050405020304" pitchFamily="18" charset="0"/>
                  <a:cs typeface="Times New Roman" panose="02020603050405020304" pitchFamily="18" charset="0"/>
                </a:rPr>
                <a:t>)</a:t>
              </a:r>
              <a:endParaRPr lang="en-US" altLang="zh-CN" kern="0" dirty="0">
                <a:solidFill>
                  <a:sysClr val="windowText" lastClr="000000"/>
                </a:solidFill>
                <a:latin typeface="Times New Roman" panose="02020603050405020304" pitchFamily="18" charset="0"/>
                <a:cs typeface="Times New Roman" panose="02020603050405020304" pitchFamily="18" charset="0"/>
              </a:endParaRPr>
            </a:p>
          </p:txBody>
        </p:sp>
        <p:sp>
          <p:nvSpPr>
            <p:cNvPr id="51" name="Text Box 8"/>
            <p:cNvSpPr txBox="1">
              <a:spLocks noChangeArrowheads="1"/>
            </p:cNvSpPr>
            <p:nvPr/>
          </p:nvSpPr>
          <p:spPr bwMode="auto">
            <a:xfrm>
              <a:off x="5003800" y="769024"/>
              <a:ext cx="877888" cy="36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defRPr/>
              </a:pPr>
              <a:r>
                <a:rPr lang="en-US" altLang="zh-CN" i="1" kern="0" dirty="0">
                  <a:solidFill>
                    <a:sysClr val="windowText" lastClr="000000"/>
                  </a:solidFill>
                  <a:latin typeface="Times New Roman" panose="02020603050405020304" pitchFamily="18" charset="0"/>
                  <a:cs typeface="Times New Roman" panose="02020603050405020304" pitchFamily="18" charset="0"/>
                </a:rPr>
                <a:t>G</a:t>
              </a:r>
              <a:r>
                <a:rPr lang="en-US" altLang="zh-CN" kern="0" baseline="-25000" dirty="0">
                  <a:solidFill>
                    <a:sysClr val="windowText" lastClr="000000"/>
                  </a:solidFill>
                  <a:latin typeface="Times New Roman" panose="02020603050405020304" pitchFamily="18" charset="0"/>
                  <a:cs typeface="Times New Roman" panose="02020603050405020304" pitchFamily="18" charset="0"/>
                </a:rPr>
                <a:t>1</a:t>
              </a:r>
              <a:r>
                <a:rPr lang="en-US" altLang="zh-CN" kern="0" dirty="0">
                  <a:solidFill>
                    <a:sysClr val="windowText" lastClr="000000"/>
                  </a:solidFill>
                  <a:latin typeface="Times New Roman" panose="02020603050405020304" pitchFamily="18" charset="0"/>
                  <a:cs typeface="Times New Roman" panose="02020603050405020304" pitchFamily="18" charset="0"/>
                </a:rPr>
                <a:t>(</a:t>
              </a:r>
              <a:r>
                <a:rPr lang="en-US" altLang="zh-CN" i="1" kern="0" dirty="0">
                  <a:solidFill>
                    <a:sysClr val="windowText" lastClr="000000"/>
                  </a:solidFill>
                  <a:latin typeface="Times New Roman" panose="02020603050405020304" pitchFamily="18" charset="0"/>
                  <a:cs typeface="Times New Roman" panose="02020603050405020304" pitchFamily="18" charset="0"/>
                </a:rPr>
                <a:t>s</a:t>
              </a:r>
              <a:r>
                <a:rPr lang="en-US" altLang="zh-CN" kern="0" dirty="0">
                  <a:solidFill>
                    <a:sysClr val="windowText" lastClr="000000"/>
                  </a:solidFill>
                  <a:latin typeface="Times New Roman" panose="02020603050405020304" pitchFamily="18" charset="0"/>
                  <a:cs typeface="Times New Roman" panose="02020603050405020304" pitchFamily="18" charset="0"/>
                </a:rPr>
                <a:t>)</a:t>
              </a:r>
              <a:endParaRPr lang="en-US" altLang="zh-CN" kern="0" dirty="0">
                <a:solidFill>
                  <a:sysClr val="windowText" lastClr="000000"/>
                </a:solidFill>
                <a:latin typeface="Times New Roman" panose="02020603050405020304" pitchFamily="18" charset="0"/>
                <a:cs typeface="Times New Roman" panose="02020603050405020304" pitchFamily="18" charset="0"/>
              </a:endParaRPr>
            </a:p>
          </p:txBody>
        </p:sp>
      </p:grpSp>
      <p:pic>
        <p:nvPicPr>
          <p:cNvPr id="119817" name="图片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975" y="1073150"/>
            <a:ext cx="23463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47"/>
                                        </p:tgtEl>
                                        <p:attrNameLst>
                                          <p:attrName>style.visibility</p:attrName>
                                        </p:attrNameLst>
                                      </p:cBhvr>
                                      <p:to>
                                        <p:strVal val="visible"/>
                                      </p:to>
                                    </p:set>
                                    <p:animEffect transition="in" filter="fade">
                                      <p:cBhvr>
                                        <p:cTn id="7" dur="500"/>
                                        <p:tgtEl>
                                          <p:spTgt spid="6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3D05CE5E-B9CA-4A84-904F-13CCD349BAE1}" type="slidenum">
              <a:rPr lang="en-US" altLang="zh-CN" sz="1400">
                <a:solidFill>
                  <a:srgbClr val="007A77"/>
                </a:solidFill>
              </a:rPr>
            </a:fld>
            <a:endParaRPr lang="en-US" altLang="zh-CN" sz="1400" dirty="0">
              <a:solidFill>
                <a:srgbClr val="007A77"/>
              </a:solidFill>
            </a:endParaRPr>
          </a:p>
        </p:txBody>
      </p:sp>
      <p:sp>
        <p:nvSpPr>
          <p:cNvPr id="66564" name="Text Box 15"/>
          <p:cNvSpPr txBox="1">
            <a:spLocks noChangeArrowheads="1"/>
          </p:cNvSpPr>
          <p:nvPr/>
        </p:nvSpPr>
        <p:spPr bwMode="auto">
          <a:xfrm>
            <a:off x="117475" y="549275"/>
            <a:ext cx="86788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画出未校正系统的开环对数幅频特性 </a:t>
            </a:r>
            <a:r>
              <a:rPr lang="en-US" altLang="zh-CN" sz="2800" b="1" i="1" dirty="0">
                <a:solidFill>
                  <a:srgbClr val="003399"/>
                </a:solidFill>
                <a:latin typeface="Times New Roman" panose="02020603050405020304" pitchFamily="18" charset="0"/>
                <a:cs typeface="Times New Roman" panose="02020603050405020304" pitchFamily="18" charset="0"/>
              </a:rPr>
              <a:t>L</a:t>
            </a:r>
            <a:r>
              <a:rPr lang="en-US" altLang="zh-CN" sz="2800" b="1" baseline="-25000" dirty="0">
                <a:solidFill>
                  <a:srgbClr val="003399"/>
                </a:solidFill>
                <a:latin typeface="Times New Roman" panose="02020603050405020304" pitchFamily="18" charset="0"/>
                <a:cs typeface="Times New Roman" panose="02020603050405020304" pitchFamily="18" charset="0"/>
              </a:rPr>
              <a:t>0</a:t>
            </a:r>
            <a:endParaRPr lang="zh-CN" altLang="en-US" sz="2800" b="1" baseline="-25000" dirty="0">
              <a:solidFill>
                <a:srgbClr val="003399"/>
              </a:solidFill>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2247900" y="5494338"/>
            <a:ext cx="441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b="1" dirty="0">
                <a:solidFill>
                  <a:srgbClr val="003399"/>
                </a:solidFill>
                <a:latin typeface="宋体" panose="02010600030101010101" pitchFamily="2" charset="-122"/>
              </a:rPr>
              <a:t>图</a:t>
            </a:r>
            <a:r>
              <a:rPr lang="en-US" altLang="zh-CN" sz="2400" b="1" dirty="0">
                <a:solidFill>
                  <a:srgbClr val="003399"/>
                </a:solidFill>
                <a:latin typeface="Times New Roman" panose="02020603050405020304" pitchFamily="18" charset="0"/>
                <a:cs typeface="Times New Roman" panose="02020603050405020304" pitchFamily="18" charset="0"/>
              </a:rPr>
              <a:t>6.32</a:t>
            </a:r>
            <a:r>
              <a:rPr lang="en-US" altLang="zh-CN" sz="2400" b="1" dirty="0">
                <a:solidFill>
                  <a:srgbClr val="003399"/>
                </a:solidFill>
                <a:latin typeface="宋体" panose="02010600030101010101" pitchFamily="2" charset="-122"/>
              </a:rPr>
              <a:t> </a:t>
            </a:r>
            <a:r>
              <a:rPr lang="zh-CN" altLang="en-US" sz="2400" b="1" dirty="0">
                <a:solidFill>
                  <a:srgbClr val="003399"/>
                </a:solidFill>
                <a:latin typeface="宋体" panose="02010600030101010101" pitchFamily="2" charset="-122"/>
              </a:rPr>
              <a:t>例</a:t>
            </a:r>
            <a:r>
              <a:rPr lang="en-US" altLang="zh-CN" sz="2400" b="1" dirty="0">
                <a:solidFill>
                  <a:srgbClr val="003399"/>
                </a:solidFill>
                <a:latin typeface="Times New Roman" panose="02020603050405020304" pitchFamily="18" charset="0"/>
                <a:cs typeface="Times New Roman" panose="02020603050405020304" pitchFamily="18" charset="0"/>
              </a:rPr>
              <a:t>6.7</a:t>
            </a:r>
            <a:r>
              <a:rPr lang="zh-CN" altLang="en-US" sz="2400" b="1" dirty="0">
                <a:solidFill>
                  <a:srgbClr val="003399"/>
                </a:solidFill>
                <a:latin typeface="宋体" panose="02010600030101010101" pitchFamily="2" charset="-122"/>
              </a:rPr>
              <a:t>控制系统</a:t>
            </a:r>
            <a:r>
              <a:rPr lang="en-US" altLang="zh-CN" sz="2400" b="1" dirty="0">
                <a:solidFill>
                  <a:srgbClr val="003399"/>
                </a:solidFill>
                <a:latin typeface="宋体" panose="02010600030101010101" pitchFamily="2" charset="-122"/>
              </a:rPr>
              <a:t>Bode</a:t>
            </a:r>
            <a:r>
              <a:rPr lang="zh-CN" altLang="en-US" sz="2400" b="1" dirty="0">
                <a:solidFill>
                  <a:srgbClr val="003399"/>
                </a:solidFill>
                <a:latin typeface="宋体" panose="02010600030101010101" pitchFamily="2" charset="-122"/>
              </a:rPr>
              <a:t>图</a:t>
            </a:r>
            <a:endParaRPr lang="zh-CN" altLang="en-US" sz="2400" b="1" dirty="0">
              <a:solidFill>
                <a:srgbClr val="003399"/>
              </a:solidFill>
              <a:latin typeface="宋体" panose="02010600030101010101" pitchFamily="2" charset="-122"/>
            </a:endParaRPr>
          </a:p>
        </p:txBody>
      </p:sp>
      <p:graphicFrame>
        <p:nvGraphicFramePr>
          <p:cNvPr id="2" name="对象 1"/>
          <p:cNvGraphicFramePr>
            <a:graphicFrameLocks noChangeAspect="1"/>
          </p:cNvGraphicFramePr>
          <p:nvPr/>
        </p:nvGraphicFramePr>
        <p:xfrm>
          <a:off x="912813" y="1268413"/>
          <a:ext cx="7188200" cy="4284662"/>
        </p:xfrm>
        <a:graphic>
          <a:graphicData uri="http://schemas.openxmlformats.org/presentationml/2006/ole">
            <mc:AlternateContent xmlns:mc="http://schemas.openxmlformats.org/markup-compatibility/2006">
              <mc:Choice xmlns:v="urn:schemas-microsoft-com:vml" Requires="v">
                <p:oleObj spid="_x0000_s120908" name="Visio" r:id="rId1" imgW="5092700" imgH="3035300" progId="Visio.Drawing.11">
                  <p:embed/>
                </p:oleObj>
              </mc:Choice>
              <mc:Fallback>
                <p:oleObj name="Visio" r:id="rId1" imgW="5092700" imgH="3035300" progId="Visio.Drawing.11">
                  <p:embed/>
                  <p:pic>
                    <p:nvPicPr>
                      <p:cNvPr id="0" name="Picture 41"/>
                      <p:cNvPicPr>
                        <a:picLocks noChangeAspect="1" noChangeArrowheads="1"/>
                      </p:cNvPicPr>
                      <p:nvPr/>
                    </p:nvPicPr>
                    <p:blipFill>
                      <a:blip r:embed="rId2"/>
                      <a:srcRect/>
                      <a:stretch>
                        <a:fillRect/>
                      </a:stretch>
                    </p:blipFill>
                    <p:spPr bwMode="auto">
                      <a:xfrm>
                        <a:off x="912813" y="1268413"/>
                        <a:ext cx="7188200" cy="428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fade">
                                      <p:cBhvr>
                                        <p:cTn id="7" dur="500"/>
                                        <p:tgtEl>
                                          <p:spTgt spid="665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autoUpdateAnimBg="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5"/>
          <p:cNvSpPr txBox="1">
            <a:spLocks noChangeArrowheads="1"/>
          </p:cNvSpPr>
          <p:nvPr/>
        </p:nvSpPr>
        <p:spPr bwMode="auto">
          <a:xfrm>
            <a:off x="117475" y="549275"/>
            <a:ext cx="8678863" cy="95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 typeface="Arial" panose="020B0604020202020204" pitchFamily="34" charset="0"/>
              <a:buNone/>
            </a:pPr>
            <a:r>
              <a:rPr lang="en-US" altLang="zh-CN" sz="2800" b="1" dirty="0">
                <a:solidFill>
                  <a:srgbClr val="003399"/>
                </a:solidFill>
                <a:latin typeface="Times New Roman" panose="02020603050405020304" pitchFamily="18" charset="0"/>
                <a:cs typeface="Times New Roman" panose="02020603050405020304" pitchFamily="18" charset="0"/>
              </a:rPr>
              <a:t>(2) </a:t>
            </a:r>
            <a:r>
              <a:rPr lang="zh-CN" altLang="en-US" sz="2800" b="1" dirty="0">
                <a:solidFill>
                  <a:srgbClr val="003399"/>
                </a:solidFill>
                <a:latin typeface="Times New Roman" panose="02020603050405020304" pitchFamily="18" charset="0"/>
                <a:cs typeface="Times New Roman" panose="02020603050405020304" pitchFamily="18" charset="0"/>
              </a:rPr>
              <a:t>根据给定性能指标要求，绘制系统期望开环对数幅频特性</a:t>
            </a:r>
            <a:endParaRPr lang="zh-CN" altLang="en-US" sz="2800" b="1" baseline="-25000" dirty="0">
              <a:solidFill>
                <a:srgbClr val="003399"/>
              </a:solidFill>
              <a:latin typeface="Times New Roman" panose="02020603050405020304" pitchFamily="18" charset="0"/>
              <a:cs typeface="Times New Roman" panose="02020603050405020304" pitchFamily="18" charset="0"/>
            </a:endParaRPr>
          </a:p>
        </p:txBody>
      </p:sp>
      <p:sp>
        <p:nvSpPr>
          <p:cNvPr id="4" name="Text Box 15"/>
          <p:cNvSpPr txBox="1">
            <a:spLocks noChangeArrowheads="1"/>
          </p:cNvSpPr>
          <p:nvPr/>
        </p:nvSpPr>
        <p:spPr bwMode="auto">
          <a:xfrm>
            <a:off x="163512" y="1628020"/>
            <a:ext cx="867886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①低频段：期望特性低频段          与未校正系统低频段</a:t>
            </a:r>
            <a:endParaRPr lang="en-US" altLang="zh-CN" sz="2800" b="1" dirty="0">
              <a:solidFill>
                <a:srgbClr val="003399"/>
              </a:solidFill>
              <a:latin typeface="Times New Roman" panose="02020603050405020304" pitchFamily="18" charset="0"/>
              <a:cs typeface="Times New Roman" panose="02020603050405020304" pitchFamily="18" charset="0"/>
            </a:endParaRPr>
          </a:p>
          <a:p>
            <a:pPr algn="just" eaLnBrk="1" hangingPunct="1">
              <a:spcBef>
                <a:spcPct val="0"/>
              </a:spcBef>
              <a:buClrTx/>
              <a:buSzTx/>
              <a:buNone/>
            </a:pPr>
            <a:r>
              <a:rPr lang="zh-CN" altLang="en-US" sz="2800" dirty="0">
                <a:solidFill>
                  <a:srgbClr val="003399"/>
                </a:solidFill>
                <a:latin typeface="Times New Roman" panose="02020603050405020304" pitchFamily="18" charset="0"/>
                <a:cs typeface="Times New Roman" panose="02020603050405020304" pitchFamily="18" charset="0"/>
              </a:rPr>
              <a:t>       </a:t>
            </a:r>
            <a:r>
              <a:rPr lang="en-US" altLang="zh-CN" sz="2800" i="1" dirty="0">
                <a:solidFill>
                  <a:srgbClr val="003399"/>
                </a:solidFill>
                <a:latin typeface="Times New Roman" panose="02020603050405020304" pitchFamily="18" charset="0"/>
                <a:cs typeface="Times New Roman" panose="02020603050405020304" pitchFamily="18" charset="0"/>
              </a:rPr>
              <a:t>L</a:t>
            </a:r>
            <a:r>
              <a:rPr lang="en-US" altLang="zh-CN" sz="2800" baseline="-25000" dirty="0">
                <a:solidFill>
                  <a:srgbClr val="003399"/>
                </a:solidFill>
                <a:latin typeface="Times New Roman" panose="02020603050405020304" pitchFamily="18" charset="0"/>
                <a:cs typeface="Times New Roman" panose="02020603050405020304" pitchFamily="18" charset="0"/>
              </a:rPr>
              <a:t>0</a:t>
            </a:r>
            <a:r>
              <a:rPr lang="en-US" altLang="zh-CN" sz="2800" dirty="0">
                <a:solidFill>
                  <a:srgbClr val="003399"/>
                </a:solidFill>
                <a:latin typeface="Times New Roman" panose="02020603050405020304" pitchFamily="18" charset="0"/>
                <a:cs typeface="Times New Roman" panose="02020603050405020304" pitchFamily="18" charset="0"/>
              </a:rPr>
              <a:t>(</a:t>
            </a:r>
            <a:r>
              <a:rPr lang="el-GR" altLang="zh-CN" sz="2800" dirty="0">
                <a:solidFill>
                  <a:srgbClr val="003399"/>
                </a:solidFill>
                <a:latin typeface="Times New Roman" panose="02020603050405020304" pitchFamily="18" charset="0"/>
                <a:cs typeface="Times New Roman" panose="02020603050405020304" pitchFamily="18" charset="0"/>
              </a:rPr>
              <a:t>ω</a:t>
            </a:r>
            <a:r>
              <a:rPr lang="en-US" altLang="zh-CN" sz="2800" dirty="0">
                <a:solidFill>
                  <a:srgbClr val="003399"/>
                </a:solidFill>
                <a:latin typeface="Times New Roman" panose="02020603050405020304" pitchFamily="18" charset="0"/>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重合。</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②中频段：因要求                                 </a:t>
            </a:r>
            <a:r>
              <a:rPr lang="en-US" altLang="zh-CN" sz="2800" b="1" dirty="0">
                <a:solidFill>
                  <a:srgbClr val="003399"/>
                </a:solidFill>
                <a:latin typeface="Times New Roman" panose="02020603050405020304" pitchFamily="18" charset="0"/>
                <a:cs typeface="Times New Roman" panose="02020603050405020304" pitchFamily="18" charset="0"/>
              </a:rPr>
              <a:t>, </a:t>
            </a:r>
            <a:r>
              <a:rPr lang="zh-CN" altLang="en-US" sz="2800" b="1" dirty="0">
                <a:solidFill>
                  <a:srgbClr val="003399"/>
                </a:solidFill>
                <a:latin typeface="Times New Roman" panose="02020603050405020304" pitchFamily="18" charset="0"/>
                <a:cs typeface="Times New Roman" panose="02020603050405020304" pitchFamily="18" charset="0"/>
              </a:rPr>
              <a:t>根据高阶系统闭环频域性能指标与瞬态响应性能指标的关系：</a:t>
            </a:r>
            <a:endParaRPr lang="en-US" altLang="zh-CN" sz="2800" b="1" dirty="0">
              <a:solidFill>
                <a:srgbClr val="003399"/>
              </a:solidFill>
              <a:latin typeface="Times New Roman" panose="02020603050405020304" pitchFamily="18" charset="0"/>
              <a:cs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 </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cstate="print"/>
          <a:stretch>
            <a:fillRect/>
          </a:stretch>
        </p:blipFill>
        <p:spPr>
          <a:xfrm>
            <a:off x="1318484" y="1032571"/>
            <a:ext cx="2389420" cy="524221"/>
          </a:xfrm>
          <a:prstGeom prst="rect">
            <a:avLst/>
          </a:prstGeom>
        </p:spPr>
      </p:pic>
      <p:pic>
        <p:nvPicPr>
          <p:cNvPr id="7" name="图片 6"/>
          <p:cNvPicPr>
            <a:picLocks noChangeAspect="1"/>
          </p:cNvPicPr>
          <p:nvPr/>
        </p:nvPicPr>
        <p:blipFill>
          <a:blip r:embed="rId2" cstate="print"/>
          <a:stretch>
            <a:fillRect/>
          </a:stretch>
        </p:blipFill>
        <p:spPr>
          <a:xfrm>
            <a:off x="4572889" y="1619190"/>
            <a:ext cx="863207" cy="585674"/>
          </a:xfrm>
          <a:prstGeom prst="rect">
            <a:avLst/>
          </a:prstGeom>
        </p:spPr>
      </p:pic>
      <p:pic>
        <p:nvPicPr>
          <p:cNvPr id="9" name="图片 8"/>
          <p:cNvPicPr>
            <a:picLocks noChangeAspect="1"/>
          </p:cNvPicPr>
          <p:nvPr/>
        </p:nvPicPr>
        <p:blipFill>
          <a:blip r:embed="rId3" cstate="print"/>
          <a:stretch>
            <a:fillRect/>
          </a:stretch>
        </p:blipFill>
        <p:spPr>
          <a:xfrm>
            <a:off x="3061242" y="2476455"/>
            <a:ext cx="3098839" cy="583868"/>
          </a:xfrm>
          <a:prstGeom prst="rect">
            <a:avLst/>
          </a:prstGeom>
        </p:spPr>
      </p:pic>
      <p:sp>
        <p:nvSpPr>
          <p:cNvPr id="16"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r>
              <a:rPr lang="en-US" altLang="zh-CN" sz="1400" dirty="0">
                <a:solidFill>
                  <a:srgbClr val="007A77"/>
                </a:solidFill>
              </a:rPr>
              <a:t>63</a:t>
            </a:r>
            <a:endParaRPr lang="en-US" altLang="zh-CN" sz="1400" dirty="0">
              <a:solidFill>
                <a:srgbClr val="007A77"/>
              </a:solidFill>
            </a:endParaRPr>
          </a:p>
        </p:txBody>
      </p:sp>
      <p:graphicFrame>
        <p:nvGraphicFramePr>
          <p:cNvPr id="2" name="对象 1"/>
          <p:cNvGraphicFramePr>
            <a:graphicFrameLocks noChangeAspect="1"/>
          </p:cNvGraphicFramePr>
          <p:nvPr/>
        </p:nvGraphicFramePr>
        <p:xfrm>
          <a:off x="1641027" y="3614641"/>
          <a:ext cx="7155311" cy="2217166"/>
        </p:xfrm>
        <a:graphic>
          <a:graphicData uri="http://schemas.openxmlformats.org/presentationml/2006/ole">
            <mc:AlternateContent xmlns:mc="http://schemas.openxmlformats.org/markup-compatibility/2006">
              <mc:Choice xmlns:v="urn:schemas-microsoft-com:vml" Requires="v">
                <p:oleObj spid="_x0000_s133167" name="Equation" r:id="rId4" imgW="3200400" imgH="990600" progId="Equation.DSMT4">
                  <p:embed/>
                </p:oleObj>
              </mc:Choice>
              <mc:Fallback>
                <p:oleObj name="Equation" r:id="rId4" imgW="3200400" imgH="990600" progId="Equation.DSMT4">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027" y="3614641"/>
                        <a:ext cx="7155311" cy="22171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本框 18"/>
          <p:cNvSpPr txBox="1"/>
          <p:nvPr/>
        </p:nvSpPr>
        <p:spPr>
          <a:xfrm>
            <a:off x="323528" y="5983615"/>
            <a:ext cx="7170066" cy="523220"/>
          </a:xfrm>
          <a:prstGeom prst="rect">
            <a:avLst/>
          </a:prstGeom>
          <a:noFill/>
        </p:spPr>
        <p:txBody>
          <a:bodyPr wrap="square" rtlCol="0">
            <a:spAutoFit/>
          </a:bodyPr>
          <a:lstStyle/>
          <a:p>
            <a:r>
              <a:rPr lang="zh-CN" altLang="en-US" sz="2800" b="1" dirty="0">
                <a:solidFill>
                  <a:srgbClr val="003399"/>
                </a:solidFill>
                <a:latin typeface="Times New Roman" panose="02020603050405020304" pitchFamily="18" charset="0"/>
                <a:cs typeface="Times New Roman" panose="02020603050405020304" pitchFamily="18" charset="0"/>
              </a:rPr>
              <a:t>其中，</a:t>
            </a:r>
            <a:r>
              <a:rPr lang="en-US" altLang="zh-CN" sz="2800" b="1" dirty="0" err="1">
                <a:solidFill>
                  <a:srgbClr val="003399"/>
                </a:solidFill>
                <a:latin typeface="Times New Roman" panose="02020603050405020304" pitchFamily="18" charset="0"/>
                <a:cs typeface="Times New Roman" panose="02020603050405020304" pitchFamily="18" charset="0"/>
              </a:rPr>
              <a:t>M</a:t>
            </a:r>
            <a:r>
              <a:rPr lang="en-US" altLang="zh-CN" sz="2800" b="1" baseline="-25000" dirty="0" err="1">
                <a:solidFill>
                  <a:srgbClr val="003399"/>
                </a:solidFill>
                <a:latin typeface="Times New Roman" panose="02020603050405020304" pitchFamily="18" charset="0"/>
                <a:cs typeface="Times New Roman" panose="02020603050405020304" pitchFamily="18" charset="0"/>
              </a:rPr>
              <a:t>r</a:t>
            </a:r>
            <a:r>
              <a:rPr lang="en-US" altLang="zh-CN" sz="2800" b="1" dirty="0">
                <a:solidFill>
                  <a:srgbClr val="003399"/>
                </a:solidFill>
                <a:latin typeface="Times New Roman" panose="02020603050405020304" pitchFamily="18" charset="0"/>
                <a:cs typeface="Times New Roman" panose="02020603050405020304" pitchFamily="18" charset="0"/>
              </a:rPr>
              <a:t> </a:t>
            </a:r>
            <a:r>
              <a:rPr lang="zh-CN" altLang="en-US" sz="2800" b="1" dirty="0">
                <a:solidFill>
                  <a:srgbClr val="003399"/>
                </a:solidFill>
                <a:latin typeface="Times New Roman" panose="02020603050405020304" pitchFamily="18" charset="0"/>
                <a:cs typeface="Times New Roman" panose="02020603050405020304" pitchFamily="18" charset="0"/>
              </a:rPr>
              <a:t>是谐振峰值，</a:t>
            </a:r>
            <a:r>
              <a:rPr lang="en-US" altLang="zh-CN" sz="2800" b="1" dirty="0">
                <a:solidFill>
                  <a:srgbClr val="003399"/>
                </a:solidFill>
                <a:latin typeface="Times New Roman" panose="02020603050405020304" pitchFamily="18" charset="0"/>
                <a:cs typeface="Times New Roman" panose="02020603050405020304" pitchFamily="18" charset="0"/>
              </a:rPr>
              <a:t>H</a:t>
            </a:r>
            <a:r>
              <a:rPr lang="zh-CN" altLang="en-US" sz="2800" b="1" dirty="0">
                <a:solidFill>
                  <a:srgbClr val="003399"/>
                </a:solidFill>
                <a:latin typeface="Times New Roman" panose="02020603050405020304" pitchFamily="18" charset="0"/>
                <a:cs typeface="Times New Roman" panose="02020603050405020304" pitchFamily="18" charset="0"/>
              </a:rPr>
              <a:t>为中频带宽</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stretch>
            <a:fillRect/>
          </a:stretch>
        </p:blipFill>
        <p:spPr>
          <a:xfrm>
            <a:off x="1258195" y="1557070"/>
            <a:ext cx="6843634" cy="1915997"/>
          </a:xfrm>
          <a:prstGeom prst="rect">
            <a:avLst/>
          </a:prstGeom>
        </p:spPr>
      </p:pic>
      <p:sp>
        <p:nvSpPr>
          <p:cNvPr id="16"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r>
              <a:rPr lang="en-US" altLang="zh-CN" sz="1400" dirty="0">
                <a:solidFill>
                  <a:srgbClr val="007A77"/>
                </a:solidFill>
              </a:rPr>
              <a:t>64</a:t>
            </a:r>
            <a:endParaRPr lang="en-US" altLang="zh-CN" sz="1400" dirty="0">
              <a:solidFill>
                <a:srgbClr val="007A77"/>
              </a:solidFill>
            </a:endParaRPr>
          </a:p>
        </p:txBody>
      </p:sp>
      <p:sp>
        <p:nvSpPr>
          <p:cNvPr id="17" name="文本框 16"/>
          <p:cNvSpPr txBox="1"/>
          <p:nvPr/>
        </p:nvSpPr>
        <p:spPr>
          <a:xfrm>
            <a:off x="325364" y="854319"/>
            <a:ext cx="1305549" cy="523220"/>
          </a:xfrm>
          <a:prstGeom prst="rect">
            <a:avLst/>
          </a:prstGeom>
          <a:noFill/>
        </p:spPr>
        <p:txBody>
          <a:bodyPr wrap="square" rtlCol="0">
            <a:spAutoFit/>
          </a:bodyPr>
          <a:lstStyle/>
          <a:p>
            <a:r>
              <a:rPr lang="zh-CN" altLang="en-US" sz="2800" b="1" dirty="0">
                <a:solidFill>
                  <a:srgbClr val="003399"/>
                </a:solidFill>
                <a:latin typeface="Times New Roman" panose="02020603050405020304" pitchFamily="18" charset="0"/>
                <a:cs typeface="Times New Roman" panose="02020603050405020304" pitchFamily="18" charset="0"/>
              </a:rPr>
              <a:t>可得：</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107504" y="3938576"/>
            <a:ext cx="9145016" cy="1822198"/>
            <a:chOff x="107504" y="3938576"/>
            <a:chExt cx="9145016" cy="1822198"/>
          </a:xfrm>
        </p:grpSpPr>
        <p:grpSp>
          <p:nvGrpSpPr>
            <p:cNvPr id="2" name="组合 1"/>
            <p:cNvGrpSpPr/>
            <p:nvPr/>
          </p:nvGrpSpPr>
          <p:grpSpPr>
            <a:xfrm>
              <a:off x="107504" y="3938576"/>
              <a:ext cx="9145016" cy="1822198"/>
              <a:chOff x="-28575" y="4797425"/>
              <a:chExt cx="9145016" cy="1822198"/>
            </a:xfrm>
          </p:grpSpPr>
          <p:sp>
            <p:nvSpPr>
              <p:cNvPr id="5" name="Text Box 15"/>
              <p:cNvSpPr txBox="1">
                <a:spLocks noChangeArrowheads="1"/>
              </p:cNvSpPr>
              <p:nvPr/>
            </p:nvSpPr>
            <p:spPr bwMode="auto">
              <a:xfrm>
                <a:off x="-28575" y="4797425"/>
                <a:ext cx="9145016"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为使校正网络简单，考虑到未校正特性的形状，选取 </a:t>
                </a:r>
                <a:endParaRPr lang="en-US" altLang="zh-CN" sz="2800" b="1" dirty="0">
                  <a:solidFill>
                    <a:srgbClr val="003399"/>
                  </a:solidFill>
                  <a:latin typeface="Times New Roman" panose="02020603050405020304" pitchFamily="18" charset="0"/>
                  <a:cs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                   和                      ，则中频区宽度</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过剪切频率                       处作斜率为</a:t>
                </a:r>
                <a:r>
                  <a:rPr lang="en-US" altLang="zh-CN" sz="2800" b="1" dirty="0">
                    <a:solidFill>
                      <a:srgbClr val="003399"/>
                    </a:solidFill>
                    <a:latin typeface="Times New Roman" panose="02020603050405020304" pitchFamily="18" charset="0"/>
                    <a:cs typeface="Times New Roman" panose="02020603050405020304" pitchFamily="18" charset="0"/>
                  </a:rPr>
                  <a:t>-</a:t>
                </a:r>
                <a:r>
                  <a:rPr lang="en-US" altLang="zh-CN" sz="2800" dirty="0">
                    <a:solidFill>
                      <a:srgbClr val="003399"/>
                    </a:solidFill>
                    <a:latin typeface="Times New Roman" panose="02020603050405020304" pitchFamily="18" charset="0"/>
                    <a:cs typeface="Times New Roman" panose="02020603050405020304" pitchFamily="18" charset="0"/>
                  </a:rPr>
                  <a:t>20dB/</a:t>
                </a:r>
                <a:r>
                  <a:rPr lang="en-US" altLang="zh-CN" sz="2800" dirty="0" err="1">
                    <a:solidFill>
                      <a:srgbClr val="003399"/>
                    </a:solidFill>
                    <a:latin typeface="Times New Roman" panose="02020603050405020304" pitchFamily="18" charset="0"/>
                    <a:cs typeface="Times New Roman" panose="02020603050405020304" pitchFamily="18" charset="0"/>
                  </a:rPr>
                  <a:t>dec</a:t>
                </a:r>
                <a:r>
                  <a:rPr lang="zh-CN" altLang="en-US" sz="2800" b="1" dirty="0">
                    <a:solidFill>
                      <a:srgbClr val="003399"/>
                    </a:solidFill>
                    <a:latin typeface="Times New Roman" panose="02020603050405020304" pitchFamily="18" charset="0"/>
                    <a:cs typeface="Times New Roman" panose="02020603050405020304" pitchFamily="18" charset="0"/>
                  </a:rPr>
                  <a:t>的直线，交</a:t>
                </a:r>
                <a:endParaRPr lang="en-US" altLang="zh-CN" sz="2800" b="1" dirty="0">
                  <a:solidFill>
                    <a:srgbClr val="003399"/>
                  </a:solidFill>
                  <a:latin typeface="Times New Roman" panose="02020603050405020304" pitchFamily="18" charset="0"/>
                  <a:cs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                  和                     的垂线于</a:t>
                </a:r>
                <a:r>
                  <a:rPr lang="en-US" altLang="zh-CN" sz="2800" i="1" dirty="0">
                    <a:solidFill>
                      <a:srgbClr val="003399"/>
                    </a:solidFill>
                    <a:latin typeface="Times New Roman" panose="02020603050405020304" pitchFamily="18" charset="0"/>
                    <a:cs typeface="Times New Roman" panose="02020603050405020304" pitchFamily="18" charset="0"/>
                  </a:rPr>
                  <a:t>C</a:t>
                </a:r>
                <a:r>
                  <a:rPr lang="zh-CN" altLang="en-US" sz="2800" b="1" dirty="0">
                    <a:solidFill>
                      <a:srgbClr val="003399"/>
                    </a:solidFill>
                    <a:latin typeface="Times New Roman" panose="02020603050405020304" pitchFamily="18" charset="0"/>
                    <a:cs typeface="Times New Roman" panose="02020603050405020304" pitchFamily="18" charset="0"/>
                  </a:rPr>
                  <a:t>和</a:t>
                </a:r>
                <a:r>
                  <a:rPr lang="en-US" altLang="zh-CN" sz="2800" i="1" dirty="0">
                    <a:solidFill>
                      <a:srgbClr val="003399"/>
                    </a:solidFill>
                    <a:latin typeface="Times New Roman" panose="02020603050405020304" pitchFamily="18" charset="0"/>
                    <a:cs typeface="Times New Roman" panose="02020603050405020304" pitchFamily="18" charset="0"/>
                  </a:rPr>
                  <a:t>D</a:t>
                </a:r>
                <a:r>
                  <a:rPr lang="en-US" altLang="zh-CN" sz="2800" b="1"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CD</a:t>
                </a:r>
                <a:r>
                  <a:rPr lang="zh-CN" altLang="en-US" sz="2800" b="1" dirty="0">
                    <a:solidFill>
                      <a:srgbClr val="003399"/>
                    </a:solidFill>
                    <a:latin typeface="Times New Roman" panose="02020603050405020304" pitchFamily="18" charset="0"/>
                    <a:cs typeface="Times New Roman" panose="02020603050405020304" pitchFamily="18" charset="0"/>
                  </a:rPr>
                  <a:t>即为中频段。</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2" cstate="print"/>
              <a:stretch>
                <a:fillRect/>
              </a:stretch>
            </p:blipFill>
            <p:spPr>
              <a:xfrm>
                <a:off x="163512" y="5229525"/>
                <a:ext cx="1535678" cy="487064"/>
              </a:xfrm>
              <a:prstGeom prst="rect">
                <a:avLst/>
              </a:prstGeom>
            </p:spPr>
          </p:pic>
          <p:pic>
            <p:nvPicPr>
              <p:cNvPr id="12" name="图片 11"/>
              <p:cNvPicPr>
                <a:picLocks noChangeAspect="1"/>
              </p:cNvPicPr>
              <p:nvPr/>
            </p:nvPicPr>
            <p:blipFill>
              <a:blip r:embed="rId3" cstate="print"/>
              <a:stretch>
                <a:fillRect/>
              </a:stretch>
            </p:blipFill>
            <p:spPr>
              <a:xfrm>
                <a:off x="2147371" y="5229525"/>
                <a:ext cx="1997608" cy="535413"/>
              </a:xfrm>
              <a:prstGeom prst="rect">
                <a:avLst/>
              </a:prstGeom>
            </p:spPr>
          </p:pic>
          <p:pic>
            <p:nvPicPr>
              <p:cNvPr id="13" name="图片 12"/>
              <p:cNvPicPr>
                <a:picLocks noChangeAspect="1"/>
              </p:cNvPicPr>
              <p:nvPr/>
            </p:nvPicPr>
            <p:blipFill>
              <a:blip r:embed="rId4" cstate="print"/>
              <a:stretch>
                <a:fillRect/>
              </a:stretch>
            </p:blipFill>
            <p:spPr>
              <a:xfrm>
                <a:off x="1973604" y="5697537"/>
                <a:ext cx="1839066" cy="499961"/>
              </a:xfrm>
              <a:prstGeom prst="rect">
                <a:avLst/>
              </a:prstGeom>
            </p:spPr>
          </p:pic>
          <p:pic>
            <p:nvPicPr>
              <p:cNvPr id="14" name="图片 13"/>
              <p:cNvPicPr>
                <a:picLocks noChangeAspect="1"/>
              </p:cNvPicPr>
              <p:nvPr/>
            </p:nvPicPr>
            <p:blipFill>
              <a:blip r:embed="rId5" cstate="print"/>
              <a:stretch>
                <a:fillRect/>
              </a:stretch>
            </p:blipFill>
            <p:spPr>
              <a:xfrm>
                <a:off x="189285" y="6110586"/>
                <a:ext cx="1474559" cy="467679"/>
              </a:xfrm>
              <a:prstGeom prst="rect">
                <a:avLst/>
              </a:prstGeom>
            </p:spPr>
          </p:pic>
          <p:pic>
            <p:nvPicPr>
              <p:cNvPr id="15" name="图片 14"/>
              <p:cNvPicPr>
                <a:picLocks noChangeAspect="1"/>
              </p:cNvPicPr>
              <p:nvPr/>
            </p:nvPicPr>
            <p:blipFill>
              <a:blip r:embed="rId6" cstate="print"/>
              <a:stretch>
                <a:fillRect/>
              </a:stretch>
            </p:blipFill>
            <p:spPr>
              <a:xfrm>
                <a:off x="2123728" y="6110586"/>
                <a:ext cx="1899200" cy="509037"/>
              </a:xfrm>
              <a:prstGeom prst="rect">
                <a:avLst/>
              </a:prstGeom>
            </p:spPr>
          </p:pic>
        </p:grpSp>
        <p:graphicFrame>
          <p:nvGraphicFramePr>
            <p:cNvPr id="18" name="对象 17"/>
            <p:cNvGraphicFramePr>
              <a:graphicFrameLocks noChangeAspect="1"/>
            </p:cNvGraphicFramePr>
            <p:nvPr/>
          </p:nvGraphicFramePr>
          <p:xfrm>
            <a:off x="6736133" y="4365157"/>
            <a:ext cx="2202638" cy="503460"/>
          </p:xfrm>
          <a:graphic>
            <a:graphicData uri="http://schemas.openxmlformats.org/presentationml/2006/ole">
              <mc:AlternateContent xmlns:mc="http://schemas.openxmlformats.org/markup-compatibility/2006">
                <mc:Choice xmlns:v="urn:schemas-microsoft-com:vml" Requires="v">
                  <p:oleObj spid="_x0000_s134189" name="Equation" r:id="rId7" imgW="888365" imgH="203200" progId="Equation.DSMT4">
                    <p:embed/>
                  </p:oleObj>
                </mc:Choice>
                <mc:Fallback>
                  <p:oleObj name="Equation" r:id="rId7" imgW="888365" imgH="203200" progId="Equation.DSMT4">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6133" y="4365157"/>
                          <a:ext cx="2202638" cy="5034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5"/>
          <p:cNvSpPr txBox="1">
            <a:spLocks noChangeArrowheads="1"/>
          </p:cNvSpPr>
          <p:nvPr/>
        </p:nvSpPr>
        <p:spPr bwMode="auto">
          <a:xfrm>
            <a:off x="117475" y="549275"/>
            <a:ext cx="86795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③中、低频段连接线和中、高频段连接线：过</a:t>
            </a:r>
            <a:r>
              <a:rPr lang="en-US" altLang="zh-CN" sz="2800" i="1" dirty="0">
                <a:solidFill>
                  <a:srgbClr val="003399"/>
                </a:solidFill>
                <a:latin typeface="Times New Roman" panose="02020603050405020304" pitchFamily="18" charset="0"/>
                <a:cs typeface="Times New Roman" panose="02020603050405020304" pitchFamily="18" charset="0"/>
              </a:rPr>
              <a:t>C</a:t>
            </a:r>
            <a:r>
              <a:rPr lang="zh-CN" altLang="en-US" sz="2800" b="1" dirty="0">
                <a:solidFill>
                  <a:srgbClr val="003399"/>
                </a:solidFill>
                <a:latin typeface="Times New Roman" panose="02020603050405020304" pitchFamily="18" charset="0"/>
                <a:cs typeface="Times New Roman" panose="02020603050405020304" pitchFamily="18" charset="0"/>
              </a:rPr>
              <a:t>点作斜率为</a:t>
            </a:r>
            <a:r>
              <a:rPr lang="en-US" altLang="zh-CN" sz="2800" dirty="0">
                <a:solidFill>
                  <a:srgbClr val="003399"/>
                </a:solidFill>
                <a:latin typeface="Times New Roman" panose="02020603050405020304" pitchFamily="18" charset="0"/>
                <a:cs typeface="Times New Roman" panose="02020603050405020304" pitchFamily="18" charset="0"/>
              </a:rPr>
              <a:t>-40dB/</a:t>
            </a:r>
            <a:r>
              <a:rPr lang="en-US" altLang="zh-CN" sz="2800" dirty="0" err="1">
                <a:solidFill>
                  <a:srgbClr val="003399"/>
                </a:solidFill>
                <a:latin typeface="Times New Roman" panose="02020603050405020304" pitchFamily="18" charset="0"/>
                <a:cs typeface="Times New Roman" panose="02020603050405020304" pitchFamily="18" charset="0"/>
              </a:rPr>
              <a:t>dec</a:t>
            </a:r>
            <a:r>
              <a:rPr lang="zh-CN" altLang="en-US" sz="2800" b="1" dirty="0">
                <a:solidFill>
                  <a:srgbClr val="003399"/>
                </a:solidFill>
                <a:latin typeface="Times New Roman" panose="02020603050405020304" pitchFamily="18" charset="0"/>
                <a:cs typeface="Times New Roman" panose="02020603050405020304" pitchFamily="18" charset="0"/>
              </a:rPr>
              <a:t>的直线交           的低频段于</a:t>
            </a:r>
            <a:r>
              <a:rPr lang="en-US" altLang="zh-CN" sz="2800" i="1" dirty="0">
                <a:solidFill>
                  <a:srgbClr val="003399"/>
                </a:solidFill>
                <a:latin typeface="Times New Roman" panose="02020603050405020304" pitchFamily="18" charset="0"/>
                <a:cs typeface="Times New Roman" panose="02020603050405020304" pitchFamily="18" charset="0"/>
              </a:rPr>
              <a:t>B</a:t>
            </a:r>
            <a:r>
              <a:rPr lang="zh-CN" altLang="en-US" sz="2800" b="1" dirty="0">
                <a:solidFill>
                  <a:srgbClr val="003399"/>
                </a:solidFill>
                <a:latin typeface="Times New Roman" panose="02020603050405020304" pitchFamily="18" charset="0"/>
                <a:cs typeface="Times New Roman" panose="02020603050405020304" pitchFamily="18" charset="0"/>
              </a:rPr>
              <a:t>点，</a:t>
            </a:r>
            <a:r>
              <a:rPr lang="en-US" altLang="zh-CN" sz="2800" i="1" dirty="0">
                <a:solidFill>
                  <a:srgbClr val="003399"/>
                </a:solidFill>
                <a:latin typeface="Times New Roman" panose="02020603050405020304" pitchFamily="18" charset="0"/>
                <a:cs typeface="Times New Roman" panose="02020603050405020304" pitchFamily="18" charset="0"/>
              </a:rPr>
              <a:t>B</a:t>
            </a:r>
            <a:r>
              <a:rPr lang="zh-CN" altLang="en-US" sz="2800" b="1" dirty="0">
                <a:solidFill>
                  <a:srgbClr val="003399"/>
                </a:solidFill>
                <a:latin typeface="Times New Roman" panose="02020603050405020304" pitchFamily="18" charset="0"/>
                <a:cs typeface="Times New Roman" panose="02020603050405020304" pitchFamily="18" charset="0"/>
              </a:rPr>
              <a:t>点对应的频率为                      ，过</a:t>
            </a:r>
            <a:r>
              <a:rPr lang="en-US" altLang="zh-CN" sz="2800" dirty="0">
                <a:solidFill>
                  <a:srgbClr val="003399"/>
                </a:solidFill>
                <a:latin typeface="Times New Roman" panose="02020603050405020304" pitchFamily="18" charset="0"/>
                <a:cs typeface="Times New Roman" panose="02020603050405020304" pitchFamily="18" charset="0"/>
              </a:rPr>
              <a:t>D</a:t>
            </a:r>
            <a:r>
              <a:rPr lang="zh-CN" altLang="en-US" sz="2800" b="1" dirty="0">
                <a:solidFill>
                  <a:srgbClr val="003399"/>
                </a:solidFill>
                <a:latin typeface="Times New Roman" panose="02020603050405020304" pitchFamily="18" charset="0"/>
                <a:cs typeface="Times New Roman" panose="02020603050405020304" pitchFamily="18" charset="0"/>
              </a:rPr>
              <a:t>点作斜率为</a:t>
            </a:r>
            <a:r>
              <a:rPr lang="en-US" altLang="zh-CN" sz="2800" b="1" dirty="0">
                <a:solidFill>
                  <a:srgbClr val="003399"/>
                </a:solidFill>
                <a:latin typeface="Times New Roman" panose="02020603050405020304" pitchFamily="18" charset="0"/>
                <a:cs typeface="Times New Roman" panose="02020603050405020304" pitchFamily="18" charset="0"/>
              </a:rPr>
              <a:t>-</a:t>
            </a:r>
            <a:r>
              <a:rPr lang="en-US" altLang="zh-CN" sz="2800" dirty="0">
                <a:solidFill>
                  <a:srgbClr val="003399"/>
                </a:solidFill>
                <a:latin typeface="Times New Roman" panose="02020603050405020304" pitchFamily="18" charset="0"/>
                <a:cs typeface="Times New Roman" panose="02020603050405020304" pitchFamily="18" charset="0"/>
              </a:rPr>
              <a:t>40dB/</a:t>
            </a:r>
            <a:r>
              <a:rPr lang="en-US" altLang="zh-CN" sz="2800" dirty="0" err="1">
                <a:solidFill>
                  <a:srgbClr val="003399"/>
                </a:solidFill>
                <a:latin typeface="Times New Roman" panose="02020603050405020304" pitchFamily="18" charset="0"/>
                <a:cs typeface="Times New Roman" panose="02020603050405020304" pitchFamily="18" charset="0"/>
              </a:rPr>
              <a:t>dec</a:t>
            </a:r>
            <a:r>
              <a:rPr lang="zh-CN" altLang="en-US" sz="2800" b="1" dirty="0">
                <a:solidFill>
                  <a:srgbClr val="003399"/>
                </a:solidFill>
                <a:latin typeface="Times New Roman" panose="02020603050405020304" pitchFamily="18" charset="0"/>
                <a:cs typeface="Times New Roman" panose="02020603050405020304" pitchFamily="18" charset="0"/>
              </a:rPr>
              <a:t>的直线交           的高频段于</a:t>
            </a:r>
            <a:r>
              <a:rPr lang="en-US" altLang="zh-CN" sz="2800" i="1" dirty="0">
                <a:solidFill>
                  <a:srgbClr val="003399"/>
                </a:solidFill>
                <a:latin typeface="Times New Roman" panose="02020603050405020304" pitchFamily="18" charset="0"/>
                <a:cs typeface="Times New Roman" panose="02020603050405020304" pitchFamily="18" charset="0"/>
              </a:rPr>
              <a:t>E</a:t>
            </a:r>
            <a:r>
              <a:rPr lang="zh-CN" altLang="en-US" sz="2800" b="1" dirty="0">
                <a:solidFill>
                  <a:srgbClr val="003399"/>
                </a:solidFill>
                <a:latin typeface="Times New Roman" panose="02020603050405020304" pitchFamily="18" charset="0"/>
                <a:cs typeface="Times New Roman" panose="02020603050405020304" pitchFamily="18" charset="0"/>
              </a:rPr>
              <a:t>，对应的频率为  </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④高频段：在                     的频段内，期望特性        与未校正系统高频段           重合。</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作出期望特性</a:t>
            </a:r>
            <a:r>
              <a:rPr lang="en-US" altLang="zh-CN" sz="2800" i="1" dirty="0">
                <a:solidFill>
                  <a:srgbClr val="003399"/>
                </a:solidFill>
                <a:latin typeface="Times New Roman" panose="02020603050405020304" pitchFamily="18" charset="0"/>
                <a:cs typeface="Times New Roman" panose="02020603050405020304" pitchFamily="18" charset="0"/>
              </a:rPr>
              <a:t>ABCDEF</a:t>
            </a:r>
            <a:r>
              <a:rPr lang="zh-CN" altLang="en-US" sz="2800" b="1" dirty="0">
                <a:solidFill>
                  <a:srgbClr val="003399"/>
                </a:solidFill>
                <a:latin typeface="Times New Roman" panose="02020603050405020304" pitchFamily="18" charset="0"/>
                <a:cs typeface="Times New Roman" panose="02020603050405020304" pitchFamily="18" charset="0"/>
              </a:rPr>
              <a:t>如</a:t>
            </a:r>
            <a:r>
              <a:rPr lang="en-US" altLang="zh-CN" sz="2800" dirty="0">
                <a:solidFill>
                  <a:srgbClr val="003399"/>
                </a:solidFill>
                <a:latin typeface="Times New Roman" panose="02020603050405020304" pitchFamily="18" charset="0"/>
                <a:cs typeface="Times New Roman" panose="02020603050405020304" pitchFamily="18" charset="0"/>
              </a:rPr>
              <a:t>Bode</a:t>
            </a:r>
            <a:r>
              <a:rPr lang="zh-CN" altLang="en-US" sz="2800" b="1" dirty="0">
                <a:solidFill>
                  <a:srgbClr val="003399"/>
                </a:solidFill>
                <a:latin typeface="Times New Roman" panose="02020603050405020304" pitchFamily="18" charset="0"/>
                <a:cs typeface="Times New Roman" panose="02020603050405020304" pitchFamily="18" charset="0"/>
              </a:rPr>
              <a:t>图所示，对应的转折频率分别为</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sp>
        <p:nvSpPr>
          <p:cNvPr id="4" name="Text Box 15"/>
          <p:cNvSpPr txBox="1">
            <a:spLocks noChangeArrowheads="1"/>
          </p:cNvSpPr>
          <p:nvPr/>
        </p:nvSpPr>
        <p:spPr bwMode="auto">
          <a:xfrm>
            <a:off x="28575" y="4562475"/>
            <a:ext cx="86772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期望特性对应的开环传递函数为</a:t>
            </a:r>
            <a:endParaRPr lang="zh-CN" altLang="en-US" sz="2800" b="1" baseline="-25000" dirty="0">
              <a:solidFill>
                <a:srgbClr val="003399"/>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cstate="print"/>
          <a:stretch>
            <a:fillRect/>
          </a:stretch>
        </p:blipFill>
        <p:spPr>
          <a:xfrm>
            <a:off x="625483" y="4029648"/>
            <a:ext cx="8080367" cy="553125"/>
          </a:xfrm>
          <a:prstGeom prst="rect">
            <a:avLst/>
          </a:prstGeom>
        </p:spPr>
      </p:pic>
      <p:pic>
        <p:nvPicPr>
          <p:cNvPr id="6" name="图片 5"/>
          <p:cNvPicPr>
            <a:picLocks noChangeAspect="1"/>
          </p:cNvPicPr>
          <p:nvPr/>
        </p:nvPicPr>
        <p:blipFill>
          <a:blip r:embed="rId2" cstate="print"/>
          <a:stretch>
            <a:fillRect/>
          </a:stretch>
        </p:blipFill>
        <p:spPr>
          <a:xfrm>
            <a:off x="1687991" y="5125900"/>
            <a:ext cx="5955349" cy="1063714"/>
          </a:xfrm>
          <a:prstGeom prst="rect">
            <a:avLst/>
          </a:prstGeom>
        </p:spPr>
      </p:pic>
      <p:pic>
        <p:nvPicPr>
          <p:cNvPr id="7" name="图片 6"/>
          <p:cNvPicPr>
            <a:picLocks noChangeAspect="1"/>
          </p:cNvPicPr>
          <p:nvPr/>
        </p:nvPicPr>
        <p:blipFill>
          <a:blip r:embed="rId3" cstate="print"/>
          <a:stretch>
            <a:fillRect/>
          </a:stretch>
        </p:blipFill>
        <p:spPr>
          <a:xfrm>
            <a:off x="3056079" y="2687886"/>
            <a:ext cx="938361" cy="552514"/>
          </a:xfrm>
          <a:prstGeom prst="rect">
            <a:avLst/>
          </a:prstGeom>
        </p:spPr>
      </p:pic>
      <p:pic>
        <p:nvPicPr>
          <p:cNvPr id="8" name="图片 7"/>
          <p:cNvPicPr>
            <a:picLocks noChangeAspect="1"/>
          </p:cNvPicPr>
          <p:nvPr/>
        </p:nvPicPr>
        <p:blipFill>
          <a:blip r:embed="rId4" cstate="print"/>
          <a:stretch>
            <a:fillRect/>
          </a:stretch>
        </p:blipFill>
        <p:spPr>
          <a:xfrm>
            <a:off x="7568838" y="2251011"/>
            <a:ext cx="864044" cy="576051"/>
          </a:xfrm>
          <a:prstGeom prst="rect">
            <a:avLst/>
          </a:prstGeom>
        </p:spPr>
      </p:pic>
      <p:pic>
        <p:nvPicPr>
          <p:cNvPr id="9" name="图片 8"/>
          <p:cNvPicPr>
            <a:picLocks noChangeAspect="1"/>
          </p:cNvPicPr>
          <p:nvPr/>
        </p:nvPicPr>
        <p:blipFill>
          <a:blip r:embed="rId5" cstate="print"/>
          <a:stretch>
            <a:fillRect/>
          </a:stretch>
        </p:blipFill>
        <p:spPr>
          <a:xfrm>
            <a:off x="2411760" y="2296731"/>
            <a:ext cx="1944216" cy="417274"/>
          </a:xfrm>
          <a:prstGeom prst="rect">
            <a:avLst/>
          </a:prstGeom>
        </p:spPr>
      </p:pic>
      <p:pic>
        <p:nvPicPr>
          <p:cNvPr id="10" name="图片 9"/>
          <p:cNvPicPr>
            <a:picLocks noChangeAspect="1"/>
          </p:cNvPicPr>
          <p:nvPr/>
        </p:nvPicPr>
        <p:blipFill>
          <a:blip r:embed="rId6" cstate="print"/>
          <a:stretch>
            <a:fillRect/>
          </a:stretch>
        </p:blipFill>
        <p:spPr>
          <a:xfrm>
            <a:off x="6804248" y="1844824"/>
            <a:ext cx="1970040" cy="506618"/>
          </a:xfrm>
          <a:prstGeom prst="rect">
            <a:avLst/>
          </a:prstGeom>
        </p:spPr>
      </p:pic>
      <p:pic>
        <p:nvPicPr>
          <p:cNvPr id="11" name="图片 10"/>
          <p:cNvPicPr>
            <a:picLocks noChangeAspect="1"/>
          </p:cNvPicPr>
          <p:nvPr/>
        </p:nvPicPr>
        <p:blipFill>
          <a:blip r:embed="rId7" cstate="print"/>
          <a:stretch>
            <a:fillRect/>
          </a:stretch>
        </p:blipFill>
        <p:spPr>
          <a:xfrm>
            <a:off x="1324838" y="1854253"/>
            <a:ext cx="942906" cy="566635"/>
          </a:xfrm>
          <a:prstGeom prst="rect">
            <a:avLst/>
          </a:prstGeom>
        </p:spPr>
      </p:pic>
      <p:pic>
        <p:nvPicPr>
          <p:cNvPr id="12" name="图片 11"/>
          <p:cNvPicPr>
            <a:picLocks noChangeAspect="1"/>
          </p:cNvPicPr>
          <p:nvPr/>
        </p:nvPicPr>
        <p:blipFill>
          <a:blip r:embed="rId8" cstate="print"/>
          <a:stretch>
            <a:fillRect/>
          </a:stretch>
        </p:blipFill>
        <p:spPr>
          <a:xfrm>
            <a:off x="2052152" y="1394253"/>
            <a:ext cx="2138259" cy="542545"/>
          </a:xfrm>
          <a:prstGeom prst="rect">
            <a:avLst/>
          </a:prstGeom>
        </p:spPr>
      </p:pic>
      <p:pic>
        <p:nvPicPr>
          <p:cNvPr id="13" name="图片 12"/>
          <p:cNvPicPr>
            <a:picLocks noChangeAspect="1"/>
          </p:cNvPicPr>
          <p:nvPr/>
        </p:nvPicPr>
        <p:blipFill>
          <a:blip r:embed="rId9" cstate="print"/>
          <a:stretch>
            <a:fillRect/>
          </a:stretch>
        </p:blipFill>
        <p:spPr>
          <a:xfrm>
            <a:off x="3937339" y="925407"/>
            <a:ext cx="1014338" cy="609561"/>
          </a:xfrm>
          <a:prstGeom prst="rect">
            <a:avLst/>
          </a:prstGeom>
        </p:spPr>
      </p:pic>
      <p:sp>
        <p:nvSpPr>
          <p:cNvPr id="14"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r>
              <a:rPr lang="en-US" altLang="zh-CN" sz="1400" dirty="0">
                <a:solidFill>
                  <a:srgbClr val="007A77"/>
                </a:solidFill>
              </a:rPr>
              <a:t>65</a:t>
            </a:r>
            <a:endParaRPr lang="en-US" altLang="zh-CN" sz="1400" dirty="0">
              <a:solidFill>
                <a:srgbClr val="007A77"/>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6E0B19E7-9710-4054-963A-62CCADEB01F1}" type="slidenum">
              <a:rPr lang="en-US" altLang="zh-CN" sz="1400"/>
            </a:fld>
            <a:endParaRPr lang="en-US" altLang="zh-CN" sz="1400"/>
          </a:p>
        </p:txBody>
      </p:sp>
      <p:sp>
        <p:nvSpPr>
          <p:cNvPr id="61443" name="Rectangle 2"/>
          <p:cNvSpPr>
            <a:spLocks noGrp="1" noRot="1" noChangeArrowheads="1"/>
          </p:cNvSpPr>
          <p:nvPr>
            <p:ph type="title" idx="4294967295"/>
          </p:nvPr>
        </p:nvSpPr>
        <p:spPr>
          <a:xfrm>
            <a:off x="107950" y="333375"/>
            <a:ext cx="8591550" cy="1727200"/>
          </a:xfrm>
        </p:spPr>
        <p:txBody>
          <a:bodyPr/>
          <a:lstStyle/>
          <a:p>
            <a:pPr eaLnBrk="1" hangingPunct="1">
              <a:lnSpc>
                <a:spcPts val="4000"/>
              </a:lnSpc>
            </a:pPr>
            <a:r>
              <a:rPr lang="zh-CN" altLang="en-US" sz="4000" b="1">
                <a:latin typeface="宋体" panose="02010600030101010101" pitchFamily="2" charset="-122"/>
              </a:rPr>
              <a:t>校正装置及其特性</a:t>
            </a:r>
            <a:br>
              <a:rPr lang="en-US" altLang="zh-CN" b="1">
                <a:latin typeface="宋体" panose="02010600030101010101" pitchFamily="2" charset="-122"/>
              </a:rPr>
            </a:br>
            <a:r>
              <a:rPr lang="zh-CN" altLang="en-US" sz="3600">
                <a:latin typeface="Times New Roman" panose="02020603050405020304" pitchFamily="18" charset="0"/>
              </a:rPr>
              <a:t>  </a:t>
            </a:r>
            <a:r>
              <a:rPr lang="en-US" altLang="zh-CN" sz="3600">
                <a:latin typeface="Times New Roman" panose="02020603050405020304" pitchFamily="18" charset="0"/>
                <a:cs typeface="Times New Roman" panose="02020603050405020304" pitchFamily="18" charset="0"/>
              </a:rPr>
              <a:t>(Correction device</a:t>
            </a:r>
            <a:r>
              <a:rPr lang="zh-CN" altLang="en-US" sz="3600">
                <a:latin typeface="Times New Roman" panose="02020603050405020304" pitchFamily="18" charset="0"/>
              </a:rPr>
              <a:t>s</a:t>
            </a:r>
            <a:r>
              <a:rPr lang="en-US" altLang="zh-CN" sz="3600">
                <a:latin typeface="Times New Roman" panose="02020603050405020304" pitchFamily="18" charset="0"/>
                <a:cs typeface="Times New Roman" panose="02020603050405020304" pitchFamily="18" charset="0"/>
              </a:rPr>
              <a:t> and its characteristic</a:t>
            </a:r>
            <a:r>
              <a:rPr lang="zh-CN" altLang="en-US" sz="3600">
                <a:latin typeface="Times New Roman" panose="02020603050405020304" pitchFamily="18" charset="0"/>
              </a:rPr>
              <a:t>s</a:t>
            </a:r>
            <a:r>
              <a:rPr lang="en-US" altLang="zh-CN" sz="3600">
                <a:latin typeface="Times New Roman" panose="02020603050405020304" pitchFamily="18" charset="0"/>
                <a:cs typeface="Times New Roman" panose="02020603050405020304" pitchFamily="18" charset="0"/>
              </a:rPr>
              <a:t> )</a:t>
            </a:r>
            <a:endParaRPr lang="zh-CN" altLang="en-US" sz="3600">
              <a:latin typeface="Times New Roman" panose="02020603050405020304" pitchFamily="18" charset="0"/>
              <a:cs typeface="Times New Roman" panose="02020603050405020304" pitchFamily="18" charset="0"/>
            </a:endParaRPr>
          </a:p>
        </p:txBody>
      </p:sp>
      <p:sp>
        <p:nvSpPr>
          <p:cNvPr id="61444" name="Rectangle 3"/>
          <p:cNvSpPr>
            <a:spLocks noGrp="1" noRot="1" noChangeArrowheads="1"/>
          </p:cNvSpPr>
          <p:nvPr>
            <p:ph type="body" idx="4294967295"/>
          </p:nvPr>
        </p:nvSpPr>
        <p:spPr>
          <a:xfrm>
            <a:off x="1011238" y="2279650"/>
            <a:ext cx="7673975" cy="3165475"/>
          </a:xfrm>
        </p:spPr>
        <p:txBody>
          <a:bodyPr/>
          <a:lstStyle/>
          <a:p>
            <a:pPr eaLnBrk="1" hangingPunct="1">
              <a:buFont typeface="Wingdings" panose="05000000000000000000" pitchFamily="2" charset="2"/>
              <a:buNone/>
            </a:pPr>
            <a:r>
              <a:rPr lang="en-US" altLang="zh-CN" b="1" dirty="0">
                <a:latin typeface="宋体" panose="02010600030101010101" pitchFamily="2" charset="-122"/>
                <a:hlinkClick r:id="rId1" action="ppaction://hlinksldjump"/>
              </a:rPr>
              <a:t>(1)</a:t>
            </a:r>
            <a:r>
              <a:rPr lang="en-US" altLang="zh-CN" b="1" dirty="0">
                <a:latin typeface="Times New Roman" panose="02020603050405020304" pitchFamily="18" charset="0"/>
                <a:cs typeface="Times New Roman" panose="02020603050405020304" pitchFamily="18" charset="0"/>
                <a:hlinkClick r:id="rId1" action="ppaction://hlinksldjump"/>
              </a:rPr>
              <a:t>PID</a:t>
            </a:r>
            <a:r>
              <a:rPr lang="zh-CN" altLang="en-US" b="1" dirty="0">
                <a:latin typeface="宋体" panose="02010600030101010101" pitchFamily="2" charset="-122"/>
                <a:hlinkClick r:id="rId1" action="ppaction://hlinksldjump"/>
              </a:rPr>
              <a:t>调节器 </a:t>
            </a:r>
            <a:r>
              <a:rPr lang="en-US" altLang="zh-CN" b="1" dirty="0">
                <a:latin typeface="宋体" panose="02010600030101010101" pitchFamily="2" charset="-122"/>
                <a:hlinkClick r:id="rId1" action="ppaction://hlinksldjump"/>
              </a:rPr>
              <a:t>(</a:t>
            </a:r>
            <a:r>
              <a:rPr lang="en-US" altLang="zh-CN" dirty="0">
                <a:latin typeface="Times New Roman" panose="02020603050405020304" pitchFamily="18" charset="0"/>
                <a:cs typeface="Times New Roman" panose="02020603050405020304" pitchFamily="18" charset="0"/>
                <a:hlinkClick r:id="rId1" action="ppaction://hlinksldjump"/>
              </a:rPr>
              <a:t>PID regulator</a:t>
            </a:r>
            <a:r>
              <a:rPr lang="en-US" altLang="zh-CN" b="1" dirty="0">
                <a:latin typeface="宋体" panose="02010600030101010101" pitchFamily="2" charset="-122"/>
                <a:hlinkClick r:id="rId1" action="ppaction://hlinksldjump"/>
              </a:rPr>
              <a:t>)</a:t>
            </a:r>
            <a:endParaRPr lang="zh-CN" altLang="en-US" b="1" dirty="0">
              <a:latin typeface="宋体" panose="02010600030101010101" pitchFamily="2" charset="-122"/>
            </a:endParaRPr>
          </a:p>
          <a:p>
            <a:pPr eaLnBrk="1" hangingPunct="1"/>
            <a:endParaRPr lang="zh-CN" altLang="en-US" dirty="0">
              <a:latin typeface="宋体" panose="02010600030101010101" pitchFamily="2" charset="-122"/>
            </a:endParaRPr>
          </a:p>
          <a:p>
            <a:pPr eaLnBrk="1" hangingPunct="1">
              <a:buFont typeface="Wingdings" panose="05000000000000000000" pitchFamily="2" charset="2"/>
              <a:buNone/>
            </a:pPr>
            <a:r>
              <a:rPr lang="en-US" altLang="zh-CN" b="1" dirty="0">
                <a:latin typeface="宋体" panose="02010600030101010101" pitchFamily="2" charset="-122"/>
                <a:hlinkClick r:id="rId2" action="ppaction://hlinksldjump"/>
              </a:rPr>
              <a:t>(2)</a:t>
            </a:r>
            <a:r>
              <a:rPr lang="zh-CN" altLang="en-US" b="1" dirty="0">
                <a:latin typeface="宋体" panose="02010600030101010101" pitchFamily="2" charset="-122"/>
                <a:hlinkClick r:id="rId2" action="ppaction://hlinksldjump"/>
              </a:rPr>
              <a:t>无源校正装置 </a:t>
            </a:r>
            <a:r>
              <a:rPr lang="en-US" altLang="zh-CN" dirty="0">
                <a:solidFill>
                  <a:schemeClr val="hlink"/>
                </a:solidFill>
                <a:latin typeface="Times New Roman" panose="02020603050405020304" pitchFamily="18" charset="0"/>
                <a:cs typeface="Times New Roman" panose="02020603050405020304" pitchFamily="18" charset="0"/>
                <a:hlinkClick r:id="rId2" action="ppaction://hlinksldjump"/>
              </a:rPr>
              <a:t>(</a:t>
            </a:r>
            <a:r>
              <a:rPr lang="en-US" altLang="zh-CN" dirty="0">
                <a:solidFill>
                  <a:schemeClr val="hlink"/>
                </a:solidFill>
                <a:latin typeface="Times New Roman" panose="02020603050405020304" pitchFamily="18" charset="0"/>
                <a:hlinkClick r:id="rId2" action="ppaction://hlinksldjump"/>
              </a:rPr>
              <a:t>Passive </a:t>
            </a:r>
            <a:r>
              <a:rPr lang="en-US" altLang="zh-CN" dirty="0">
                <a:solidFill>
                  <a:schemeClr val="hlink"/>
                </a:solidFill>
                <a:latin typeface="Times New Roman" panose="02020603050405020304" pitchFamily="18" charset="0"/>
                <a:cs typeface="Times New Roman" panose="02020603050405020304" pitchFamily="18" charset="0"/>
                <a:hlinkClick r:id="rId2" action="ppaction://hlinksldjump"/>
              </a:rPr>
              <a:t>correction)</a:t>
            </a:r>
            <a:endParaRPr lang="en-US" altLang="zh-CN" dirty="0">
              <a:solidFill>
                <a:schemeClr val="hlink"/>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zh-CN" dirty="0">
              <a:solidFill>
                <a:schemeClr val="hlink"/>
              </a:solidFill>
              <a:latin typeface="Times New Roman" panose="02020603050405020304" pitchFamily="18" charset="0"/>
              <a:cs typeface="Times New Roman" panose="02020603050405020304" pitchFamily="18" charset="0"/>
            </a:endParaRPr>
          </a:p>
          <a:p>
            <a:pPr eaLnBrk="1" hangingPunct="1">
              <a:buNone/>
            </a:pPr>
            <a:r>
              <a:rPr lang="en-US" altLang="zh-CN" b="1" dirty="0">
                <a:latin typeface="宋体" panose="02010600030101010101" pitchFamily="2" charset="-122"/>
                <a:hlinkClick r:id="rId3" action="ppaction://hlinksldjump"/>
              </a:rPr>
              <a:t>(3)</a:t>
            </a:r>
            <a:r>
              <a:rPr lang="zh-CN" altLang="en-US" b="1" dirty="0">
                <a:latin typeface="Times New Roman" panose="02020603050405020304" pitchFamily="18" charset="0"/>
                <a:cs typeface="Times New Roman" panose="02020603050405020304" pitchFamily="18" charset="0"/>
                <a:hlinkClick r:id="rId3" action="ppaction://hlinksldjump"/>
              </a:rPr>
              <a:t>有源校正装置</a:t>
            </a:r>
            <a:r>
              <a:rPr lang="en-US" altLang="zh-CN" dirty="0">
                <a:solidFill>
                  <a:schemeClr val="hlink"/>
                </a:solidFill>
                <a:latin typeface="Times New Roman" panose="02020603050405020304" pitchFamily="18" charset="0"/>
                <a:cs typeface="Times New Roman" panose="02020603050405020304" pitchFamily="18" charset="0"/>
                <a:hlinkClick r:id="rId3" action="ppaction://hlinksldjump"/>
              </a:rPr>
              <a:t>(</a:t>
            </a:r>
            <a:r>
              <a:rPr lang="en-US" altLang="zh-CN" dirty="0">
                <a:latin typeface="Times New Roman" panose="02020603050405020304" pitchFamily="18" charset="0"/>
                <a:cs typeface="Times New Roman" panose="02020603050405020304" pitchFamily="18" charset="0"/>
                <a:hlinkClick r:id="rId3" action="ppaction://hlinksldjump"/>
              </a:rPr>
              <a:t>Active correction</a:t>
            </a:r>
            <a:r>
              <a:rPr lang="en-US" altLang="zh-CN" dirty="0">
                <a:solidFill>
                  <a:schemeClr val="hlink"/>
                </a:solidFill>
                <a:latin typeface="Times New Roman" panose="02020603050405020304" pitchFamily="18" charset="0"/>
                <a:cs typeface="Times New Roman" panose="02020603050405020304" pitchFamily="18" charset="0"/>
                <a:hlinkClick r:id="rId3" action="ppaction://hlinksldjump"/>
              </a:rPr>
              <a:t>)</a:t>
            </a:r>
            <a:endParaRPr lang="en-US" altLang="zh-CN" dirty="0">
              <a:solidFill>
                <a:schemeClr val="hlink"/>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15"/>
          <p:cNvSpPr txBox="1">
            <a:spLocks noChangeArrowheads="1"/>
          </p:cNvSpPr>
          <p:nvPr/>
        </p:nvSpPr>
        <p:spPr bwMode="auto">
          <a:xfrm>
            <a:off x="117475" y="549275"/>
            <a:ext cx="867886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en-US" altLang="zh-CN" sz="2800" b="1" dirty="0">
                <a:solidFill>
                  <a:srgbClr val="003399"/>
                </a:solidFill>
                <a:latin typeface="Times New Roman" panose="02020603050405020304" pitchFamily="18" charset="0"/>
                <a:cs typeface="Times New Roman" panose="02020603050405020304" pitchFamily="18" charset="0"/>
              </a:rPr>
              <a:t>(3) </a:t>
            </a:r>
            <a:r>
              <a:rPr lang="zh-CN" altLang="en-US" sz="2800" b="1" dirty="0">
                <a:solidFill>
                  <a:srgbClr val="003399"/>
                </a:solidFill>
                <a:latin typeface="Times New Roman" panose="02020603050405020304" pitchFamily="18" charset="0"/>
                <a:cs typeface="Times New Roman" panose="02020603050405020304" pitchFamily="18" charset="0"/>
              </a:rPr>
              <a:t>由</a:t>
            </a:r>
            <a:r>
              <a:rPr lang="en-US" altLang="zh-CN" sz="2800" dirty="0">
                <a:solidFill>
                  <a:srgbClr val="003399"/>
                </a:solidFill>
                <a:latin typeface="Times New Roman" panose="02020603050405020304" pitchFamily="18" charset="0"/>
                <a:cs typeface="Times New Roman" panose="02020603050405020304" pitchFamily="18" charset="0"/>
              </a:rPr>
              <a:t>Bode</a:t>
            </a:r>
            <a:r>
              <a:rPr lang="zh-CN" altLang="en-US" sz="2800" b="1" dirty="0">
                <a:solidFill>
                  <a:srgbClr val="003399"/>
                </a:solidFill>
                <a:latin typeface="Times New Roman" panose="02020603050405020304" pitchFamily="18" charset="0"/>
                <a:cs typeface="Times New Roman" panose="02020603050405020304" pitchFamily="18" charset="0"/>
              </a:rPr>
              <a:t>图中求出</a:t>
            </a:r>
            <a:r>
              <a:rPr lang="en-US" altLang="zh-CN" sz="2800" i="1" dirty="0">
                <a:solidFill>
                  <a:srgbClr val="003399"/>
                </a:solidFill>
                <a:latin typeface="Times New Roman" panose="02020603050405020304" pitchFamily="18" charset="0"/>
                <a:cs typeface="Times New Roman" panose="02020603050405020304" pitchFamily="18" charset="0"/>
              </a:rPr>
              <a:t>L</a:t>
            </a:r>
            <a:r>
              <a:rPr lang="en-US" altLang="zh-CN" sz="2800" baseline="-25000" dirty="0">
                <a:solidFill>
                  <a:srgbClr val="003399"/>
                </a:solidFill>
                <a:latin typeface="Times New Roman" panose="02020603050405020304" pitchFamily="18" charset="0"/>
                <a:cs typeface="Times New Roman" panose="02020603050405020304" pitchFamily="18" charset="0"/>
              </a:rPr>
              <a:t>0</a:t>
            </a:r>
            <a:r>
              <a:rPr lang="en-US" altLang="zh-CN" sz="2800" dirty="0">
                <a:solidFill>
                  <a:srgbClr val="003399"/>
                </a:solidFill>
                <a:latin typeface="Times New Roman" panose="02020603050405020304" pitchFamily="18" charset="0"/>
                <a:cs typeface="Times New Roman" panose="02020603050405020304" pitchFamily="18" charset="0"/>
              </a:rPr>
              <a:t>(</a:t>
            </a:r>
            <a:r>
              <a:rPr lang="el-GR" altLang="zh-CN" sz="2800" dirty="0">
                <a:solidFill>
                  <a:srgbClr val="003399"/>
                </a:solidFill>
                <a:latin typeface="Times New Roman" panose="02020603050405020304" pitchFamily="18" charset="0"/>
                <a:cs typeface="Times New Roman" panose="02020603050405020304" pitchFamily="18" charset="0"/>
              </a:rPr>
              <a:t>ω</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dirty="0">
                <a:solidFill>
                  <a:srgbClr val="003399"/>
                </a:solidFill>
                <a:latin typeface="Symbol Tiger" panose="05050102010706020507" pitchFamily="18" charset="2"/>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L</a:t>
            </a:r>
            <a:r>
              <a:rPr lang="en-US" altLang="zh-CN" sz="2800" dirty="0">
                <a:solidFill>
                  <a:srgbClr val="003399"/>
                </a:solidFill>
                <a:latin typeface="Times New Roman" panose="02020603050405020304" pitchFamily="18" charset="0"/>
                <a:cs typeface="Times New Roman" panose="02020603050405020304" pitchFamily="18" charset="0"/>
              </a:rPr>
              <a:t>(</a:t>
            </a:r>
            <a:r>
              <a:rPr lang="el-GR" altLang="zh-CN" sz="2800" dirty="0">
                <a:solidFill>
                  <a:srgbClr val="003399"/>
                </a:solidFill>
                <a:latin typeface="Times New Roman" panose="02020603050405020304" pitchFamily="18" charset="0"/>
                <a:cs typeface="Times New Roman" panose="02020603050405020304" pitchFamily="18" charset="0"/>
              </a:rPr>
              <a:t>ω</a:t>
            </a:r>
            <a:r>
              <a:rPr lang="en-US" altLang="zh-CN" sz="2800" dirty="0">
                <a:solidFill>
                  <a:srgbClr val="003399"/>
                </a:solidFill>
                <a:latin typeface="Times New Roman" panose="02020603050405020304" pitchFamily="18" charset="0"/>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的特性曲线，取其中大于零分贝的幅频特性作为                       ，即得到 </a:t>
            </a:r>
            <a:r>
              <a:rPr lang="en-US" altLang="zh-CN" sz="2800" i="1" dirty="0">
                <a:solidFill>
                  <a:srgbClr val="003399"/>
                </a:solidFill>
                <a:latin typeface="Times New Roman" panose="02020603050405020304" pitchFamily="18" charset="0"/>
                <a:cs typeface="Times New Roman" panose="02020603050405020304" pitchFamily="18" charset="0"/>
              </a:rPr>
              <a:t>G</a:t>
            </a:r>
            <a:r>
              <a:rPr lang="en-US" altLang="zh-CN" sz="2800" baseline="-25000" dirty="0">
                <a:solidFill>
                  <a:srgbClr val="003399"/>
                </a:solidFill>
                <a:latin typeface="Times New Roman" panose="02020603050405020304" pitchFamily="18" charset="0"/>
                <a:cs typeface="Times New Roman" panose="02020603050405020304" pitchFamily="18" charset="0"/>
              </a:rPr>
              <a:t>2</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s</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err="1">
                <a:solidFill>
                  <a:srgbClr val="003399"/>
                </a:solidFill>
                <a:latin typeface="Times New Roman" panose="02020603050405020304" pitchFamily="18" charset="0"/>
                <a:cs typeface="Times New Roman" panose="02020603050405020304" pitchFamily="18" charset="0"/>
              </a:rPr>
              <a:t>G</a:t>
            </a:r>
            <a:r>
              <a:rPr lang="en-US" altLang="zh-CN" sz="2800" i="1" baseline="-25000" dirty="0" err="1">
                <a:solidFill>
                  <a:srgbClr val="003399"/>
                </a:solidFill>
                <a:latin typeface="Times New Roman" panose="02020603050405020304" pitchFamily="18" charset="0"/>
                <a:cs typeface="Times New Roman" panose="02020603050405020304" pitchFamily="18" charset="0"/>
              </a:rPr>
              <a:t>c</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s</a:t>
            </a:r>
            <a:r>
              <a:rPr lang="en-US" altLang="zh-CN" sz="2800" dirty="0">
                <a:solidFill>
                  <a:srgbClr val="003399"/>
                </a:solidFill>
                <a:latin typeface="Times New Roman" panose="02020603050405020304" pitchFamily="18" charset="0"/>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传递函数。</a:t>
            </a:r>
            <a:endParaRPr lang="zh-CN" altLang="en-US" sz="2800" b="1" dirty="0">
              <a:solidFill>
                <a:srgbClr val="003399"/>
              </a:solidFill>
              <a:latin typeface="Times New Roman" panose="02020603050405020304" pitchFamily="18" charset="0"/>
              <a:cs typeface="Times New Roman" panose="02020603050405020304" pitchFamily="18" charset="0"/>
            </a:endParaRPr>
          </a:p>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为使</a:t>
            </a:r>
            <a:r>
              <a:rPr lang="en-US" altLang="zh-CN" sz="2800" i="1" dirty="0">
                <a:solidFill>
                  <a:srgbClr val="003399"/>
                </a:solidFill>
                <a:latin typeface="Times New Roman" panose="02020603050405020304" pitchFamily="18" charset="0"/>
                <a:cs typeface="Times New Roman" panose="02020603050405020304" pitchFamily="18" charset="0"/>
              </a:rPr>
              <a:t>G</a:t>
            </a:r>
            <a:r>
              <a:rPr lang="en-US" altLang="zh-CN" sz="2800" baseline="-25000" dirty="0">
                <a:solidFill>
                  <a:srgbClr val="003399"/>
                </a:solidFill>
                <a:latin typeface="Times New Roman" panose="02020603050405020304" pitchFamily="18" charset="0"/>
                <a:cs typeface="Times New Roman" panose="02020603050405020304" pitchFamily="18" charset="0"/>
              </a:rPr>
              <a:t>2</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s</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err="1">
                <a:solidFill>
                  <a:srgbClr val="003399"/>
                </a:solidFill>
                <a:latin typeface="Times New Roman" panose="02020603050405020304" pitchFamily="18" charset="0"/>
                <a:cs typeface="Times New Roman" panose="02020603050405020304" pitchFamily="18" charset="0"/>
              </a:rPr>
              <a:t>G</a:t>
            </a:r>
            <a:r>
              <a:rPr lang="en-US" altLang="zh-CN" sz="2800" i="1" baseline="-25000" dirty="0" err="1">
                <a:solidFill>
                  <a:srgbClr val="003399"/>
                </a:solidFill>
                <a:latin typeface="Times New Roman" panose="02020603050405020304" pitchFamily="18" charset="0"/>
                <a:cs typeface="Times New Roman" panose="02020603050405020304" pitchFamily="18" charset="0"/>
              </a:rPr>
              <a:t>c</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s</a:t>
            </a:r>
            <a:r>
              <a:rPr lang="en-US" altLang="zh-CN" sz="2800" dirty="0">
                <a:solidFill>
                  <a:srgbClr val="003399"/>
                </a:solidFill>
                <a:latin typeface="Times New Roman" panose="02020603050405020304" pitchFamily="18" charset="0"/>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较简单，将                                     的部分用                                        的部分的幅频特性的延长线来代替以减少               </a:t>
            </a:r>
            <a:r>
              <a:rPr lang="en-US" altLang="zh-CN" sz="2800" b="1" dirty="0">
                <a:solidFill>
                  <a:srgbClr val="003399"/>
                </a:solidFill>
                <a:latin typeface="Times New Roman" panose="02020603050405020304" pitchFamily="18" charset="0"/>
                <a:cs typeface="Times New Roman" panose="02020603050405020304" pitchFamily="18" charset="0"/>
              </a:rPr>
              <a:t>                    </a:t>
            </a:r>
            <a:r>
              <a:rPr lang="zh-CN" altLang="en-US" sz="2800" b="1" dirty="0">
                <a:solidFill>
                  <a:srgbClr val="003399"/>
                </a:solidFill>
                <a:latin typeface="Times New Roman" panose="02020603050405020304" pitchFamily="18" charset="0"/>
                <a:cs typeface="Times New Roman" panose="02020603050405020304" pitchFamily="18" charset="0"/>
              </a:rPr>
              <a:t>中    和    两个转折频率。得到</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sp>
        <p:nvSpPr>
          <p:cNvPr id="20" name="Text Box 15"/>
          <p:cNvSpPr txBox="1">
            <a:spLocks noChangeArrowheads="1"/>
          </p:cNvSpPr>
          <p:nvPr/>
        </p:nvSpPr>
        <p:spPr bwMode="auto">
          <a:xfrm>
            <a:off x="131763" y="3987800"/>
            <a:ext cx="8678862" cy="95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en-US" altLang="zh-CN" sz="2800" b="1" dirty="0">
                <a:solidFill>
                  <a:srgbClr val="003399"/>
                </a:solidFill>
                <a:latin typeface="Times New Roman" panose="02020603050405020304" pitchFamily="18" charset="0"/>
                <a:cs typeface="Times New Roman" panose="02020603050405020304" pitchFamily="18" charset="0"/>
              </a:rPr>
              <a:t>(4)</a:t>
            </a:r>
            <a:r>
              <a:rPr lang="zh-CN" altLang="en-US" sz="2800" b="1" dirty="0">
                <a:solidFill>
                  <a:srgbClr val="003399"/>
                </a:solidFill>
                <a:latin typeface="Times New Roman" panose="02020603050405020304" pitchFamily="18" charset="0"/>
                <a:cs typeface="Times New Roman" panose="02020603050405020304" pitchFamily="18" charset="0"/>
              </a:rPr>
              <a:t>检验局部反馈回路的稳定性和校正后系统在剪切频率附近                                        的程度。</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grpSp>
        <p:nvGrpSpPr>
          <p:cNvPr id="21" name="Group 19"/>
          <p:cNvGrpSpPr/>
          <p:nvPr/>
        </p:nvGrpSpPr>
        <p:grpSpPr bwMode="auto">
          <a:xfrm>
            <a:off x="163513" y="4568825"/>
            <a:ext cx="8678862" cy="1200148"/>
            <a:chOff x="22225" y="-228605"/>
            <a:chExt cx="8678863" cy="1200172"/>
          </a:xfrm>
        </p:grpSpPr>
        <p:sp>
          <p:nvSpPr>
            <p:cNvPr id="22" name="Text Box 15"/>
            <p:cNvSpPr txBox="1">
              <a:spLocks noChangeArrowheads="1"/>
            </p:cNvSpPr>
            <p:nvPr/>
          </p:nvSpPr>
          <p:spPr bwMode="auto">
            <a:xfrm>
              <a:off x="22225" y="17460"/>
              <a:ext cx="86788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计算                时，局部反馈回路开环传递函数</a:t>
              </a:r>
              <a:r>
                <a:rPr lang="en-US" altLang="zh-CN" sz="2800" b="1" i="1" dirty="0">
                  <a:solidFill>
                    <a:srgbClr val="003399"/>
                  </a:solidFill>
                  <a:latin typeface="Times New Roman" panose="02020603050405020304" pitchFamily="18" charset="0"/>
                  <a:cs typeface="Times New Roman" panose="02020603050405020304" pitchFamily="18" charset="0"/>
                </a:rPr>
                <a:t>G</a:t>
              </a:r>
              <a:r>
                <a:rPr lang="en-US" altLang="zh-CN" sz="2800" b="1" baseline="-25000" dirty="0">
                  <a:solidFill>
                    <a:srgbClr val="003399"/>
                  </a:solidFill>
                  <a:latin typeface="Times New Roman" panose="02020603050405020304" pitchFamily="18" charset="0"/>
                  <a:cs typeface="Times New Roman" panose="02020603050405020304" pitchFamily="18" charset="0"/>
                </a:rPr>
                <a:t>2</a:t>
              </a:r>
              <a:r>
                <a:rPr lang="en-US" altLang="zh-CN" sz="2800" b="1" dirty="0">
                  <a:solidFill>
                    <a:srgbClr val="003399"/>
                  </a:solidFill>
                  <a:latin typeface="Times New Roman" panose="02020603050405020304" pitchFamily="18" charset="0"/>
                  <a:cs typeface="Times New Roman" panose="02020603050405020304" pitchFamily="18" charset="0"/>
                </a:rPr>
                <a:t>(</a:t>
              </a:r>
              <a:r>
                <a:rPr lang="en-US" altLang="zh-CN" sz="2800" b="1" i="1" dirty="0">
                  <a:solidFill>
                    <a:srgbClr val="003399"/>
                  </a:solidFill>
                  <a:latin typeface="Times New Roman" panose="02020603050405020304" pitchFamily="18" charset="0"/>
                  <a:cs typeface="Times New Roman" panose="02020603050405020304" pitchFamily="18" charset="0"/>
                </a:rPr>
                <a:t>s</a:t>
              </a:r>
              <a:r>
                <a:rPr lang="en-US" altLang="zh-CN" sz="2800" b="1" dirty="0">
                  <a:solidFill>
                    <a:srgbClr val="003399"/>
                  </a:solidFill>
                  <a:latin typeface="Times New Roman" panose="02020603050405020304" pitchFamily="18" charset="0"/>
                  <a:cs typeface="Times New Roman" panose="02020603050405020304" pitchFamily="18" charset="0"/>
                </a:rPr>
                <a:t>)</a:t>
              </a:r>
              <a:r>
                <a:rPr lang="en-US" altLang="zh-CN" sz="2800" b="1" i="1" dirty="0" err="1">
                  <a:solidFill>
                    <a:srgbClr val="003399"/>
                  </a:solidFill>
                  <a:latin typeface="Times New Roman" panose="02020603050405020304" pitchFamily="18" charset="0"/>
                  <a:cs typeface="Times New Roman" panose="02020603050405020304" pitchFamily="18" charset="0"/>
                </a:rPr>
                <a:t>G</a:t>
              </a:r>
              <a:r>
                <a:rPr lang="en-US" altLang="zh-CN" sz="2800" b="1" i="1" baseline="-25000" dirty="0" err="1">
                  <a:solidFill>
                    <a:srgbClr val="003399"/>
                  </a:solidFill>
                  <a:latin typeface="Times New Roman" panose="02020603050405020304" pitchFamily="18" charset="0"/>
                  <a:cs typeface="Times New Roman" panose="02020603050405020304" pitchFamily="18" charset="0"/>
                </a:rPr>
                <a:t>c</a:t>
              </a:r>
              <a:r>
                <a:rPr lang="en-US" altLang="zh-CN" sz="2800" b="1" dirty="0">
                  <a:solidFill>
                    <a:srgbClr val="003399"/>
                  </a:solidFill>
                  <a:latin typeface="Times New Roman" panose="02020603050405020304" pitchFamily="18" charset="0"/>
                  <a:cs typeface="Times New Roman" panose="02020603050405020304" pitchFamily="18" charset="0"/>
                </a:rPr>
                <a:t>(</a:t>
              </a:r>
              <a:r>
                <a:rPr lang="en-US" altLang="zh-CN" sz="2800" b="1" i="1" dirty="0">
                  <a:solidFill>
                    <a:srgbClr val="003399"/>
                  </a:solidFill>
                  <a:latin typeface="Times New Roman" panose="02020603050405020304" pitchFamily="18" charset="0"/>
                  <a:cs typeface="Times New Roman" panose="02020603050405020304" pitchFamily="18" charset="0"/>
                </a:rPr>
                <a:t>s</a:t>
              </a:r>
              <a:r>
                <a:rPr lang="en-US" altLang="zh-CN" sz="2800" b="1" dirty="0">
                  <a:solidFill>
                    <a:srgbClr val="003399"/>
                  </a:solidFill>
                  <a:latin typeface="Times New Roman" panose="02020603050405020304" pitchFamily="18" charset="0"/>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 所对应的相角裕度：</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graphicFrame>
          <p:nvGraphicFramePr>
            <p:cNvPr id="23" name="Object 21"/>
            <p:cNvGraphicFramePr>
              <a:graphicFrameLocks noChangeAspect="1"/>
            </p:cNvGraphicFramePr>
            <p:nvPr/>
          </p:nvGraphicFramePr>
          <p:xfrm>
            <a:off x="2095500" y="-228605"/>
            <a:ext cx="312737" cy="1076346"/>
          </p:xfrm>
          <a:graphic>
            <a:graphicData uri="http://schemas.openxmlformats.org/presentationml/2006/ole">
              <mc:AlternateContent xmlns:mc="http://schemas.openxmlformats.org/markup-compatibility/2006">
                <mc:Choice xmlns:v="urn:schemas-microsoft-com:vml" Requires="v">
                  <p:oleObj spid="_x0000_s132160" name="Equation" r:id="rId1" imgW="114300" imgH="177800" progId="Equation.DSMT4">
                    <p:embed/>
                  </p:oleObj>
                </mc:Choice>
                <mc:Fallback>
                  <p:oleObj name="Equation" r:id="rId1" imgW="114300" imgH="177800" progId="Equation.DSMT4">
                    <p:embed/>
                    <p:pic>
                      <p:nvPicPr>
                        <p:cNvPr id="0"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228605"/>
                          <a:ext cx="312737" cy="10763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5" name="图片 24"/>
          <p:cNvPicPr>
            <a:picLocks noChangeAspect="1"/>
          </p:cNvPicPr>
          <p:nvPr/>
        </p:nvPicPr>
        <p:blipFill>
          <a:blip r:embed="rId3" cstate="print"/>
          <a:stretch>
            <a:fillRect/>
          </a:stretch>
        </p:blipFill>
        <p:spPr>
          <a:xfrm>
            <a:off x="4152993" y="981393"/>
            <a:ext cx="3104157" cy="519665"/>
          </a:xfrm>
          <a:prstGeom prst="rect">
            <a:avLst/>
          </a:prstGeom>
        </p:spPr>
      </p:pic>
      <p:pic>
        <p:nvPicPr>
          <p:cNvPr id="26" name="图片 25"/>
          <p:cNvPicPr>
            <a:picLocks noChangeAspect="1"/>
          </p:cNvPicPr>
          <p:nvPr/>
        </p:nvPicPr>
        <p:blipFill>
          <a:blip r:embed="rId4" cstate="print"/>
          <a:stretch>
            <a:fillRect/>
          </a:stretch>
        </p:blipFill>
        <p:spPr>
          <a:xfrm>
            <a:off x="4152993" y="1868427"/>
            <a:ext cx="3368146" cy="516900"/>
          </a:xfrm>
          <a:prstGeom prst="rect">
            <a:avLst/>
          </a:prstGeom>
        </p:spPr>
      </p:pic>
      <p:pic>
        <p:nvPicPr>
          <p:cNvPr id="27" name="图片 26"/>
          <p:cNvPicPr>
            <a:picLocks noChangeAspect="1"/>
          </p:cNvPicPr>
          <p:nvPr/>
        </p:nvPicPr>
        <p:blipFill>
          <a:blip r:embed="rId5" cstate="print"/>
          <a:stretch>
            <a:fillRect/>
          </a:stretch>
        </p:blipFill>
        <p:spPr>
          <a:xfrm>
            <a:off x="671847" y="2297787"/>
            <a:ext cx="3543036" cy="519665"/>
          </a:xfrm>
          <a:prstGeom prst="rect">
            <a:avLst/>
          </a:prstGeom>
        </p:spPr>
      </p:pic>
      <p:pic>
        <p:nvPicPr>
          <p:cNvPr id="28" name="图片 27"/>
          <p:cNvPicPr>
            <a:picLocks noChangeAspect="1"/>
          </p:cNvPicPr>
          <p:nvPr/>
        </p:nvPicPr>
        <p:blipFill>
          <a:blip r:embed="rId6" cstate="print"/>
          <a:stretch>
            <a:fillRect/>
          </a:stretch>
        </p:blipFill>
        <p:spPr>
          <a:xfrm>
            <a:off x="2419508" y="2735328"/>
            <a:ext cx="3105681" cy="518141"/>
          </a:xfrm>
          <a:prstGeom prst="rect">
            <a:avLst/>
          </a:prstGeom>
        </p:spPr>
      </p:pic>
      <p:pic>
        <p:nvPicPr>
          <p:cNvPr id="29" name="图片 28"/>
          <p:cNvPicPr>
            <a:picLocks noChangeAspect="1"/>
          </p:cNvPicPr>
          <p:nvPr/>
        </p:nvPicPr>
        <p:blipFill>
          <a:blip r:embed="rId7" cstate="print"/>
          <a:stretch>
            <a:fillRect/>
          </a:stretch>
        </p:blipFill>
        <p:spPr>
          <a:xfrm>
            <a:off x="2286129" y="3120542"/>
            <a:ext cx="4341553" cy="1005804"/>
          </a:xfrm>
          <a:prstGeom prst="rect">
            <a:avLst/>
          </a:prstGeom>
        </p:spPr>
      </p:pic>
      <p:pic>
        <p:nvPicPr>
          <p:cNvPr id="30" name="图片 29"/>
          <p:cNvPicPr>
            <a:picLocks noChangeAspect="1"/>
          </p:cNvPicPr>
          <p:nvPr/>
        </p:nvPicPr>
        <p:blipFill>
          <a:blip r:embed="rId8" cstate="print"/>
          <a:stretch>
            <a:fillRect/>
          </a:stretch>
        </p:blipFill>
        <p:spPr>
          <a:xfrm>
            <a:off x="5854409" y="2658482"/>
            <a:ext cx="403830" cy="518141"/>
          </a:xfrm>
          <a:prstGeom prst="rect">
            <a:avLst/>
          </a:prstGeom>
        </p:spPr>
      </p:pic>
      <p:pic>
        <p:nvPicPr>
          <p:cNvPr id="31" name="图片 30"/>
          <p:cNvPicPr>
            <a:picLocks noChangeAspect="1"/>
          </p:cNvPicPr>
          <p:nvPr/>
        </p:nvPicPr>
        <p:blipFill>
          <a:blip r:embed="rId9" cstate="print"/>
          <a:stretch>
            <a:fillRect/>
          </a:stretch>
        </p:blipFill>
        <p:spPr>
          <a:xfrm>
            <a:off x="6556623" y="2670835"/>
            <a:ext cx="414870" cy="493434"/>
          </a:xfrm>
          <a:prstGeom prst="rect">
            <a:avLst/>
          </a:prstGeom>
        </p:spPr>
      </p:pic>
      <p:pic>
        <p:nvPicPr>
          <p:cNvPr id="32" name="图片 31"/>
          <p:cNvPicPr>
            <a:picLocks noChangeAspect="1"/>
          </p:cNvPicPr>
          <p:nvPr/>
        </p:nvPicPr>
        <p:blipFill>
          <a:blip r:embed="rId10" cstate="print"/>
          <a:stretch>
            <a:fillRect/>
          </a:stretch>
        </p:blipFill>
        <p:spPr>
          <a:xfrm>
            <a:off x="1259633" y="4437112"/>
            <a:ext cx="3528392" cy="541492"/>
          </a:xfrm>
          <a:prstGeom prst="rect">
            <a:avLst/>
          </a:prstGeom>
        </p:spPr>
      </p:pic>
      <p:pic>
        <p:nvPicPr>
          <p:cNvPr id="33" name="图片 32"/>
          <p:cNvPicPr>
            <a:picLocks noChangeAspect="1"/>
          </p:cNvPicPr>
          <p:nvPr/>
        </p:nvPicPr>
        <p:blipFill>
          <a:blip r:embed="rId11" cstate="print"/>
          <a:stretch>
            <a:fillRect/>
          </a:stretch>
        </p:blipFill>
        <p:spPr>
          <a:xfrm>
            <a:off x="1187624" y="4851674"/>
            <a:ext cx="2448272" cy="481065"/>
          </a:xfrm>
          <a:prstGeom prst="rect">
            <a:avLst/>
          </a:prstGeom>
        </p:spPr>
      </p:pic>
      <p:pic>
        <p:nvPicPr>
          <p:cNvPr id="34" name="图片 33"/>
          <p:cNvPicPr>
            <a:picLocks noChangeAspect="1"/>
          </p:cNvPicPr>
          <p:nvPr/>
        </p:nvPicPr>
        <p:blipFill>
          <a:blip r:embed="rId12" cstate="print"/>
          <a:stretch>
            <a:fillRect/>
          </a:stretch>
        </p:blipFill>
        <p:spPr>
          <a:xfrm>
            <a:off x="958656" y="5750728"/>
            <a:ext cx="6996497" cy="615723"/>
          </a:xfrm>
          <a:prstGeom prst="rect">
            <a:avLst/>
          </a:prstGeom>
        </p:spPr>
      </p:pic>
      <p:sp>
        <p:nvSpPr>
          <p:cNvPr id="35"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r>
              <a:rPr lang="en-US" altLang="zh-CN" sz="1400" dirty="0">
                <a:solidFill>
                  <a:srgbClr val="007A77"/>
                </a:solidFill>
              </a:rPr>
              <a:t>66</a:t>
            </a:r>
            <a:endParaRPr lang="en-US" altLang="zh-CN" sz="1400" dirty="0">
              <a:solidFill>
                <a:srgbClr val="007A77"/>
              </a:solidFill>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79512" y="44624"/>
            <a:ext cx="8678863" cy="536617"/>
            <a:chOff x="0" y="0"/>
            <a:chExt cx="8678427" cy="536999"/>
          </a:xfrm>
        </p:grpSpPr>
        <p:sp>
          <p:nvSpPr>
            <p:cNvPr id="3" name="Text Box 15"/>
            <p:cNvSpPr txBox="1">
              <a:spLocks noChangeArrowheads="1"/>
            </p:cNvSpPr>
            <p:nvPr/>
          </p:nvSpPr>
          <p:spPr bwMode="auto">
            <a:xfrm>
              <a:off x="0" y="0"/>
              <a:ext cx="8678427" cy="52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en-US" altLang="zh-CN" sz="2800" b="1" dirty="0">
                  <a:solidFill>
                    <a:srgbClr val="003399"/>
                  </a:solidFill>
                  <a:latin typeface="Times New Roman" panose="02020603050405020304" pitchFamily="18" charset="0"/>
                  <a:cs typeface="Times New Roman" panose="02020603050405020304" pitchFamily="18" charset="0"/>
                </a:rPr>
                <a:t>(4)</a:t>
              </a:r>
              <a:r>
                <a:rPr lang="zh-CN" altLang="en-US" sz="2800" b="1" dirty="0">
                  <a:solidFill>
                    <a:srgbClr val="003399"/>
                  </a:solidFill>
                  <a:latin typeface="Times New Roman" panose="02020603050405020304" pitchFamily="18" charset="0"/>
                  <a:cs typeface="Times New Roman" panose="02020603050405020304" pitchFamily="18" charset="0"/>
                </a:rPr>
                <a:t>计算                       处局部反馈回路的对数幅值：</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graphicFrame>
          <p:nvGraphicFramePr>
            <p:cNvPr id="4" name="Object 6"/>
            <p:cNvGraphicFramePr>
              <a:graphicFrameLocks noChangeAspect="1"/>
            </p:cNvGraphicFramePr>
            <p:nvPr/>
          </p:nvGraphicFramePr>
          <p:xfrm>
            <a:off x="1296079" y="19438"/>
            <a:ext cx="1985863" cy="517561"/>
          </p:xfrm>
          <a:graphic>
            <a:graphicData uri="http://schemas.openxmlformats.org/presentationml/2006/ole">
              <mc:AlternateContent xmlns:mc="http://schemas.openxmlformats.org/markup-compatibility/2006">
                <mc:Choice xmlns:v="urn:schemas-microsoft-com:vml" Requires="v">
                  <p:oleObj spid="_x0000_s241704" name="Equation" r:id="rId1" imgW="927100" imgH="114300" progId="Equation.DSMT4">
                    <p:embed/>
                  </p:oleObj>
                </mc:Choice>
                <mc:Fallback>
                  <p:oleObj name="Equation" r:id="rId1" imgW="927100" imgH="114300" progId="Equation.DSMT4">
                    <p:embed/>
                    <p:pic>
                      <p:nvPicPr>
                        <p:cNvPr id="0" name="图片 2417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079" y="19438"/>
                          <a:ext cx="1985863" cy="51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5" name="图片 4"/>
          <p:cNvPicPr>
            <a:picLocks noChangeAspect="1"/>
          </p:cNvPicPr>
          <p:nvPr/>
        </p:nvPicPr>
        <p:blipFill>
          <a:blip r:embed="rId3"/>
          <a:stretch>
            <a:fillRect/>
          </a:stretch>
        </p:blipFill>
        <p:spPr>
          <a:xfrm>
            <a:off x="899592" y="585821"/>
            <a:ext cx="7596030" cy="944254"/>
          </a:xfrm>
          <a:prstGeom prst="rect">
            <a:avLst/>
          </a:prstGeom>
        </p:spPr>
      </p:pic>
      <p:sp>
        <p:nvSpPr>
          <p:cNvPr id="6" name="Text Box 15"/>
          <p:cNvSpPr txBox="1">
            <a:spLocks noChangeArrowheads="1"/>
          </p:cNvSpPr>
          <p:nvPr/>
        </p:nvSpPr>
        <p:spPr bwMode="auto">
          <a:xfrm>
            <a:off x="169232" y="1548387"/>
            <a:ext cx="8678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en-US" altLang="zh-CN" sz="2800" b="1" dirty="0">
                <a:solidFill>
                  <a:srgbClr val="003399"/>
                </a:solidFill>
                <a:latin typeface="Times New Roman" panose="02020603050405020304" pitchFamily="18" charset="0"/>
                <a:cs typeface="Times New Roman" panose="02020603050405020304" pitchFamily="18" charset="0"/>
              </a:rPr>
              <a:t>(5) </a:t>
            </a:r>
            <a:r>
              <a:rPr lang="zh-CN" altLang="en-US" sz="2800" b="1" dirty="0">
                <a:solidFill>
                  <a:srgbClr val="003399"/>
                </a:solidFill>
                <a:latin typeface="Times New Roman" panose="02020603050405020304" pitchFamily="18" charset="0"/>
                <a:cs typeface="Times New Roman" panose="02020603050405020304" pitchFamily="18" charset="0"/>
              </a:rPr>
              <a:t>根据</a:t>
            </a:r>
            <a:r>
              <a:rPr lang="en-US" altLang="zh-CN" sz="2800" i="1" dirty="0">
                <a:solidFill>
                  <a:srgbClr val="003399"/>
                </a:solidFill>
                <a:latin typeface="Times New Roman" panose="02020603050405020304" pitchFamily="18" charset="0"/>
                <a:cs typeface="Times New Roman" panose="02020603050405020304" pitchFamily="18" charset="0"/>
              </a:rPr>
              <a:t>G</a:t>
            </a:r>
            <a:r>
              <a:rPr lang="en-US" altLang="zh-CN" sz="2800" baseline="-25000" dirty="0">
                <a:solidFill>
                  <a:srgbClr val="003399"/>
                </a:solidFill>
                <a:latin typeface="Times New Roman" panose="02020603050405020304" pitchFamily="18" charset="0"/>
                <a:cs typeface="Times New Roman" panose="02020603050405020304" pitchFamily="18" charset="0"/>
              </a:rPr>
              <a:t>2</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s</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err="1">
                <a:solidFill>
                  <a:srgbClr val="003399"/>
                </a:solidFill>
                <a:latin typeface="Times New Roman" panose="02020603050405020304" pitchFamily="18" charset="0"/>
                <a:cs typeface="Times New Roman" panose="02020603050405020304" pitchFamily="18" charset="0"/>
              </a:rPr>
              <a:t>G</a:t>
            </a:r>
            <a:r>
              <a:rPr lang="en-US" altLang="zh-CN" sz="2800" i="1" baseline="-25000" dirty="0" err="1">
                <a:solidFill>
                  <a:srgbClr val="003399"/>
                </a:solidFill>
                <a:latin typeface="Times New Roman" panose="02020603050405020304" pitchFamily="18" charset="0"/>
                <a:cs typeface="Times New Roman" panose="02020603050405020304" pitchFamily="18" charset="0"/>
              </a:rPr>
              <a:t>c</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s</a:t>
            </a:r>
            <a:r>
              <a:rPr lang="en-US" altLang="zh-CN" sz="2800" dirty="0">
                <a:solidFill>
                  <a:srgbClr val="003399"/>
                </a:solidFill>
                <a:latin typeface="Times New Roman" panose="02020603050405020304" pitchFamily="18" charset="0"/>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传递函数，由已知的</a:t>
            </a:r>
            <a:r>
              <a:rPr lang="en-US" altLang="zh-CN" sz="2800" i="1" dirty="0">
                <a:solidFill>
                  <a:srgbClr val="003399"/>
                </a:solidFill>
                <a:latin typeface="Times New Roman" panose="02020603050405020304" pitchFamily="18" charset="0"/>
                <a:cs typeface="Times New Roman" panose="02020603050405020304" pitchFamily="18" charset="0"/>
              </a:rPr>
              <a:t>G</a:t>
            </a:r>
            <a:r>
              <a:rPr lang="en-US" altLang="zh-CN" sz="2800" baseline="-25000" dirty="0">
                <a:solidFill>
                  <a:srgbClr val="003399"/>
                </a:solidFill>
                <a:latin typeface="Times New Roman" panose="02020603050405020304" pitchFamily="18" charset="0"/>
                <a:cs typeface="Times New Roman" panose="02020603050405020304" pitchFamily="18" charset="0"/>
              </a:rPr>
              <a:t>2</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s</a:t>
            </a:r>
            <a:r>
              <a:rPr lang="en-US" altLang="zh-CN" sz="2800" dirty="0">
                <a:solidFill>
                  <a:srgbClr val="003399"/>
                </a:solidFill>
                <a:latin typeface="Times New Roman" panose="02020603050405020304" pitchFamily="18" charset="0"/>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确定</a:t>
            </a:r>
            <a:r>
              <a:rPr lang="en-US" altLang="zh-CN" sz="2800" i="1" dirty="0" err="1">
                <a:solidFill>
                  <a:srgbClr val="003399"/>
                </a:solidFill>
                <a:latin typeface="Times New Roman" panose="02020603050405020304" pitchFamily="18" charset="0"/>
                <a:cs typeface="Times New Roman" panose="02020603050405020304" pitchFamily="18" charset="0"/>
              </a:rPr>
              <a:t>G</a:t>
            </a:r>
            <a:r>
              <a:rPr lang="en-US" altLang="zh-CN" sz="2800" i="1" baseline="-25000" dirty="0" err="1">
                <a:solidFill>
                  <a:srgbClr val="003399"/>
                </a:solidFill>
                <a:latin typeface="Times New Roman" panose="02020603050405020304" pitchFamily="18" charset="0"/>
                <a:cs typeface="Times New Roman" panose="02020603050405020304" pitchFamily="18" charset="0"/>
              </a:rPr>
              <a:t>c</a:t>
            </a:r>
            <a:r>
              <a:rPr lang="en-US" altLang="zh-CN" sz="2800" dirty="0">
                <a:solidFill>
                  <a:srgbClr val="003399"/>
                </a:solidFill>
                <a:latin typeface="Times New Roman" panose="02020603050405020304" pitchFamily="18" charset="0"/>
                <a:cs typeface="Times New Roman" panose="02020603050405020304" pitchFamily="18" charset="0"/>
              </a:rPr>
              <a:t>(</a:t>
            </a:r>
            <a:r>
              <a:rPr lang="en-US" altLang="zh-CN" sz="2800" i="1" dirty="0">
                <a:solidFill>
                  <a:srgbClr val="003399"/>
                </a:solidFill>
                <a:latin typeface="Times New Roman" panose="02020603050405020304" pitchFamily="18" charset="0"/>
                <a:cs typeface="Times New Roman" panose="02020603050405020304" pitchFamily="18" charset="0"/>
              </a:rPr>
              <a:t>s</a:t>
            </a:r>
            <a:r>
              <a:rPr lang="en-US" altLang="zh-CN" sz="2800" dirty="0">
                <a:solidFill>
                  <a:srgbClr val="003399"/>
                </a:solidFill>
                <a:latin typeface="Times New Roman" panose="02020603050405020304" pitchFamily="18" charset="0"/>
                <a:cs typeface="Times New Roman" panose="02020603050405020304" pitchFamily="18" charset="0"/>
              </a:rPr>
              <a:t>)</a:t>
            </a:r>
            <a:r>
              <a:rPr lang="zh-CN" altLang="en-US" sz="2800" b="1" dirty="0">
                <a:solidFill>
                  <a:srgbClr val="003399"/>
                </a:solidFill>
                <a:latin typeface="Times New Roman" panose="02020603050405020304" pitchFamily="18" charset="0"/>
                <a:cs typeface="Times New Roman" panose="02020603050405020304" pitchFamily="18" charset="0"/>
              </a:rPr>
              <a:t>。</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2173405" y="1988840"/>
            <a:ext cx="4670515" cy="1917160"/>
          </a:xfrm>
          <a:prstGeom prst="rect">
            <a:avLst/>
          </a:prstGeom>
        </p:spPr>
      </p:pic>
      <p:sp>
        <p:nvSpPr>
          <p:cNvPr id="8" name="Text Box 15"/>
          <p:cNvSpPr txBox="1">
            <a:spLocks noChangeArrowheads="1"/>
          </p:cNvSpPr>
          <p:nvPr/>
        </p:nvSpPr>
        <p:spPr bwMode="auto">
          <a:xfrm>
            <a:off x="195544" y="3906000"/>
            <a:ext cx="86788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en-US" altLang="zh-CN" sz="2800" b="1" dirty="0">
                <a:solidFill>
                  <a:srgbClr val="003399"/>
                </a:solidFill>
                <a:latin typeface="Times New Roman" panose="02020603050405020304" pitchFamily="18" charset="0"/>
                <a:cs typeface="Times New Roman" panose="02020603050405020304" pitchFamily="18" charset="0"/>
              </a:rPr>
              <a:t>(6)</a:t>
            </a:r>
            <a:r>
              <a:rPr lang="zh-CN" altLang="en-US" sz="2800" b="1" dirty="0">
                <a:solidFill>
                  <a:srgbClr val="003399"/>
                </a:solidFill>
                <a:latin typeface="Times New Roman" panose="02020603050405020304" pitchFamily="18" charset="0"/>
                <a:cs typeface="Times New Roman" panose="02020603050405020304" pitchFamily="18" charset="0"/>
              </a:rPr>
              <a:t>验算校正后系统的各项性能指标。由于近似条件能较好地满足，故可直接用期望特性来验算性能指标。</a:t>
            </a:r>
            <a:endParaRPr lang="zh-CN" altLang="en-US" sz="2800" b="1" dirty="0">
              <a:solidFill>
                <a:srgbClr val="003399"/>
              </a:solidFill>
              <a:latin typeface="Times New Roman" panose="02020603050405020304" pitchFamily="18" charset="0"/>
              <a:cs typeface="Times New Roman" panose="02020603050405020304" pitchFamily="18" charset="0"/>
            </a:endParaRPr>
          </a:p>
        </p:txBody>
      </p:sp>
      <p:graphicFrame>
        <p:nvGraphicFramePr>
          <p:cNvPr id="9" name="对象 8"/>
          <p:cNvGraphicFramePr>
            <a:graphicFrameLocks noChangeAspect="1"/>
          </p:cNvGraphicFramePr>
          <p:nvPr/>
        </p:nvGraphicFramePr>
        <p:xfrm>
          <a:off x="1135812" y="4891477"/>
          <a:ext cx="6745700" cy="1665257"/>
        </p:xfrm>
        <a:graphic>
          <a:graphicData uri="http://schemas.openxmlformats.org/presentationml/2006/ole">
            <mc:AlternateContent xmlns:mc="http://schemas.openxmlformats.org/markup-compatibility/2006">
              <mc:Choice xmlns:v="urn:schemas-microsoft-com:vml" Requires="v">
                <p:oleObj spid="_x0000_s241705" name="Equation" r:id="rId5" imgW="72847200" imgH="17983200" progId="Equation.DSMT4">
                  <p:embed/>
                </p:oleObj>
              </mc:Choice>
              <mc:Fallback>
                <p:oleObj name="Equation" r:id="rId5" imgW="72847200" imgH="17983200" progId="Equation.DSMT4">
                  <p:embed/>
                  <p:pic>
                    <p:nvPicPr>
                      <p:cNvPr id="0" name="图片 241704"/>
                      <p:cNvPicPr/>
                      <p:nvPr/>
                    </p:nvPicPr>
                    <p:blipFill>
                      <a:blip r:embed="rId6"/>
                      <a:stretch>
                        <a:fillRect/>
                      </a:stretch>
                    </p:blipFill>
                    <p:spPr>
                      <a:xfrm>
                        <a:off x="1135812" y="4891477"/>
                        <a:ext cx="6745700" cy="1665257"/>
                      </a:xfrm>
                      <a:prstGeom prst="rect">
                        <a:avLst/>
                      </a:prstGeom>
                    </p:spPr>
                  </p:pic>
                </p:oleObj>
              </mc:Fallback>
            </mc:AlternateContent>
          </a:graphicData>
        </a:graphic>
      </p:graphicFrame>
      <p:grpSp>
        <p:nvGrpSpPr>
          <p:cNvPr id="11" name="Group 13"/>
          <p:cNvGrpSpPr/>
          <p:nvPr/>
        </p:nvGrpSpPr>
        <p:grpSpPr bwMode="auto">
          <a:xfrm>
            <a:off x="27189" y="4874262"/>
            <a:ext cx="9074150" cy="1487487"/>
            <a:chOff x="0" y="0"/>
            <a:chExt cx="9073081" cy="1488491"/>
          </a:xfrm>
        </p:grpSpPr>
        <p:sp>
          <p:nvSpPr>
            <p:cNvPr id="13" name="圆角矩形 24"/>
            <p:cNvSpPr>
              <a:spLocks noChangeArrowheads="1"/>
            </p:cNvSpPr>
            <p:nvPr/>
          </p:nvSpPr>
          <p:spPr bwMode="auto">
            <a:xfrm>
              <a:off x="0" y="0"/>
              <a:ext cx="9073081" cy="1488491"/>
            </a:xfrm>
            <a:prstGeom prst="roundRect">
              <a:avLst>
                <a:gd name="adj" fmla="val 16667"/>
              </a:avLst>
            </a:prstGeom>
            <a:solidFill>
              <a:srgbClr val="CCFFFF"/>
            </a:solidFill>
            <a:ln w="25400">
              <a:solidFill>
                <a:srgbClr val="ADB6BC"/>
              </a:solidFill>
              <a:rou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a:solidFill>
                  <a:srgbClr val="FFFFFF"/>
                </a:solidFill>
              </a:endParaRPr>
            </a:p>
          </p:txBody>
        </p:sp>
        <p:sp>
          <p:nvSpPr>
            <p:cNvPr id="14" name="Text Box 9"/>
            <p:cNvSpPr txBox="1">
              <a:spLocks noChangeArrowheads="1"/>
            </p:cNvSpPr>
            <p:nvPr/>
          </p:nvSpPr>
          <p:spPr bwMode="auto">
            <a:xfrm>
              <a:off x="2645060" y="821240"/>
              <a:ext cx="3763468" cy="523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 typeface="Arial" panose="020B0604020202020204" pitchFamily="34" charset="0"/>
                <a:buNone/>
              </a:pPr>
              <a:r>
                <a:rPr lang="zh-CN" altLang="en-US" sz="2800">
                  <a:solidFill>
                    <a:srgbClr val="003399"/>
                  </a:solidFill>
                  <a:latin typeface="Times New Roman" panose="02020603050405020304" pitchFamily="18" charset="0"/>
                </a:rPr>
                <a:t>完全满足性能指标要求</a:t>
              </a:r>
              <a:endParaRPr lang="zh-CN" altLang="en-US" sz="2800">
                <a:solidFill>
                  <a:srgbClr val="003399"/>
                </a:solidFill>
                <a:latin typeface="Times New Roman" panose="02020603050405020304" pitchFamily="18" charset="0"/>
              </a:endParaRPr>
            </a:p>
          </p:txBody>
        </p:sp>
      </p:grpSp>
      <p:graphicFrame>
        <p:nvGraphicFramePr>
          <p:cNvPr id="15" name="对象 14"/>
          <p:cNvGraphicFramePr>
            <a:graphicFrameLocks noChangeAspect="1"/>
          </p:cNvGraphicFramePr>
          <p:nvPr/>
        </p:nvGraphicFramePr>
        <p:xfrm>
          <a:off x="2159669" y="5049736"/>
          <a:ext cx="5044636" cy="578366"/>
        </p:xfrm>
        <a:graphic>
          <a:graphicData uri="http://schemas.openxmlformats.org/presentationml/2006/ole">
            <mc:AlternateContent xmlns:mc="http://schemas.openxmlformats.org/markup-compatibility/2006">
              <mc:Choice xmlns:v="urn:schemas-microsoft-com:vml" Requires="v">
                <p:oleObj spid="_x0000_s241706" name="Equation" r:id="rId7" imgW="47853600" imgH="5486400" progId="Equation.DSMT4">
                  <p:embed/>
                </p:oleObj>
              </mc:Choice>
              <mc:Fallback>
                <p:oleObj name="Equation" r:id="rId7" imgW="47853600" imgH="5486400" progId="Equation.DSMT4">
                  <p:embed/>
                  <p:pic>
                    <p:nvPicPr>
                      <p:cNvPr id="0" name="图片 241705"/>
                      <p:cNvPicPr/>
                      <p:nvPr/>
                    </p:nvPicPr>
                    <p:blipFill>
                      <a:blip r:embed="rId8"/>
                      <a:stretch>
                        <a:fillRect/>
                      </a:stretch>
                    </p:blipFill>
                    <p:spPr>
                      <a:xfrm>
                        <a:off x="2159669" y="5049736"/>
                        <a:ext cx="5044636" cy="578366"/>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3D05CE5E-B9CA-4A84-904F-13CCD349BAE1}" type="slidenum">
              <a:rPr lang="en-US" altLang="zh-CN" sz="1400">
                <a:solidFill>
                  <a:srgbClr val="007A77"/>
                </a:solidFill>
              </a:rPr>
            </a:fld>
            <a:endParaRPr lang="en-US" altLang="zh-CN" sz="1400" dirty="0">
              <a:solidFill>
                <a:srgbClr val="007A77"/>
              </a:solidFill>
            </a:endParaRPr>
          </a:p>
        </p:txBody>
      </p:sp>
      <p:sp>
        <p:nvSpPr>
          <p:cNvPr id="66564" name="Text Box 15"/>
          <p:cNvSpPr txBox="1">
            <a:spLocks noChangeArrowheads="1"/>
          </p:cNvSpPr>
          <p:nvPr/>
        </p:nvSpPr>
        <p:spPr bwMode="auto">
          <a:xfrm>
            <a:off x="395536" y="576263"/>
            <a:ext cx="86788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cs typeface="Times New Roman" panose="02020603050405020304" pitchFamily="18" charset="0"/>
              </a:rPr>
              <a:t>校正前后系统的开环对数幅频特性 </a:t>
            </a:r>
            <a:endParaRPr lang="zh-CN" altLang="en-US" sz="2800" b="1" baseline="-25000" dirty="0">
              <a:solidFill>
                <a:srgbClr val="003399"/>
              </a:solidFill>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2247900" y="5494338"/>
            <a:ext cx="441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b="1" dirty="0">
                <a:solidFill>
                  <a:srgbClr val="003399"/>
                </a:solidFill>
                <a:latin typeface="+mn-ea"/>
              </a:rPr>
              <a:t>图</a:t>
            </a:r>
            <a:r>
              <a:rPr lang="en-US" altLang="zh-CN" sz="2400" b="1" dirty="0">
                <a:solidFill>
                  <a:srgbClr val="003399"/>
                </a:solidFill>
                <a:latin typeface="Times New Roman" panose="02020603050405020304" pitchFamily="18" charset="0"/>
                <a:cs typeface="Times New Roman" panose="02020603050405020304" pitchFamily="18" charset="0"/>
              </a:rPr>
              <a:t>6.33  </a:t>
            </a:r>
            <a:r>
              <a:rPr lang="zh-CN" altLang="en-US" sz="2400" b="1" dirty="0">
                <a:solidFill>
                  <a:srgbClr val="003399"/>
                </a:solidFill>
                <a:latin typeface="宋体" panose="02010600030101010101" pitchFamily="2" charset="-122"/>
              </a:rPr>
              <a:t>例</a:t>
            </a:r>
            <a:r>
              <a:rPr lang="en-US" altLang="zh-CN" sz="2400" b="1" dirty="0">
                <a:solidFill>
                  <a:srgbClr val="003399"/>
                </a:solidFill>
                <a:latin typeface="Times New Roman" panose="02020603050405020304" pitchFamily="18" charset="0"/>
                <a:cs typeface="Times New Roman" panose="02020603050405020304" pitchFamily="18" charset="0"/>
              </a:rPr>
              <a:t>6.7</a:t>
            </a:r>
            <a:r>
              <a:rPr lang="zh-CN" altLang="en-US" sz="2400" b="1" dirty="0">
                <a:solidFill>
                  <a:srgbClr val="003399"/>
                </a:solidFill>
                <a:latin typeface="宋体" panose="02010600030101010101" pitchFamily="2" charset="-122"/>
              </a:rPr>
              <a:t>控制系统</a:t>
            </a:r>
            <a:r>
              <a:rPr lang="en-US" altLang="zh-CN" sz="2400" b="1" dirty="0">
                <a:solidFill>
                  <a:srgbClr val="003399"/>
                </a:solidFill>
                <a:latin typeface="宋体" panose="02010600030101010101" pitchFamily="2" charset="-122"/>
              </a:rPr>
              <a:t>Bode</a:t>
            </a:r>
            <a:r>
              <a:rPr lang="zh-CN" altLang="en-US" sz="2400" b="1" dirty="0">
                <a:solidFill>
                  <a:srgbClr val="003399"/>
                </a:solidFill>
                <a:latin typeface="宋体" panose="02010600030101010101" pitchFamily="2" charset="-122"/>
              </a:rPr>
              <a:t>图</a:t>
            </a:r>
            <a:endParaRPr lang="zh-CN" altLang="en-US" sz="2400" b="1" dirty="0">
              <a:solidFill>
                <a:srgbClr val="003399"/>
              </a:solidFill>
              <a:latin typeface="宋体" panose="02010600030101010101" pitchFamily="2" charset="-122"/>
            </a:endParaRPr>
          </a:p>
        </p:txBody>
      </p:sp>
      <p:graphicFrame>
        <p:nvGraphicFramePr>
          <p:cNvPr id="2" name="对象 1"/>
          <p:cNvGraphicFramePr>
            <a:graphicFrameLocks noChangeAspect="1"/>
          </p:cNvGraphicFramePr>
          <p:nvPr/>
        </p:nvGraphicFramePr>
        <p:xfrm>
          <a:off x="912813" y="1268413"/>
          <a:ext cx="7188200" cy="4284662"/>
        </p:xfrm>
        <a:graphic>
          <a:graphicData uri="http://schemas.openxmlformats.org/presentationml/2006/ole">
            <mc:AlternateContent xmlns:mc="http://schemas.openxmlformats.org/markup-compatibility/2006">
              <mc:Choice xmlns:v="urn:schemas-microsoft-com:vml" Requires="v">
                <p:oleObj spid="_x0000_s135213" name="Visio" r:id="rId1" imgW="5105400" imgH="3048000" progId="">
                  <p:embed/>
                </p:oleObj>
              </mc:Choice>
              <mc:Fallback>
                <p:oleObj name="Visio" r:id="rId1" imgW="5105400" imgH="3048000" progId="">
                  <p:embed/>
                  <p:pic>
                    <p:nvPicPr>
                      <p:cNvPr id="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1268413"/>
                        <a:ext cx="7188200" cy="428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fade">
                                      <p:cBhvr>
                                        <p:cTn id="7" dur="500"/>
                                        <p:tgtEl>
                                          <p:spTgt spid="665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autoUpdateAnimBg="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1B271C65-B46A-4AF2-A6BC-0DA9430B59D2}" type="slidenum">
              <a:rPr lang="en-US" altLang="zh-CN" sz="1400"/>
            </a:fld>
            <a:endParaRPr lang="en-US" altLang="zh-CN" sz="1400"/>
          </a:p>
        </p:txBody>
      </p:sp>
      <p:sp>
        <p:nvSpPr>
          <p:cNvPr id="125955" name="Rectangle 2"/>
          <p:cNvSpPr>
            <a:spLocks noGrp="1" noRot="1" noChangeArrowheads="1"/>
          </p:cNvSpPr>
          <p:nvPr>
            <p:ph type="title" idx="4294967295"/>
          </p:nvPr>
        </p:nvSpPr>
        <p:spPr>
          <a:xfrm>
            <a:off x="323850" y="260350"/>
            <a:ext cx="8540750" cy="515938"/>
          </a:xfrm>
        </p:spPr>
        <p:txBody>
          <a:bodyPr/>
          <a:lstStyle/>
          <a:p>
            <a:pPr eaLnBrk="1" hangingPunct="1"/>
            <a:r>
              <a:rPr lang="zh-CN" altLang="en-US" sz="3200" b="1"/>
              <a:t>三、关于应用局部反馈校正提高系统质量问题</a:t>
            </a:r>
            <a:endParaRPr lang="zh-CN" altLang="en-US" sz="3200" b="1"/>
          </a:p>
        </p:txBody>
      </p:sp>
      <p:sp>
        <p:nvSpPr>
          <p:cNvPr id="71684" name="Text Box 4"/>
          <p:cNvSpPr txBox="1">
            <a:spLocks noChangeArrowheads="1"/>
          </p:cNvSpPr>
          <p:nvPr/>
        </p:nvSpPr>
        <p:spPr bwMode="auto">
          <a:xfrm>
            <a:off x="468313" y="981075"/>
            <a:ext cx="84248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rPr>
              <a:t>        应用局部反馈校正，可使系统具有希望的特性，满足规定的性能指标；而且若与串联校正相配合，增加校正时的自由度（可以自由选择的变量数），则用简单的校正装置可以获得满意的结果。</a:t>
            </a:r>
            <a:endParaRPr lang="zh-CN" altLang="en-US" sz="2800" b="1" dirty="0">
              <a:solidFill>
                <a:schemeClr val="tx2"/>
              </a:solidFill>
            </a:endParaRPr>
          </a:p>
        </p:txBody>
      </p:sp>
      <p:sp>
        <p:nvSpPr>
          <p:cNvPr id="71685" name="Text Box 5"/>
          <p:cNvSpPr txBox="1">
            <a:spLocks noChangeArrowheads="1"/>
          </p:cNvSpPr>
          <p:nvPr/>
        </p:nvSpPr>
        <p:spPr bwMode="auto">
          <a:xfrm>
            <a:off x="468313" y="2997200"/>
            <a:ext cx="84248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chemeClr val="tx2"/>
                </a:solidFill>
              </a:rPr>
              <a:t>        局部反馈能使系统对扰动输入的影响满足要求（或降低扰动对输出的影响）。这在只用一个串联校正装置的场合，当校正装置是按参考输入设计时，系统对扰动输入就不一定具有满意的响应。</a:t>
            </a:r>
            <a:endParaRPr lang="zh-CN" altLang="en-US" sz="2800" b="1">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blinds(horizontal)">
                                      <p:cBhvr>
                                        <p:cTn id="7" dur="500"/>
                                        <p:tgtEl>
                                          <p:spTgt spid="716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685"/>
                                        </p:tgtEl>
                                        <p:attrNameLst>
                                          <p:attrName>style.visibility</p:attrName>
                                        </p:attrNameLst>
                                      </p:cBhvr>
                                      <p:to>
                                        <p:strVal val="visible"/>
                                      </p:to>
                                    </p:set>
                                    <p:animEffect transition="in" filter="blinds(horizontal)">
                                      <p:cBhvr>
                                        <p:cTn id="12" dur="500"/>
                                        <p:tgtEl>
                                          <p:spTgt spid="7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utoUpdateAnimBg="0"/>
      <p:bldP spid="71685"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0F71AF5F-F0D4-4CEB-A6B6-BE5ED67CB4AB}" type="slidenum">
              <a:rPr lang="en-US" altLang="zh-CN" sz="1400"/>
            </a:fld>
            <a:endParaRPr lang="en-US" altLang="zh-CN" sz="1400"/>
          </a:p>
        </p:txBody>
      </p:sp>
      <p:sp>
        <p:nvSpPr>
          <p:cNvPr id="126988" name="Text Box 4"/>
          <p:cNvSpPr txBox="1">
            <a:spLocks noChangeArrowheads="1"/>
          </p:cNvSpPr>
          <p:nvPr/>
        </p:nvSpPr>
        <p:spPr bwMode="auto">
          <a:xfrm>
            <a:off x="323850" y="404813"/>
            <a:ext cx="85693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如图所示系统，除了串联校正 </a:t>
            </a:r>
            <a:r>
              <a:rPr lang="en-US" altLang="zh-CN" sz="2800" b="1" i="1" dirty="0" err="1">
                <a:solidFill>
                  <a:schemeClr val="tx2"/>
                </a:solidFill>
                <a:latin typeface="Times New Roman" panose="02020603050405020304" pitchFamily="18" charset="0"/>
              </a:rPr>
              <a:t>G</a:t>
            </a:r>
            <a:r>
              <a:rPr lang="en-US" altLang="zh-CN" sz="2800" b="1" i="1" baseline="-25000" dirty="0" err="1">
                <a:solidFill>
                  <a:schemeClr val="tx2"/>
                </a:solidFill>
                <a:latin typeface="Times New Roman" panose="02020603050405020304" pitchFamily="18" charset="0"/>
              </a:rPr>
              <a:t>c</a:t>
            </a:r>
            <a:r>
              <a:rPr lang="en-US" altLang="zh-CN" sz="2800" b="1" dirty="0">
                <a:solidFill>
                  <a:schemeClr val="tx2"/>
                </a:solidFill>
                <a:latin typeface="Times New Roman" panose="02020603050405020304" pitchFamily="18" charset="0"/>
              </a:rPr>
              <a:t>(</a:t>
            </a:r>
            <a:r>
              <a:rPr lang="en-US" altLang="zh-CN" sz="2800" b="1" i="1" dirty="0">
                <a:solidFill>
                  <a:schemeClr val="tx2"/>
                </a:solidFill>
                <a:latin typeface="Times New Roman" panose="02020603050405020304" pitchFamily="18" charset="0"/>
              </a:rPr>
              <a:t>s</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外，尚有局部反馈校正</a:t>
            </a:r>
            <a:r>
              <a:rPr lang="en-US" altLang="zh-CN" sz="2800" b="1" i="1" dirty="0">
                <a:solidFill>
                  <a:schemeClr val="tx2"/>
                </a:solidFill>
                <a:latin typeface="Times New Roman" panose="02020603050405020304" pitchFamily="18" charset="0"/>
              </a:rPr>
              <a:t>H</a:t>
            </a:r>
            <a:r>
              <a:rPr lang="en-US" altLang="zh-CN" sz="2800" b="1" dirty="0">
                <a:solidFill>
                  <a:schemeClr val="tx2"/>
                </a:solidFill>
                <a:latin typeface="Times New Roman" panose="02020603050405020304" pitchFamily="18" charset="0"/>
              </a:rPr>
              <a:t>(</a:t>
            </a:r>
            <a:r>
              <a:rPr lang="en-US" altLang="zh-CN" sz="2800" b="1" i="1" dirty="0">
                <a:solidFill>
                  <a:schemeClr val="tx2"/>
                </a:solidFill>
                <a:latin typeface="Times New Roman" panose="02020603050405020304" pitchFamily="18" charset="0"/>
              </a:rPr>
              <a:t>s</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。扰动</a:t>
            </a:r>
            <a:r>
              <a:rPr lang="en-US" altLang="zh-CN" sz="2800" b="1" i="1" dirty="0">
                <a:solidFill>
                  <a:schemeClr val="tx2"/>
                </a:solidFill>
                <a:latin typeface="Times New Roman" panose="02020603050405020304" pitchFamily="18" charset="0"/>
              </a:rPr>
              <a:t>D</a:t>
            </a:r>
            <a:r>
              <a:rPr lang="en-US" altLang="zh-CN" sz="2800" b="1" dirty="0">
                <a:solidFill>
                  <a:schemeClr val="tx2"/>
                </a:solidFill>
                <a:latin typeface="Times New Roman" panose="02020603050405020304" pitchFamily="18" charset="0"/>
              </a:rPr>
              <a:t>(</a:t>
            </a:r>
            <a:r>
              <a:rPr lang="en-US" altLang="zh-CN" sz="2800" b="1" i="1" dirty="0">
                <a:solidFill>
                  <a:schemeClr val="tx2"/>
                </a:solidFill>
                <a:latin typeface="Times New Roman" panose="02020603050405020304" pitchFamily="18" charset="0"/>
              </a:rPr>
              <a:t>s</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通过</a:t>
            </a:r>
            <a:r>
              <a:rPr lang="en-US" altLang="zh-CN" sz="2800" b="1" i="1" dirty="0" err="1">
                <a:solidFill>
                  <a:schemeClr val="tx2"/>
                </a:solidFill>
                <a:latin typeface="Times New Roman" panose="02020603050405020304" pitchFamily="18" charset="0"/>
              </a:rPr>
              <a:t>G</a:t>
            </a:r>
            <a:r>
              <a:rPr lang="en-US" altLang="zh-CN" sz="2800" b="1" i="1" baseline="-25000" dirty="0" err="1">
                <a:solidFill>
                  <a:schemeClr val="tx2"/>
                </a:solidFill>
                <a:latin typeface="Times New Roman" panose="02020603050405020304" pitchFamily="18" charset="0"/>
              </a:rPr>
              <a:t>d</a:t>
            </a:r>
            <a:r>
              <a:rPr lang="en-US" altLang="zh-CN" sz="2800" b="1" dirty="0">
                <a:solidFill>
                  <a:schemeClr val="tx2"/>
                </a:solidFill>
                <a:latin typeface="Times New Roman" panose="02020603050405020304" pitchFamily="18" charset="0"/>
              </a:rPr>
              <a:t>(</a:t>
            </a:r>
            <a:r>
              <a:rPr lang="en-US" altLang="zh-CN" sz="2800" b="1" i="1" dirty="0">
                <a:solidFill>
                  <a:schemeClr val="tx2"/>
                </a:solidFill>
                <a:latin typeface="Times New Roman" panose="02020603050405020304" pitchFamily="18" charset="0"/>
              </a:rPr>
              <a:t>s</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输入， </a:t>
            </a:r>
            <a:r>
              <a:rPr lang="en-US" altLang="zh-CN" sz="2800" b="1" i="1" dirty="0">
                <a:solidFill>
                  <a:schemeClr val="tx2"/>
                </a:solidFill>
                <a:latin typeface="Times New Roman" panose="02020603050405020304" pitchFamily="18" charset="0"/>
              </a:rPr>
              <a:t>D</a:t>
            </a:r>
            <a:r>
              <a:rPr lang="en-US" altLang="zh-CN" sz="2800" b="1" dirty="0">
                <a:solidFill>
                  <a:schemeClr val="tx2"/>
                </a:solidFill>
                <a:latin typeface="Times New Roman" panose="02020603050405020304" pitchFamily="18" charset="0"/>
              </a:rPr>
              <a:t>(</a:t>
            </a:r>
            <a:r>
              <a:rPr lang="en-US" altLang="zh-CN" sz="2800" b="1" i="1" dirty="0">
                <a:solidFill>
                  <a:schemeClr val="tx2"/>
                </a:solidFill>
                <a:latin typeface="Times New Roman" panose="02020603050405020304" pitchFamily="18" charset="0"/>
              </a:rPr>
              <a:t>s</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是 </a:t>
            </a:r>
            <a:r>
              <a:rPr lang="en-US" altLang="zh-CN" sz="2800" b="1" i="1" dirty="0">
                <a:solidFill>
                  <a:schemeClr val="tx2"/>
                </a:solidFill>
                <a:latin typeface="Times New Roman" panose="02020603050405020304" pitchFamily="18" charset="0"/>
              </a:rPr>
              <a:t>d</a:t>
            </a:r>
            <a:r>
              <a:rPr lang="en-US" altLang="zh-CN" sz="2800" b="1" dirty="0">
                <a:solidFill>
                  <a:schemeClr val="tx2"/>
                </a:solidFill>
                <a:latin typeface="Times New Roman" panose="02020603050405020304" pitchFamily="18" charset="0"/>
              </a:rPr>
              <a:t>(</a:t>
            </a:r>
            <a:r>
              <a:rPr lang="en-US" altLang="zh-CN" sz="2800" b="1" i="1" dirty="0">
                <a:solidFill>
                  <a:schemeClr val="tx2"/>
                </a:solidFill>
                <a:latin typeface="Times New Roman" panose="02020603050405020304" pitchFamily="18" charset="0"/>
              </a:rPr>
              <a:t>t</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的拉氏变换</a:t>
            </a:r>
            <a:endParaRPr lang="zh-CN" altLang="en-US" sz="2800" b="1" dirty="0">
              <a:solidFill>
                <a:schemeClr val="tx2"/>
              </a:solidFill>
              <a:latin typeface="Times New Roman" panose="02020603050405020304" pitchFamily="18" charset="0"/>
            </a:endParaRPr>
          </a:p>
        </p:txBody>
      </p:sp>
      <p:graphicFrame>
        <p:nvGraphicFramePr>
          <p:cNvPr id="72711" name="Object 8"/>
          <p:cNvGraphicFramePr>
            <a:graphicFrameLocks noChangeAspect="1"/>
          </p:cNvGraphicFramePr>
          <p:nvPr/>
        </p:nvGraphicFramePr>
        <p:xfrm>
          <a:off x="1476375" y="1484313"/>
          <a:ext cx="5543550" cy="2439987"/>
        </p:xfrm>
        <a:graphic>
          <a:graphicData uri="http://schemas.openxmlformats.org/presentationml/2006/ole">
            <mc:AlternateContent xmlns:mc="http://schemas.openxmlformats.org/markup-compatibility/2006">
              <mc:Choice xmlns:v="urn:schemas-microsoft-com:vml" Requires="v">
                <p:oleObj spid="_x0000_s127270" name="" r:id="rId1" imgW="3438525" imgH="1524000" progId="">
                  <p:embed/>
                </p:oleObj>
              </mc:Choice>
              <mc:Fallback>
                <p:oleObj name="" r:id="rId1" imgW="3438525" imgH="1524000" progId="">
                  <p:embed/>
                  <p:pic>
                    <p:nvPicPr>
                      <p:cNvPr id="0" name="Picture 1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484313"/>
                        <a:ext cx="5543550" cy="2439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2712" name="Group 8"/>
          <p:cNvGrpSpPr/>
          <p:nvPr/>
        </p:nvGrpSpPr>
        <p:grpSpPr bwMode="auto">
          <a:xfrm>
            <a:off x="611188" y="4278313"/>
            <a:ext cx="8280400" cy="1309687"/>
            <a:chOff x="0" y="127"/>
            <a:chExt cx="5216" cy="825"/>
          </a:xfrm>
        </p:grpSpPr>
        <p:sp>
          <p:nvSpPr>
            <p:cNvPr id="126986" name="Text Box 9"/>
            <p:cNvSpPr txBox="1">
              <a:spLocks noChangeArrowheads="1"/>
            </p:cNvSpPr>
            <p:nvPr/>
          </p:nvSpPr>
          <p:spPr bwMode="auto">
            <a:xfrm>
              <a:off x="0" y="127"/>
              <a:ext cx="5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输出</a:t>
              </a:r>
              <a:r>
                <a:rPr lang="en-US" altLang="zh-CN" sz="2800" b="1" i="1" dirty="0">
                  <a:solidFill>
                    <a:schemeClr val="tx2"/>
                  </a:solidFill>
                  <a:latin typeface="Times New Roman" panose="02020603050405020304" pitchFamily="18" charset="0"/>
                </a:rPr>
                <a:t>c</a:t>
              </a:r>
              <a:r>
                <a:rPr lang="en-US" altLang="zh-CN" sz="2800" b="1" dirty="0">
                  <a:solidFill>
                    <a:schemeClr val="tx2"/>
                  </a:solidFill>
                  <a:latin typeface="Times New Roman" panose="02020603050405020304" pitchFamily="18" charset="0"/>
                </a:rPr>
                <a:t>(</a:t>
              </a:r>
              <a:r>
                <a:rPr lang="en-US" altLang="zh-CN" sz="2800" b="1" i="1" dirty="0">
                  <a:solidFill>
                    <a:schemeClr val="tx2"/>
                  </a:solidFill>
                  <a:latin typeface="Times New Roman" panose="02020603050405020304" pitchFamily="18" charset="0"/>
                </a:rPr>
                <a:t>t</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与输入</a:t>
              </a:r>
              <a:r>
                <a:rPr lang="en-US" altLang="zh-CN" sz="2800" b="1" i="1" dirty="0">
                  <a:solidFill>
                    <a:schemeClr val="tx2"/>
                  </a:solidFill>
                  <a:latin typeface="Times New Roman" panose="02020603050405020304" pitchFamily="18" charset="0"/>
                </a:rPr>
                <a:t>r</a:t>
              </a:r>
              <a:r>
                <a:rPr lang="en-US" altLang="zh-CN" sz="2800" b="1" dirty="0">
                  <a:solidFill>
                    <a:schemeClr val="tx2"/>
                  </a:solidFill>
                  <a:latin typeface="Times New Roman" panose="02020603050405020304" pitchFamily="18" charset="0"/>
                </a:rPr>
                <a:t>(</a:t>
              </a:r>
              <a:r>
                <a:rPr lang="en-US" altLang="zh-CN" sz="2800" b="1" i="1" dirty="0">
                  <a:solidFill>
                    <a:schemeClr val="tx2"/>
                  </a:solidFill>
                  <a:latin typeface="Times New Roman" panose="02020603050405020304" pitchFamily="18" charset="0"/>
                </a:rPr>
                <a:t>t</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间的传递函数为</a:t>
              </a:r>
              <a:endParaRPr lang="zh-CN" altLang="en-US" sz="2800" b="1" dirty="0">
                <a:solidFill>
                  <a:schemeClr val="tx2"/>
                </a:solidFill>
                <a:latin typeface="Times New Roman" panose="02020603050405020304" pitchFamily="18" charset="0"/>
              </a:endParaRPr>
            </a:p>
          </p:txBody>
        </p:sp>
        <p:graphicFrame>
          <p:nvGraphicFramePr>
            <p:cNvPr id="126987" name="Object 10"/>
            <p:cNvGraphicFramePr>
              <a:graphicFrameLocks noChangeAspect="1"/>
            </p:cNvGraphicFramePr>
            <p:nvPr/>
          </p:nvGraphicFramePr>
          <p:xfrm>
            <a:off x="1406" y="454"/>
            <a:ext cx="1905" cy="498"/>
          </p:xfrm>
          <a:graphic>
            <a:graphicData uri="http://schemas.openxmlformats.org/presentationml/2006/ole">
              <mc:AlternateContent xmlns:mc="http://schemas.openxmlformats.org/markup-compatibility/2006">
                <mc:Choice xmlns:v="urn:schemas-microsoft-com:vml" Requires="v">
                  <p:oleObj spid="_x0000_s127271" name="" r:id="rId3" imgW="1297940" imgH="432435" progId="Equation.3">
                    <p:embed/>
                  </p:oleObj>
                </mc:Choice>
                <mc:Fallback>
                  <p:oleObj name="" r:id="rId3" imgW="1297940" imgH="432435" progId="Equation.3">
                    <p:embed/>
                    <p:pic>
                      <p:nvPicPr>
                        <p:cNvPr id="0" name="Picture 1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 y="454"/>
                          <a:ext cx="1905" cy="4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715" name="Group 11"/>
          <p:cNvGrpSpPr/>
          <p:nvPr/>
        </p:nvGrpSpPr>
        <p:grpSpPr bwMode="auto">
          <a:xfrm>
            <a:off x="611560" y="4486176"/>
            <a:ext cx="6480175" cy="1535112"/>
            <a:chOff x="0" y="0"/>
            <a:chExt cx="4082" cy="967"/>
          </a:xfrm>
        </p:grpSpPr>
        <p:sp>
          <p:nvSpPr>
            <p:cNvPr id="126984" name="Text Box 12"/>
            <p:cNvSpPr txBox="1">
              <a:spLocks noChangeArrowheads="1"/>
            </p:cNvSpPr>
            <p:nvPr/>
          </p:nvSpPr>
          <p:spPr bwMode="auto">
            <a:xfrm>
              <a:off x="0" y="0"/>
              <a:ext cx="29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rPr>
                <a:t>闭环传递函数为</a:t>
              </a:r>
              <a:endParaRPr lang="zh-CN" altLang="en-US" sz="2800" b="1" dirty="0">
                <a:solidFill>
                  <a:schemeClr val="tx2"/>
                </a:solidFill>
              </a:endParaRPr>
            </a:p>
          </p:txBody>
        </p:sp>
        <p:graphicFrame>
          <p:nvGraphicFramePr>
            <p:cNvPr id="126985" name="Object 13"/>
            <p:cNvGraphicFramePr>
              <a:graphicFrameLocks noChangeAspect="1"/>
            </p:cNvGraphicFramePr>
            <p:nvPr/>
          </p:nvGraphicFramePr>
          <p:xfrm>
            <a:off x="1134" y="423"/>
            <a:ext cx="2948" cy="544"/>
          </p:xfrm>
          <a:graphic>
            <a:graphicData uri="http://schemas.openxmlformats.org/presentationml/2006/ole">
              <mc:AlternateContent xmlns:mc="http://schemas.openxmlformats.org/markup-compatibility/2006">
                <mc:Choice xmlns:v="urn:schemas-microsoft-com:vml" Requires="v">
                  <p:oleObj spid="_x0000_s127272" name="" r:id="rId5" imgW="2108835" imgH="431800" progId="Equation.3">
                    <p:embed/>
                  </p:oleObj>
                </mc:Choice>
                <mc:Fallback>
                  <p:oleObj name="" r:id="rId5" imgW="2108835" imgH="431800" progId="Equation.3">
                    <p:embed/>
                    <p:pic>
                      <p:nvPicPr>
                        <p:cNvPr id="0" name="Picture 1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 y="423"/>
                          <a:ext cx="2948"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TextBox 13"/>
          <p:cNvSpPr txBox="1"/>
          <p:nvPr/>
        </p:nvSpPr>
        <p:spPr>
          <a:xfrm>
            <a:off x="2459038" y="3830638"/>
            <a:ext cx="4416425" cy="461962"/>
          </a:xfrm>
          <a:prstGeom prst="rect">
            <a:avLst/>
          </a:prstGeom>
          <a:noFill/>
        </p:spPr>
        <p:txBody>
          <a:bodyPr>
            <a:spAutoFit/>
          </a:bodyPr>
          <a:lstStyle/>
          <a:p>
            <a:pPr eaLnBrk="1" hangingPunct="1">
              <a:buFont typeface="Arial" panose="020B0604020202020204" pitchFamily="34" charset="0"/>
              <a:buNone/>
              <a:defRPr/>
            </a:pPr>
            <a:r>
              <a:rPr lang="zh-CN" altLang="en-US" sz="2400" b="1" dirty="0">
                <a:solidFill>
                  <a:srgbClr val="003399"/>
                </a:solidFill>
                <a:latin typeface="+mn-ea"/>
                <a:ea typeface="+mn-ea"/>
              </a:rPr>
              <a:t>图</a:t>
            </a:r>
            <a:r>
              <a:rPr lang="en-US" altLang="zh-CN" sz="2400" b="1" dirty="0">
                <a:solidFill>
                  <a:srgbClr val="003399"/>
                </a:solidFill>
                <a:latin typeface="Times New Roman" panose="02020603050405020304" pitchFamily="18" charset="0"/>
                <a:ea typeface="+mn-ea"/>
                <a:cs typeface="Times New Roman" panose="02020603050405020304" pitchFamily="18" charset="0"/>
              </a:rPr>
              <a:t>6.34</a:t>
            </a:r>
            <a:r>
              <a:rPr lang="en-US" altLang="zh-CN" sz="2400" b="1" dirty="0">
                <a:solidFill>
                  <a:srgbClr val="003399"/>
                </a:solidFill>
                <a:latin typeface="+mn-ea"/>
                <a:ea typeface="+mn-ea"/>
              </a:rPr>
              <a:t> </a:t>
            </a:r>
            <a:r>
              <a:rPr lang="zh-CN" altLang="en-US" sz="2400" b="1" dirty="0">
                <a:solidFill>
                  <a:srgbClr val="003399"/>
                </a:solidFill>
                <a:latin typeface="+mn-ea"/>
                <a:ea typeface="+mn-ea"/>
              </a:rPr>
              <a:t>局部反馈系统框图</a:t>
            </a:r>
            <a:endParaRPr lang="zh-CN" altLang="en-US" sz="2400" b="1" dirty="0">
              <a:solidFill>
                <a:srgbClr val="003399"/>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711"/>
                                        </p:tgtEl>
                                        <p:attrNameLst>
                                          <p:attrName>style.visibility</p:attrName>
                                        </p:attrNameLst>
                                      </p:cBhvr>
                                      <p:to>
                                        <p:strVal val="visible"/>
                                      </p:to>
                                    </p:set>
                                    <p:animEffect transition="in" filter="blinds(horizontal)">
                                      <p:cBhvr>
                                        <p:cTn id="7" dur="500"/>
                                        <p:tgtEl>
                                          <p:spTgt spid="727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2712"/>
                                        </p:tgtEl>
                                        <p:attrNameLst>
                                          <p:attrName>style.visibility</p:attrName>
                                        </p:attrNameLst>
                                      </p:cBhvr>
                                      <p:to>
                                        <p:strVal val="visible"/>
                                      </p:to>
                                    </p:set>
                                    <p:animEffect transition="in" filter="blinds(horizontal)">
                                      <p:cBhvr>
                                        <p:cTn id="15" dur="500"/>
                                        <p:tgtEl>
                                          <p:spTgt spid="72712"/>
                                        </p:tgtEl>
                                      </p:cBhvr>
                                    </p:animEffect>
                                  </p:childTnLst>
                                  <p:subTnLst>
                                    <p:set>
                                      <p:cBhvr override="childStyle">
                                        <p:cTn dur="1" fill="hold" display="0" masterRel="nextClick" afterEffect="1"/>
                                        <p:tgtEl>
                                          <p:spTgt spid="727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2715"/>
                                        </p:tgtEl>
                                        <p:attrNameLst>
                                          <p:attrName>style.visibility</p:attrName>
                                        </p:attrNameLst>
                                      </p:cBhvr>
                                      <p:to>
                                        <p:strVal val="visible"/>
                                      </p:to>
                                    </p:set>
                                    <p:animEffect transition="in" filter="blinds(horizontal)">
                                      <p:cBhvr>
                                        <p:cTn id="20" dur="500"/>
                                        <p:tgtEl>
                                          <p:spTgt spid="72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D18ABE4C-969E-456E-8414-6F1255B56014}" type="slidenum">
              <a:rPr lang="en-US" altLang="zh-CN" sz="1400">
                <a:solidFill>
                  <a:srgbClr val="007A77"/>
                </a:solidFill>
              </a:rPr>
            </a:fld>
            <a:endParaRPr lang="en-US" altLang="zh-CN" sz="1400">
              <a:solidFill>
                <a:srgbClr val="007A77"/>
              </a:solidFill>
            </a:endParaRPr>
          </a:p>
        </p:txBody>
      </p:sp>
      <p:grpSp>
        <p:nvGrpSpPr>
          <p:cNvPr id="73731" name="Group 3"/>
          <p:cNvGrpSpPr/>
          <p:nvPr/>
        </p:nvGrpSpPr>
        <p:grpSpPr bwMode="auto">
          <a:xfrm>
            <a:off x="468313" y="476250"/>
            <a:ext cx="7416800" cy="3814763"/>
            <a:chOff x="0" y="0"/>
            <a:chExt cx="4672" cy="2403"/>
          </a:xfrm>
        </p:grpSpPr>
        <p:grpSp>
          <p:nvGrpSpPr>
            <p:cNvPr id="128011" name="Group 4"/>
            <p:cNvGrpSpPr/>
            <p:nvPr/>
          </p:nvGrpSpPr>
          <p:grpSpPr bwMode="auto">
            <a:xfrm>
              <a:off x="45" y="0"/>
              <a:ext cx="4091" cy="967"/>
              <a:chOff x="0" y="0"/>
              <a:chExt cx="4091" cy="967"/>
            </a:xfrm>
          </p:grpSpPr>
          <p:sp>
            <p:nvSpPr>
              <p:cNvPr id="128018" name="Text Box 5"/>
              <p:cNvSpPr txBox="1">
                <a:spLocks noChangeArrowheads="1"/>
              </p:cNvSpPr>
              <p:nvPr/>
            </p:nvSpPr>
            <p:spPr bwMode="auto">
              <a:xfrm>
                <a:off x="0" y="0"/>
                <a:ext cx="29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rgbClr val="003399"/>
                    </a:solidFill>
                  </a:rPr>
                  <a:t>输出与扰动间传递函数为</a:t>
                </a:r>
                <a:endParaRPr lang="zh-CN" altLang="en-US" sz="2800" b="1">
                  <a:solidFill>
                    <a:srgbClr val="003399"/>
                  </a:solidFill>
                </a:endParaRPr>
              </a:p>
            </p:txBody>
          </p:sp>
          <p:graphicFrame>
            <p:nvGraphicFramePr>
              <p:cNvPr id="128019" name="Object 6"/>
              <p:cNvGraphicFramePr>
                <a:graphicFrameLocks noChangeAspect="1"/>
              </p:cNvGraphicFramePr>
              <p:nvPr/>
            </p:nvGraphicFramePr>
            <p:xfrm>
              <a:off x="1126" y="363"/>
              <a:ext cx="2965" cy="604"/>
            </p:xfrm>
            <a:graphic>
              <a:graphicData uri="http://schemas.openxmlformats.org/presentationml/2006/ole">
                <mc:AlternateContent xmlns:mc="http://schemas.openxmlformats.org/markup-compatibility/2006">
                  <mc:Choice xmlns:v="urn:schemas-microsoft-com:vml" Requires="v">
                    <p:oleObj spid="_x0000_s128422" name="" r:id="rId1" imgW="2121535" imgH="431800" progId="Equation.3">
                      <p:embed/>
                    </p:oleObj>
                  </mc:Choice>
                  <mc:Fallback>
                    <p:oleObj name="" r:id="rId1" imgW="2121535" imgH="431800" progId="Equation.3">
                      <p:embed/>
                      <p:pic>
                        <p:nvPicPr>
                          <p:cNvPr id="0" name="Picture 2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 y="363"/>
                            <a:ext cx="2965" cy="6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8012" name="Group 7"/>
            <p:cNvGrpSpPr/>
            <p:nvPr/>
          </p:nvGrpSpPr>
          <p:grpSpPr bwMode="auto">
            <a:xfrm>
              <a:off x="45" y="998"/>
              <a:ext cx="4627" cy="604"/>
              <a:chOff x="0" y="0"/>
              <a:chExt cx="4627" cy="604"/>
            </a:xfrm>
          </p:grpSpPr>
          <p:sp>
            <p:nvSpPr>
              <p:cNvPr id="128016" name="Text Box 8"/>
              <p:cNvSpPr txBox="1">
                <a:spLocks noChangeArrowheads="1"/>
              </p:cNvSpPr>
              <p:nvPr/>
            </p:nvSpPr>
            <p:spPr bwMode="auto">
              <a:xfrm>
                <a:off x="0" y="46"/>
                <a:ext cx="46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rgbClr val="003399"/>
                    </a:solidFill>
                  </a:rPr>
                  <a:t>与                                                      相比                   </a:t>
                </a:r>
                <a:endParaRPr lang="zh-CN" altLang="en-US" sz="2800" b="1">
                  <a:solidFill>
                    <a:srgbClr val="003399"/>
                  </a:solidFill>
                </a:endParaRPr>
              </a:p>
            </p:txBody>
          </p:sp>
          <p:graphicFrame>
            <p:nvGraphicFramePr>
              <p:cNvPr id="128017" name="Object 9"/>
              <p:cNvGraphicFramePr>
                <a:graphicFrameLocks noChangeAspect="1"/>
              </p:cNvGraphicFramePr>
              <p:nvPr/>
            </p:nvGraphicFramePr>
            <p:xfrm>
              <a:off x="499" y="0"/>
              <a:ext cx="2948" cy="604"/>
            </p:xfrm>
            <a:graphic>
              <a:graphicData uri="http://schemas.openxmlformats.org/presentationml/2006/ole">
                <mc:AlternateContent xmlns:mc="http://schemas.openxmlformats.org/markup-compatibility/2006">
                  <mc:Choice xmlns:v="urn:schemas-microsoft-com:vml" Requires="v">
                    <p:oleObj spid="_x0000_s128423" name="" r:id="rId3" imgW="2108835" imgH="431800" progId="Equation.3">
                      <p:embed/>
                    </p:oleObj>
                  </mc:Choice>
                  <mc:Fallback>
                    <p:oleObj name="" r:id="rId3" imgW="2108835" imgH="431800" progId="Equation.3">
                      <p:embed/>
                      <p:pic>
                        <p:nvPicPr>
                          <p:cNvPr id="0" name="Picture 2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 y="0"/>
                            <a:ext cx="2948" cy="6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8013" name="Group 10"/>
            <p:cNvGrpSpPr/>
            <p:nvPr/>
          </p:nvGrpSpPr>
          <p:grpSpPr bwMode="auto">
            <a:xfrm>
              <a:off x="0" y="1769"/>
              <a:ext cx="2585" cy="634"/>
              <a:chOff x="0" y="0"/>
              <a:chExt cx="2585" cy="634"/>
            </a:xfrm>
          </p:grpSpPr>
          <p:sp>
            <p:nvSpPr>
              <p:cNvPr id="128014" name="Text Box 11"/>
              <p:cNvSpPr txBox="1">
                <a:spLocks noChangeArrowheads="1"/>
              </p:cNvSpPr>
              <p:nvPr/>
            </p:nvSpPr>
            <p:spPr bwMode="auto">
              <a:xfrm>
                <a:off x="0" y="0"/>
                <a:ext cx="10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a:solidFill>
                      <a:srgbClr val="003399"/>
                    </a:solidFill>
                  </a:rPr>
                  <a:t>得</a:t>
                </a:r>
                <a:endParaRPr lang="zh-CN" altLang="en-US" sz="2800" b="1">
                  <a:solidFill>
                    <a:srgbClr val="003399"/>
                  </a:solidFill>
                </a:endParaRPr>
              </a:p>
            </p:txBody>
          </p:sp>
          <p:graphicFrame>
            <p:nvGraphicFramePr>
              <p:cNvPr id="128015" name="Object 12"/>
              <p:cNvGraphicFramePr>
                <a:graphicFrameLocks noChangeAspect="1"/>
              </p:cNvGraphicFramePr>
              <p:nvPr/>
            </p:nvGraphicFramePr>
            <p:xfrm>
              <a:off x="907" y="46"/>
              <a:ext cx="1678" cy="588"/>
            </p:xfrm>
            <a:graphic>
              <a:graphicData uri="http://schemas.openxmlformats.org/presentationml/2006/ole">
                <mc:AlternateContent xmlns:mc="http://schemas.openxmlformats.org/markup-compatibility/2006">
                  <mc:Choice xmlns:v="urn:schemas-microsoft-com:vml" Requires="v">
                    <p:oleObj spid="_x0000_s128424" name="" r:id="rId5" imgW="1233805" imgH="432435" progId="Equation.3">
                      <p:embed/>
                    </p:oleObj>
                  </mc:Choice>
                  <mc:Fallback>
                    <p:oleObj name="" r:id="rId5" imgW="1233805" imgH="432435" progId="Equation.3">
                      <p:embed/>
                      <p:pic>
                        <p:nvPicPr>
                          <p:cNvPr id="0" name="Picture 2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 y="46"/>
                            <a:ext cx="1678" cy="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73741" name="Group 13"/>
          <p:cNvGrpSpPr/>
          <p:nvPr/>
        </p:nvGrpSpPr>
        <p:grpSpPr bwMode="auto">
          <a:xfrm>
            <a:off x="323850" y="4437063"/>
            <a:ext cx="8496300" cy="2227262"/>
            <a:chOff x="0" y="0"/>
            <a:chExt cx="5352" cy="1403"/>
          </a:xfrm>
        </p:grpSpPr>
        <p:grpSp>
          <p:nvGrpSpPr>
            <p:cNvPr id="128006" name="Group 14"/>
            <p:cNvGrpSpPr/>
            <p:nvPr/>
          </p:nvGrpSpPr>
          <p:grpSpPr bwMode="auto">
            <a:xfrm>
              <a:off x="0" y="0"/>
              <a:ext cx="5352" cy="1403"/>
              <a:chOff x="0" y="0"/>
              <a:chExt cx="5352" cy="1403"/>
            </a:xfrm>
          </p:grpSpPr>
          <p:sp>
            <p:nvSpPr>
              <p:cNvPr id="128008" name="Text Box 14"/>
              <p:cNvSpPr txBox="1">
                <a:spLocks noChangeArrowheads="1"/>
              </p:cNvSpPr>
              <p:nvPr/>
            </p:nvSpPr>
            <p:spPr bwMode="auto">
              <a:xfrm>
                <a:off x="0" y="0"/>
                <a:ext cx="5352" cy="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rgbClr val="003399"/>
                    </a:solidFill>
                    <a:latin typeface="Times New Roman" panose="02020603050405020304" pitchFamily="18" charset="0"/>
                  </a:rPr>
                  <a:t>由上式可知，增大        ，可使扰动输入的影响降低。当        增大时，适当增大</a:t>
                </a:r>
                <a:r>
                  <a:rPr lang="en-US" altLang="zh-CN" sz="2800" dirty="0">
                    <a:solidFill>
                      <a:srgbClr val="000000"/>
                    </a:solidFill>
                    <a:latin typeface="Times New Roman" panose="02020603050405020304" pitchFamily="18" charset="0"/>
                  </a:rPr>
                  <a:t>H(s)</a:t>
                </a:r>
                <a:r>
                  <a:rPr lang="zh-CN" altLang="en-US" sz="2800" b="1" dirty="0">
                    <a:solidFill>
                      <a:srgbClr val="003399"/>
                    </a:solidFill>
                    <a:latin typeface="Times New Roman" panose="02020603050405020304" pitchFamily="18" charset="0"/>
                  </a:rPr>
                  <a:t>，仍可保持输出与输入间开环传递函数不变，因而系统对输入的响应不变。这说明合理选择        和</a:t>
                </a:r>
                <a:r>
                  <a:rPr lang="en-US" altLang="zh-CN" sz="2800" dirty="0">
                    <a:solidFill>
                      <a:srgbClr val="000000"/>
                    </a:solidFill>
                    <a:latin typeface="Times New Roman" panose="02020603050405020304" pitchFamily="18" charset="0"/>
                  </a:rPr>
                  <a:t>H(s)</a:t>
                </a:r>
                <a:r>
                  <a:rPr lang="zh-CN" altLang="en-US" sz="2800" b="1" dirty="0">
                    <a:solidFill>
                      <a:srgbClr val="003399"/>
                    </a:solidFill>
                    <a:latin typeface="Times New Roman" panose="02020603050405020304" pitchFamily="18" charset="0"/>
                  </a:rPr>
                  <a:t>，可以使系统对输入保持规定的响应，减弱扰动对系统输出的影响。</a:t>
                </a:r>
                <a:endParaRPr lang="zh-CN" altLang="en-US" sz="2800" b="1" dirty="0">
                  <a:solidFill>
                    <a:srgbClr val="003399"/>
                  </a:solidFill>
                  <a:latin typeface="Times New Roman" panose="02020603050405020304" pitchFamily="18" charset="0"/>
                </a:endParaRPr>
              </a:p>
            </p:txBody>
          </p:sp>
          <p:graphicFrame>
            <p:nvGraphicFramePr>
              <p:cNvPr id="128009" name="Object 16"/>
              <p:cNvGraphicFramePr>
                <a:graphicFrameLocks noChangeAspect="1"/>
              </p:cNvGraphicFramePr>
              <p:nvPr/>
            </p:nvGraphicFramePr>
            <p:xfrm>
              <a:off x="1837" y="973"/>
              <a:ext cx="44" cy="40"/>
            </p:xfrm>
            <a:graphic>
              <a:graphicData uri="http://schemas.openxmlformats.org/presentationml/2006/ole">
                <mc:AlternateContent xmlns:mc="http://schemas.openxmlformats.org/markup-compatibility/2006">
                  <mc:Choice xmlns:v="urn:schemas-microsoft-com:vml" Requires="v">
                    <p:oleObj spid="_x0000_s128425" name="Equation" r:id="rId7" imgW="101600" imgH="152400" progId="Equation.DSMT4">
                      <p:embed/>
                    </p:oleObj>
                  </mc:Choice>
                  <mc:Fallback>
                    <p:oleObj name="Equation" r:id="rId7" imgW="101600" imgH="152400" progId="Equation.DSMT4">
                      <p:embed/>
                      <p:pic>
                        <p:nvPicPr>
                          <p:cNvPr id="0" name="Picture 2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7" y="973"/>
                            <a:ext cx="44" cy="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10" name="Object 17"/>
              <p:cNvGraphicFramePr>
                <a:graphicFrameLocks noChangeAspect="1"/>
              </p:cNvGraphicFramePr>
              <p:nvPr/>
            </p:nvGraphicFramePr>
            <p:xfrm>
              <a:off x="2064" y="165"/>
              <a:ext cx="44" cy="41"/>
            </p:xfrm>
            <a:graphic>
              <a:graphicData uri="http://schemas.openxmlformats.org/presentationml/2006/ole">
                <mc:AlternateContent xmlns:mc="http://schemas.openxmlformats.org/markup-compatibility/2006">
                  <mc:Choice xmlns:v="urn:schemas-microsoft-com:vml" Requires="v">
                    <p:oleObj spid="_x0000_s128426" name="Equation" r:id="rId9" imgW="101600" imgH="152400" progId="Equation.DSMT4">
                      <p:embed/>
                    </p:oleObj>
                  </mc:Choice>
                  <mc:Fallback>
                    <p:oleObj name="Equation" r:id="rId9" imgW="101600" imgH="152400" progId="Equation.DSMT4">
                      <p:embed/>
                      <p:pic>
                        <p:nvPicPr>
                          <p:cNvPr id="0" name="Picture 2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 y="165"/>
                            <a:ext cx="44" cy="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28007" name="Object 18"/>
            <p:cNvGraphicFramePr>
              <a:graphicFrameLocks noChangeAspect="1"/>
            </p:cNvGraphicFramePr>
            <p:nvPr/>
          </p:nvGraphicFramePr>
          <p:xfrm>
            <a:off x="476" y="438"/>
            <a:ext cx="44" cy="41"/>
          </p:xfrm>
          <a:graphic>
            <a:graphicData uri="http://schemas.openxmlformats.org/presentationml/2006/ole">
              <mc:AlternateContent xmlns:mc="http://schemas.openxmlformats.org/markup-compatibility/2006">
                <mc:Choice xmlns:v="urn:schemas-microsoft-com:vml" Requires="v">
                  <p:oleObj spid="_x0000_s128427" name="Equation" r:id="rId10" imgW="101600" imgH="152400" progId="Equation.DSMT4">
                    <p:embed/>
                  </p:oleObj>
                </mc:Choice>
                <mc:Fallback>
                  <p:oleObj name="Equation" r:id="rId10" imgW="101600" imgH="152400" progId="Equation.DSMT4">
                    <p:embed/>
                    <p:pic>
                      <p:nvPicPr>
                        <p:cNvPr id="0" name="Picture 2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 y="438"/>
                          <a:ext cx="44" cy="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8005" name="AutoShape 21">
            <a:hlinkClick r:id="rId11" action="ppaction://hlinksldjump" highlightClick="1"/>
          </p:cNvPr>
          <p:cNvSpPr>
            <a:spLocks noChangeArrowheads="1"/>
          </p:cNvSpPr>
          <p:nvPr/>
        </p:nvSpPr>
        <p:spPr bwMode="auto">
          <a:xfrm>
            <a:off x="8027988" y="6237288"/>
            <a:ext cx="442912" cy="457200"/>
          </a:xfrm>
          <a:prstGeom prst="actionButtonHome">
            <a:avLst/>
          </a:prstGeom>
          <a:solidFill>
            <a:srgbClr val="99CC00"/>
          </a:solidFill>
          <a:ln w="19050">
            <a:solidFill>
              <a:srgbClr val="FF6600"/>
            </a:solidFill>
            <a:miter lim="800000"/>
          </a:ln>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7A77"/>
              </a:solidFill>
            </a:endParaRPr>
          </a:p>
        </p:txBody>
      </p:sp>
      <p:pic>
        <p:nvPicPr>
          <p:cNvPr id="2" name="图片 1"/>
          <p:cNvPicPr>
            <a:picLocks noChangeAspect="1"/>
          </p:cNvPicPr>
          <p:nvPr/>
        </p:nvPicPr>
        <p:blipFill>
          <a:blip r:embed="rId12" cstate="print"/>
          <a:stretch>
            <a:fillRect/>
          </a:stretch>
        </p:blipFill>
        <p:spPr>
          <a:xfrm>
            <a:off x="3250947" y="4492556"/>
            <a:ext cx="768856" cy="477973"/>
          </a:xfrm>
          <a:prstGeom prst="rect">
            <a:avLst/>
          </a:prstGeom>
        </p:spPr>
      </p:pic>
      <p:pic>
        <p:nvPicPr>
          <p:cNvPr id="3" name="图片 2"/>
          <p:cNvPicPr>
            <a:picLocks noChangeAspect="1"/>
          </p:cNvPicPr>
          <p:nvPr/>
        </p:nvPicPr>
        <p:blipFill>
          <a:blip r:embed="rId13" cstate="print"/>
          <a:stretch>
            <a:fillRect/>
          </a:stretch>
        </p:blipFill>
        <p:spPr>
          <a:xfrm>
            <a:off x="746123" y="4869160"/>
            <a:ext cx="791723" cy="492188"/>
          </a:xfrm>
          <a:prstGeom prst="rect">
            <a:avLst/>
          </a:prstGeom>
        </p:spPr>
      </p:pic>
      <p:pic>
        <p:nvPicPr>
          <p:cNvPr id="4" name="图片 3"/>
          <p:cNvPicPr>
            <a:picLocks noChangeAspect="1"/>
          </p:cNvPicPr>
          <p:nvPr/>
        </p:nvPicPr>
        <p:blipFill>
          <a:blip r:embed="rId14" cstate="print"/>
          <a:stretch>
            <a:fillRect/>
          </a:stretch>
        </p:blipFill>
        <p:spPr>
          <a:xfrm>
            <a:off x="2915816" y="5750232"/>
            <a:ext cx="783506" cy="4870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blinds(horizontal)">
                                      <p:cBhvr>
                                        <p:cTn id="7" dur="500"/>
                                        <p:tgtEl>
                                          <p:spTgt spid="737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741"/>
                                        </p:tgtEl>
                                        <p:attrNameLst>
                                          <p:attrName>style.visibility</p:attrName>
                                        </p:attrNameLst>
                                      </p:cBhvr>
                                      <p:to>
                                        <p:strVal val="visible"/>
                                      </p:to>
                                    </p:set>
                                    <p:animEffect transition="in" filter="blinds(horizontal)">
                                      <p:cBhvr>
                                        <p:cTn id="12" dur="500"/>
                                        <p:tgtEl>
                                          <p:spTgt spid="73741"/>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A1DF667E-D7AD-42BD-A71A-C5D54EAE1886}" type="slidenum">
              <a:rPr lang="en-US" altLang="zh-CN" sz="1400"/>
            </a:fld>
            <a:endParaRPr lang="en-US" altLang="zh-CN" sz="1400"/>
          </a:p>
        </p:txBody>
      </p:sp>
      <p:sp>
        <p:nvSpPr>
          <p:cNvPr id="129027" name="Rectangle 2"/>
          <p:cNvSpPr>
            <a:spLocks noChangeArrowheads="1"/>
          </p:cNvSpPr>
          <p:nvPr/>
        </p:nvSpPr>
        <p:spPr bwMode="auto">
          <a:xfrm>
            <a:off x="1187450" y="476250"/>
            <a:ext cx="62277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4400" b="1">
                <a:solidFill>
                  <a:schemeClr val="tx2"/>
                </a:solidFill>
              </a:rPr>
              <a:t>§</a:t>
            </a:r>
            <a:r>
              <a:rPr lang="en-US" altLang="zh-CN" sz="4000"/>
              <a:t> </a:t>
            </a:r>
            <a:r>
              <a:rPr lang="en-US" altLang="zh-CN" sz="4400" b="1">
                <a:solidFill>
                  <a:schemeClr val="tx2"/>
                </a:solidFill>
                <a:latin typeface="Times New Roman" panose="02020603050405020304" pitchFamily="18" charset="0"/>
              </a:rPr>
              <a:t>6.4  </a:t>
            </a:r>
            <a:r>
              <a:rPr lang="zh-CN" altLang="en-US" sz="4400" b="1">
                <a:solidFill>
                  <a:schemeClr val="tx2"/>
                </a:solidFill>
                <a:latin typeface="Times New Roman" panose="02020603050405020304" pitchFamily="18" charset="0"/>
              </a:rPr>
              <a:t>复合校正</a:t>
            </a:r>
            <a:endParaRPr lang="en-US" altLang="zh-CN" sz="4400" b="1">
              <a:solidFill>
                <a:schemeClr val="tx2"/>
              </a:solidFill>
              <a:latin typeface="Times New Roman" panose="02020603050405020304" pitchFamily="18" charset="0"/>
            </a:endParaRPr>
          </a:p>
          <a:p>
            <a:pPr algn="ctr" eaLnBrk="1" hangingPunct="1">
              <a:spcBef>
                <a:spcPct val="0"/>
              </a:spcBef>
              <a:buClrTx/>
              <a:buSzTx/>
              <a:buFontTx/>
              <a:buNone/>
            </a:pPr>
            <a:r>
              <a:rPr lang="en-US" altLang="zh-CN" sz="3600">
                <a:solidFill>
                  <a:schemeClr val="tx2"/>
                </a:solidFill>
                <a:latin typeface="Times New Roman" panose="02020603050405020304" pitchFamily="18" charset="0"/>
              </a:rPr>
              <a:t>    </a:t>
            </a:r>
            <a:r>
              <a:rPr lang="en-US" altLang="zh-CN" sz="4000">
                <a:solidFill>
                  <a:schemeClr val="tx2"/>
                </a:solidFill>
                <a:latin typeface="Times New Roman" panose="02020603050405020304" pitchFamily="18" charset="0"/>
              </a:rPr>
              <a:t>(Complex Correction)</a:t>
            </a:r>
            <a:endParaRPr lang="zh-CN" altLang="en-US" sz="4000">
              <a:solidFill>
                <a:schemeClr val="tx2"/>
              </a:solidFill>
              <a:latin typeface="Times New Roman" panose="02020603050405020304" pitchFamily="18" charset="0"/>
            </a:endParaRPr>
          </a:p>
        </p:txBody>
      </p:sp>
      <p:sp>
        <p:nvSpPr>
          <p:cNvPr id="59396" name="Rectangle 3"/>
          <p:cNvSpPr>
            <a:spLocks noChangeArrowheads="1"/>
          </p:cNvSpPr>
          <p:nvPr/>
        </p:nvSpPr>
        <p:spPr bwMode="auto">
          <a:xfrm>
            <a:off x="144463" y="1844675"/>
            <a:ext cx="882015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b="1">
                <a:solidFill>
                  <a:schemeClr val="tx2"/>
                </a:solidFill>
                <a:latin typeface="Times New Roman" panose="02020603050405020304" pitchFamily="18" charset="0"/>
              </a:rPr>
              <a:t>        </a:t>
            </a:r>
            <a:r>
              <a:rPr lang="zh-CN" altLang="en-US" sz="2800" b="1">
                <a:solidFill>
                  <a:schemeClr val="tx2"/>
                </a:solidFill>
                <a:latin typeface="Times New Roman" panose="02020603050405020304" pitchFamily="18" charset="0"/>
              </a:rPr>
              <a:t>串联校正和反馈校正是控制系统工程中常用的两种校正方法，在一定程度上可以使已校正系统满足给定的性能指标要求。但是，如果控制系统中存在强扰动，特别是低频强扰动，或者系统的瞬态、稳态性能要求很高，如高精度的火炮、雷达控制等，单独采用一种校正方式很难满足要求，需要把串联、反馈和前馈校正有效地结合起来，即采用复合校正方式。</a:t>
            </a:r>
            <a:endParaRPr lang="zh-CN" altLang="en-US" sz="2800" b="1">
              <a:solidFill>
                <a:schemeClr val="tx2"/>
              </a:solidFill>
              <a:latin typeface="Times New Roman" panose="02020603050405020304" pitchFamily="18" charset="0"/>
            </a:endParaRPr>
          </a:p>
          <a:p>
            <a:pPr eaLnBrk="1" hangingPunct="1">
              <a:lnSpc>
                <a:spcPct val="120000"/>
              </a:lnSpc>
              <a:spcBef>
                <a:spcPct val="0"/>
              </a:spcBef>
              <a:buClrTx/>
              <a:buSzTx/>
              <a:buFontTx/>
              <a:buNone/>
            </a:pPr>
            <a:r>
              <a:rPr lang="zh-CN" altLang="en-US" sz="2800" b="1">
                <a:solidFill>
                  <a:schemeClr val="tx2"/>
                </a:solidFill>
                <a:latin typeface="Times New Roman" panose="02020603050405020304" pitchFamily="18" charset="0"/>
              </a:rPr>
              <a:t>        复合校正中的前馈装置是按不变性原理进行设计的，可分为按干扰补偿和按输入补偿两种方式。</a:t>
            </a:r>
            <a:endParaRPr lang="zh-CN" altLang="en-US" sz="2800" b="1">
              <a:solidFill>
                <a:schemeClr val="tx2"/>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9396">
                                            <p:txEl>
                                              <p:pRg st="0" end="0"/>
                                            </p:txEl>
                                          </p:spTgt>
                                        </p:tgtEl>
                                        <p:attrNameLst>
                                          <p:attrName>style.visibility</p:attrName>
                                        </p:attrNameLst>
                                      </p:cBhvr>
                                      <p:to>
                                        <p:strVal val="visible"/>
                                      </p:to>
                                    </p:set>
                                    <p:animEffect transition="in" filter="randombar(horizontal)">
                                      <p:cBhvr>
                                        <p:cTn id="7" dur="500"/>
                                        <p:tgtEl>
                                          <p:spTgt spid="593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9396">
                                            <p:txEl>
                                              <p:pRg st="1" end="1"/>
                                            </p:txEl>
                                          </p:spTgt>
                                        </p:tgtEl>
                                        <p:attrNameLst>
                                          <p:attrName>style.visibility</p:attrName>
                                        </p:attrNameLst>
                                      </p:cBhvr>
                                      <p:to>
                                        <p:strVal val="visible"/>
                                      </p:to>
                                    </p:set>
                                    <p:animEffect transition="in" filter="randombar(horizontal)">
                                      <p:cBhvr>
                                        <p:cTn id="12" dur="500"/>
                                        <p:tgtEl>
                                          <p:spTgt spid="593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58E1D759-CE36-4D04-BC33-AA0AB5BD5DF4}" type="slidenum">
              <a:rPr lang="en-US" altLang="zh-CN" sz="1400"/>
            </a:fld>
            <a:endParaRPr lang="en-US" altLang="zh-CN" sz="1400"/>
          </a:p>
        </p:txBody>
      </p:sp>
      <p:sp>
        <p:nvSpPr>
          <p:cNvPr id="59396" name="Rectangle 3"/>
          <p:cNvSpPr>
            <a:spLocks noChangeArrowheads="1"/>
          </p:cNvSpPr>
          <p:nvPr/>
        </p:nvSpPr>
        <p:spPr bwMode="auto">
          <a:xfrm>
            <a:off x="153988" y="692150"/>
            <a:ext cx="882015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800" b="1" dirty="0">
                <a:solidFill>
                  <a:schemeClr val="tx2"/>
                </a:solidFill>
                <a:latin typeface="Times New Roman" panose="02020603050405020304" pitchFamily="18" charset="0"/>
              </a:rPr>
              <a:t>         按干扰进行补偿的复合控制系统如图</a:t>
            </a:r>
            <a:r>
              <a:rPr lang="en-US" altLang="zh-CN" sz="2800" b="1" dirty="0">
                <a:solidFill>
                  <a:schemeClr val="tx2"/>
                </a:solidFill>
                <a:latin typeface="Times New Roman" panose="02020603050405020304" pitchFamily="18" charset="0"/>
              </a:rPr>
              <a:t>6.35</a:t>
            </a:r>
            <a:r>
              <a:rPr lang="zh-CN" altLang="en-US" sz="2800" b="1" dirty="0">
                <a:solidFill>
                  <a:schemeClr val="tx2"/>
                </a:solidFill>
                <a:latin typeface="Times New Roman" panose="02020603050405020304" pitchFamily="18" charset="0"/>
              </a:rPr>
              <a:t>所示，</a:t>
            </a:r>
            <a:r>
              <a:rPr lang="en-US" altLang="zh-CN" sz="2800" i="1" dirty="0" err="1">
                <a:solidFill>
                  <a:schemeClr val="tx2"/>
                </a:solidFill>
                <a:latin typeface="Times New Roman" panose="02020603050405020304" pitchFamily="18" charset="0"/>
              </a:rPr>
              <a:t>G</a:t>
            </a:r>
            <a:r>
              <a:rPr lang="en-US" altLang="zh-CN" sz="2400" i="1" dirty="0" err="1">
                <a:solidFill>
                  <a:schemeClr val="tx2"/>
                </a:solidFill>
                <a:latin typeface="Times New Roman" panose="02020603050405020304" pitchFamily="18" charset="0"/>
              </a:rPr>
              <a:t>c</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s</a:t>
            </a:r>
            <a:r>
              <a:rPr lang="en-US" altLang="zh-CN" sz="2800"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为补偿器的传递函数。</a:t>
            </a:r>
            <a:endParaRPr lang="en-US" altLang="zh-CN" sz="2800" b="1" dirty="0">
              <a:solidFill>
                <a:schemeClr val="tx2"/>
              </a:solidFill>
              <a:latin typeface="Times New Roman" panose="02020603050405020304" pitchFamily="18" charset="0"/>
            </a:endParaRPr>
          </a:p>
        </p:txBody>
      </p:sp>
      <p:sp>
        <p:nvSpPr>
          <p:cNvPr id="130052" name="矩形 1"/>
          <p:cNvSpPr>
            <a:spLocks noChangeArrowheads="1"/>
          </p:cNvSpPr>
          <p:nvPr/>
        </p:nvSpPr>
        <p:spPr bwMode="auto">
          <a:xfrm>
            <a:off x="153988" y="260350"/>
            <a:ext cx="47148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b="1">
                <a:solidFill>
                  <a:schemeClr val="tx2"/>
                </a:solidFill>
                <a:latin typeface="Times New Roman" panose="02020603050405020304" pitchFamily="18" charset="0"/>
              </a:rPr>
              <a:t>1. </a:t>
            </a:r>
            <a:r>
              <a:rPr lang="zh-CN" altLang="en-US" b="1">
                <a:solidFill>
                  <a:schemeClr val="tx2"/>
                </a:solidFill>
                <a:latin typeface="Times New Roman" panose="02020603050405020304" pitchFamily="18" charset="0"/>
              </a:rPr>
              <a:t>按干扰补偿的复合校正</a:t>
            </a:r>
            <a:endParaRPr lang="zh-CN" altLang="en-US" b="1">
              <a:solidFill>
                <a:schemeClr val="tx2"/>
              </a:solidFill>
              <a:latin typeface="Times New Roman" panose="02020603050405020304" pitchFamily="18" charset="0"/>
            </a:endParaRPr>
          </a:p>
        </p:txBody>
      </p:sp>
      <p:sp>
        <p:nvSpPr>
          <p:cNvPr id="4" name="矩形 3"/>
          <p:cNvSpPr>
            <a:spLocks noChangeArrowheads="1"/>
          </p:cNvSpPr>
          <p:nvPr/>
        </p:nvSpPr>
        <p:spPr bwMode="auto">
          <a:xfrm>
            <a:off x="153988" y="3429000"/>
            <a:ext cx="86883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003399"/>
                </a:solidFill>
                <a:latin typeface="Times New Roman" panose="02020603050405020304" pitchFamily="18" charset="0"/>
              </a:rPr>
              <a:t>         复合校正的目的就是恰当选择</a:t>
            </a:r>
            <a:r>
              <a:rPr lang="en-US" altLang="zh-CN" sz="2800" i="1" dirty="0" err="1">
                <a:solidFill>
                  <a:srgbClr val="003399"/>
                </a:solidFill>
                <a:latin typeface="Times New Roman" panose="02020603050405020304" pitchFamily="18" charset="0"/>
              </a:rPr>
              <a:t>G</a:t>
            </a:r>
            <a:r>
              <a:rPr lang="en-US" altLang="zh-CN" sz="2400" i="1" dirty="0" err="1">
                <a:solidFill>
                  <a:srgbClr val="003399"/>
                </a:solidFill>
                <a:latin typeface="Times New Roman" panose="02020603050405020304" pitchFamily="18" charset="0"/>
              </a:rPr>
              <a:t>c</a:t>
            </a:r>
            <a:r>
              <a:rPr lang="en-US" altLang="zh-CN" sz="2800" dirty="0">
                <a:solidFill>
                  <a:srgbClr val="003399"/>
                </a:solidFill>
                <a:latin typeface="Times New Roman" panose="02020603050405020304" pitchFamily="18" charset="0"/>
              </a:rPr>
              <a:t>(</a:t>
            </a:r>
            <a:r>
              <a:rPr lang="en-US" altLang="zh-CN" sz="2800" i="1" dirty="0">
                <a:solidFill>
                  <a:srgbClr val="003399"/>
                </a:solidFill>
                <a:latin typeface="Times New Roman" panose="02020603050405020304" pitchFamily="18" charset="0"/>
              </a:rPr>
              <a:t>s</a:t>
            </a:r>
            <a:r>
              <a:rPr lang="en-US" altLang="zh-CN" sz="2800" dirty="0">
                <a:solidFill>
                  <a:srgbClr val="003399"/>
                </a:solidFill>
                <a:latin typeface="Times New Roman" panose="02020603050405020304" pitchFamily="18" charset="0"/>
              </a:rPr>
              <a:t>)</a:t>
            </a:r>
            <a:r>
              <a:rPr lang="zh-CN" altLang="en-US" sz="2800" b="1" dirty="0">
                <a:solidFill>
                  <a:srgbClr val="003399"/>
                </a:solidFill>
                <a:latin typeface="Times New Roman" panose="02020603050405020304" pitchFamily="18" charset="0"/>
              </a:rPr>
              <a:t>，使</a:t>
            </a:r>
            <a:r>
              <a:rPr lang="en-US" altLang="zh-CN" sz="2800" i="1" dirty="0">
                <a:solidFill>
                  <a:srgbClr val="003399"/>
                </a:solidFill>
                <a:latin typeface="Times New Roman" panose="02020603050405020304" pitchFamily="18" charset="0"/>
              </a:rPr>
              <a:t>N</a:t>
            </a:r>
            <a:r>
              <a:rPr lang="en-US" altLang="zh-CN" sz="2800" dirty="0">
                <a:solidFill>
                  <a:srgbClr val="003399"/>
                </a:solidFill>
                <a:latin typeface="Times New Roman" panose="02020603050405020304" pitchFamily="18" charset="0"/>
              </a:rPr>
              <a:t>(</a:t>
            </a:r>
            <a:r>
              <a:rPr lang="en-US" altLang="zh-CN" sz="2800" i="1" dirty="0">
                <a:solidFill>
                  <a:srgbClr val="003399"/>
                </a:solidFill>
                <a:latin typeface="Times New Roman" panose="02020603050405020304" pitchFamily="18" charset="0"/>
              </a:rPr>
              <a:t>s</a:t>
            </a:r>
            <a:r>
              <a:rPr lang="en-US" altLang="zh-CN" sz="2800" dirty="0">
                <a:solidFill>
                  <a:srgbClr val="003399"/>
                </a:solidFill>
                <a:latin typeface="Times New Roman" panose="02020603050405020304" pitchFamily="18" charset="0"/>
              </a:rPr>
              <a:t>)</a:t>
            </a:r>
            <a:r>
              <a:rPr lang="zh-CN" altLang="en-US" sz="2800" b="1" dirty="0">
                <a:solidFill>
                  <a:srgbClr val="003399"/>
                </a:solidFill>
                <a:latin typeface="Times New Roman" panose="02020603050405020304" pitchFamily="18" charset="0"/>
              </a:rPr>
              <a:t>经过</a:t>
            </a:r>
            <a:r>
              <a:rPr lang="en-US" altLang="zh-CN" sz="2800" i="1" dirty="0" err="1">
                <a:solidFill>
                  <a:srgbClr val="003399"/>
                </a:solidFill>
                <a:latin typeface="Times New Roman" panose="02020603050405020304" pitchFamily="18" charset="0"/>
              </a:rPr>
              <a:t>G</a:t>
            </a:r>
            <a:r>
              <a:rPr lang="en-US" altLang="zh-CN" sz="2400" i="1" dirty="0" err="1">
                <a:solidFill>
                  <a:srgbClr val="003399"/>
                </a:solidFill>
                <a:latin typeface="Times New Roman" panose="02020603050405020304" pitchFamily="18" charset="0"/>
              </a:rPr>
              <a:t>c</a:t>
            </a:r>
            <a:r>
              <a:rPr lang="en-US" altLang="zh-CN" sz="2800" dirty="0">
                <a:solidFill>
                  <a:srgbClr val="003399"/>
                </a:solidFill>
                <a:latin typeface="Times New Roman" panose="02020603050405020304" pitchFamily="18" charset="0"/>
              </a:rPr>
              <a:t>(</a:t>
            </a:r>
            <a:r>
              <a:rPr lang="en-US" altLang="zh-CN" sz="2800" i="1" dirty="0">
                <a:solidFill>
                  <a:srgbClr val="003399"/>
                </a:solidFill>
                <a:latin typeface="Times New Roman" panose="02020603050405020304" pitchFamily="18" charset="0"/>
              </a:rPr>
              <a:t>s</a:t>
            </a:r>
            <a:r>
              <a:rPr lang="en-US" altLang="zh-CN" sz="2800" dirty="0">
                <a:solidFill>
                  <a:srgbClr val="003399"/>
                </a:solidFill>
                <a:latin typeface="Times New Roman" panose="02020603050405020304" pitchFamily="18" charset="0"/>
              </a:rPr>
              <a:t>)</a:t>
            </a:r>
            <a:r>
              <a:rPr lang="zh-CN" altLang="en-US" sz="2800" b="1" dirty="0">
                <a:solidFill>
                  <a:srgbClr val="003399"/>
                </a:solidFill>
                <a:latin typeface="Times New Roman" panose="02020603050405020304" pitchFamily="18" charset="0"/>
              </a:rPr>
              <a:t>对系统输出</a:t>
            </a:r>
            <a:r>
              <a:rPr lang="en-US" altLang="zh-CN" sz="2800" i="1" dirty="0">
                <a:solidFill>
                  <a:srgbClr val="003399"/>
                </a:solidFill>
                <a:latin typeface="Times New Roman" panose="02020603050405020304" pitchFamily="18" charset="0"/>
              </a:rPr>
              <a:t>C</a:t>
            </a:r>
            <a:r>
              <a:rPr lang="en-US" altLang="zh-CN" sz="2800" dirty="0">
                <a:solidFill>
                  <a:srgbClr val="003399"/>
                </a:solidFill>
                <a:latin typeface="Times New Roman" panose="02020603050405020304" pitchFamily="18" charset="0"/>
              </a:rPr>
              <a:t>(</a:t>
            </a:r>
            <a:r>
              <a:rPr lang="en-US" altLang="zh-CN" sz="2800" i="1" dirty="0">
                <a:solidFill>
                  <a:srgbClr val="003399"/>
                </a:solidFill>
                <a:latin typeface="Times New Roman" panose="02020603050405020304" pitchFamily="18" charset="0"/>
              </a:rPr>
              <a:t>s</a:t>
            </a:r>
            <a:r>
              <a:rPr lang="en-US" altLang="zh-CN" sz="2800" dirty="0">
                <a:solidFill>
                  <a:srgbClr val="003399"/>
                </a:solidFill>
                <a:latin typeface="Times New Roman" panose="02020603050405020304" pitchFamily="18" charset="0"/>
              </a:rPr>
              <a:t>)</a:t>
            </a:r>
            <a:r>
              <a:rPr lang="zh-CN" altLang="en-US" sz="2800" b="1" dirty="0">
                <a:solidFill>
                  <a:srgbClr val="003399"/>
                </a:solidFill>
                <a:latin typeface="Times New Roman" panose="02020603050405020304" pitchFamily="18" charset="0"/>
              </a:rPr>
              <a:t>产生补偿作用，抵消掉</a:t>
            </a:r>
            <a:r>
              <a:rPr lang="en-US" altLang="zh-CN" sz="2800" i="1" dirty="0">
                <a:solidFill>
                  <a:srgbClr val="003399"/>
                </a:solidFill>
                <a:latin typeface="Times New Roman" panose="02020603050405020304" pitchFamily="18" charset="0"/>
              </a:rPr>
              <a:t>N</a:t>
            </a:r>
            <a:r>
              <a:rPr lang="en-US" altLang="zh-CN" sz="2800" dirty="0">
                <a:solidFill>
                  <a:srgbClr val="003399"/>
                </a:solidFill>
                <a:latin typeface="Times New Roman" panose="02020603050405020304" pitchFamily="18" charset="0"/>
              </a:rPr>
              <a:t>(</a:t>
            </a:r>
            <a:r>
              <a:rPr lang="en-US" altLang="zh-CN" sz="2800" i="1" dirty="0">
                <a:solidFill>
                  <a:srgbClr val="003399"/>
                </a:solidFill>
                <a:latin typeface="Times New Roman" panose="02020603050405020304" pitchFamily="18" charset="0"/>
              </a:rPr>
              <a:t>s</a:t>
            </a:r>
            <a:r>
              <a:rPr lang="en-US" altLang="zh-CN" sz="2800" dirty="0">
                <a:solidFill>
                  <a:srgbClr val="003399"/>
                </a:solidFill>
                <a:latin typeface="Times New Roman" panose="02020603050405020304" pitchFamily="18" charset="0"/>
              </a:rPr>
              <a:t>)</a:t>
            </a:r>
            <a:r>
              <a:rPr lang="zh-CN" altLang="en-US" sz="2800" b="1" dirty="0">
                <a:solidFill>
                  <a:srgbClr val="003399"/>
                </a:solidFill>
                <a:latin typeface="Times New Roman" panose="02020603050405020304" pitchFamily="18" charset="0"/>
              </a:rPr>
              <a:t>经过</a:t>
            </a:r>
            <a:r>
              <a:rPr lang="en-US" altLang="zh-CN" sz="2800" i="1" dirty="0">
                <a:solidFill>
                  <a:srgbClr val="003399"/>
                </a:solidFill>
                <a:latin typeface="Times New Roman" panose="02020603050405020304" pitchFamily="18" charset="0"/>
              </a:rPr>
              <a:t>G</a:t>
            </a:r>
            <a:r>
              <a:rPr lang="en-US" altLang="zh-CN" sz="2800" i="1" baseline="-25000" dirty="0">
                <a:solidFill>
                  <a:srgbClr val="003399"/>
                </a:solidFill>
                <a:latin typeface="Times New Roman" panose="02020603050405020304" pitchFamily="18" charset="0"/>
              </a:rPr>
              <a:t>p</a:t>
            </a:r>
            <a:r>
              <a:rPr lang="en-US" altLang="zh-CN" sz="2800" baseline="-25000" dirty="0">
                <a:solidFill>
                  <a:srgbClr val="003399"/>
                </a:solidFill>
                <a:latin typeface="Times New Roman" panose="02020603050405020304" pitchFamily="18" charset="0"/>
              </a:rPr>
              <a:t>2</a:t>
            </a:r>
            <a:r>
              <a:rPr lang="en-US" altLang="zh-CN" sz="2800" dirty="0">
                <a:solidFill>
                  <a:srgbClr val="003399"/>
                </a:solidFill>
                <a:latin typeface="Times New Roman" panose="02020603050405020304" pitchFamily="18" charset="0"/>
              </a:rPr>
              <a:t>(</a:t>
            </a:r>
            <a:r>
              <a:rPr lang="en-US" altLang="zh-CN" sz="2800" i="1" dirty="0">
                <a:solidFill>
                  <a:srgbClr val="003399"/>
                </a:solidFill>
                <a:latin typeface="Times New Roman" panose="02020603050405020304" pitchFamily="18" charset="0"/>
              </a:rPr>
              <a:t>s</a:t>
            </a:r>
            <a:r>
              <a:rPr lang="en-US" altLang="zh-CN" sz="2800" dirty="0">
                <a:solidFill>
                  <a:srgbClr val="003399"/>
                </a:solidFill>
                <a:latin typeface="Times New Roman" panose="02020603050405020304" pitchFamily="18" charset="0"/>
              </a:rPr>
              <a:t>)</a:t>
            </a:r>
            <a:r>
              <a:rPr lang="zh-CN" altLang="en-US" sz="2800" b="1" dirty="0">
                <a:solidFill>
                  <a:srgbClr val="003399"/>
                </a:solidFill>
                <a:latin typeface="Times New Roman" panose="02020603050405020304" pitchFamily="18" charset="0"/>
              </a:rPr>
              <a:t>对</a:t>
            </a:r>
            <a:r>
              <a:rPr lang="en-US" altLang="zh-CN" sz="2800" i="1" dirty="0">
                <a:solidFill>
                  <a:srgbClr val="003399"/>
                </a:solidFill>
                <a:latin typeface="Times New Roman" panose="02020603050405020304" pitchFamily="18" charset="0"/>
              </a:rPr>
              <a:t>C</a:t>
            </a:r>
            <a:r>
              <a:rPr lang="en-US" altLang="zh-CN" sz="2800" dirty="0">
                <a:solidFill>
                  <a:srgbClr val="003399"/>
                </a:solidFill>
                <a:latin typeface="Times New Roman" panose="02020603050405020304" pitchFamily="18" charset="0"/>
              </a:rPr>
              <a:t>(</a:t>
            </a:r>
            <a:r>
              <a:rPr lang="en-US" altLang="zh-CN" sz="2800" i="1" dirty="0">
                <a:solidFill>
                  <a:srgbClr val="003399"/>
                </a:solidFill>
                <a:latin typeface="Times New Roman" panose="02020603050405020304" pitchFamily="18" charset="0"/>
              </a:rPr>
              <a:t>s</a:t>
            </a:r>
            <a:r>
              <a:rPr lang="en-US" altLang="zh-CN" sz="2800" dirty="0">
                <a:solidFill>
                  <a:srgbClr val="003399"/>
                </a:solidFill>
                <a:latin typeface="Times New Roman" panose="02020603050405020304" pitchFamily="18" charset="0"/>
              </a:rPr>
              <a:t>)</a:t>
            </a:r>
            <a:r>
              <a:rPr lang="zh-CN" altLang="en-US" sz="2800" b="1" dirty="0">
                <a:solidFill>
                  <a:srgbClr val="003399"/>
                </a:solidFill>
                <a:latin typeface="Times New Roman" panose="02020603050405020304" pitchFamily="18" charset="0"/>
              </a:rPr>
              <a:t>的影响。所以有：</a:t>
            </a:r>
            <a:endParaRPr lang="zh-CN" altLang="en-US" sz="1800" dirty="0"/>
          </a:p>
        </p:txBody>
      </p:sp>
      <p:sp>
        <p:nvSpPr>
          <p:cNvPr id="13005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6" name="对象 5"/>
          <p:cNvGraphicFramePr>
            <a:graphicFrameLocks noChangeAspect="1"/>
          </p:cNvGraphicFramePr>
          <p:nvPr/>
        </p:nvGraphicFramePr>
        <p:xfrm>
          <a:off x="2222500" y="2565400"/>
          <a:ext cx="4552950" cy="998538"/>
        </p:xfrm>
        <a:graphic>
          <a:graphicData uri="http://schemas.openxmlformats.org/presentationml/2006/ole">
            <mc:AlternateContent xmlns:mc="http://schemas.openxmlformats.org/markup-compatibility/2006">
              <mc:Choice xmlns:v="urn:schemas-microsoft-com:vml" Requires="v">
                <p:oleObj spid="_x0000_s130347" name="Equation" r:id="rId1" imgW="1955800" imgH="431800" progId="Equation.DSMT4">
                  <p:embed/>
                </p:oleObj>
              </mc:Choice>
              <mc:Fallback>
                <p:oleObj name="Equation" r:id="rId1" imgW="1955800" imgH="431800" progId="Equation.DSMT4">
                  <p:embed/>
                  <p:pic>
                    <p:nvPicPr>
                      <p:cNvPr id="0" name="Picture 1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0" y="2565400"/>
                        <a:ext cx="4552950" cy="99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5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8" name="对象 7"/>
          <p:cNvGraphicFramePr>
            <a:graphicFrameLocks noChangeAspect="1"/>
          </p:cNvGraphicFramePr>
          <p:nvPr/>
        </p:nvGraphicFramePr>
        <p:xfrm>
          <a:off x="2398713" y="4813300"/>
          <a:ext cx="4105275" cy="547688"/>
        </p:xfrm>
        <a:graphic>
          <a:graphicData uri="http://schemas.openxmlformats.org/presentationml/2006/ole">
            <mc:AlternateContent xmlns:mc="http://schemas.openxmlformats.org/markup-compatibility/2006">
              <mc:Choice xmlns:v="urn:schemas-microsoft-com:vml" Requires="v">
                <p:oleObj spid="_x0000_s130348" name="Equation" r:id="rId3" imgW="1714500" imgH="228600" progId="Equation.DSMT4">
                  <p:embed/>
                </p:oleObj>
              </mc:Choice>
              <mc:Fallback>
                <p:oleObj name="Equation" r:id="rId3" imgW="1714500" imgH="228600" progId="Equation.DSMT4">
                  <p:embed/>
                  <p:pic>
                    <p:nvPicPr>
                      <p:cNvPr id="0" name="Picture 1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713" y="4813300"/>
                        <a:ext cx="410527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a:spLocks noChangeArrowheads="1"/>
          </p:cNvSpPr>
          <p:nvPr/>
        </p:nvSpPr>
        <p:spPr bwMode="auto">
          <a:xfrm>
            <a:off x="958850" y="5300663"/>
            <a:ext cx="5594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3399"/>
                </a:solidFill>
                <a:latin typeface="Times New Roman" panose="02020603050405020304" pitchFamily="18" charset="0"/>
              </a:rPr>
              <a:t>从而得对干扰完全补偿的条件为：</a:t>
            </a:r>
            <a:endParaRPr lang="zh-CN" altLang="en-US" sz="2800" b="1">
              <a:solidFill>
                <a:srgbClr val="003399"/>
              </a:solidFill>
              <a:latin typeface="Times New Roman" panose="02020603050405020304" pitchFamily="18" charset="0"/>
            </a:endParaRPr>
          </a:p>
        </p:txBody>
      </p:sp>
      <p:sp>
        <p:nvSpPr>
          <p:cNvPr id="13005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1" name="对象 10"/>
          <p:cNvGraphicFramePr>
            <a:graphicFrameLocks noChangeAspect="1"/>
          </p:cNvGraphicFramePr>
          <p:nvPr/>
        </p:nvGraphicFramePr>
        <p:xfrm>
          <a:off x="3132138" y="5792788"/>
          <a:ext cx="2132012" cy="944562"/>
        </p:xfrm>
        <a:graphic>
          <a:graphicData uri="http://schemas.openxmlformats.org/presentationml/2006/ole">
            <mc:AlternateContent xmlns:mc="http://schemas.openxmlformats.org/markup-compatibility/2006">
              <mc:Choice xmlns:v="urn:schemas-microsoft-com:vml" Requires="v">
                <p:oleObj spid="_x0000_s130349" name="Equation" r:id="rId5" imgW="926465" imgH="406400" progId="Equation.DSMT4">
                  <p:embed/>
                </p:oleObj>
              </mc:Choice>
              <mc:Fallback>
                <p:oleObj name="Equation" r:id="rId5" imgW="926465" imgH="406400" progId="Equation.DSMT4">
                  <p:embed/>
                  <p:pic>
                    <p:nvPicPr>
                      <p:cNvPr id="0" name="Picture 1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5792788"/>
                        <a:ext cx="2132012" cy="94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6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 name="矩形 14"/>
          <p:cNvSpPr>
            <a:spLocks noChangeArrowheads="1"/>
          </p:cNvSpPr>
          <p:nvPr/>
        </p:nvSpPr>
        <p:spPr bwMode="auto">
          <a:xfrm>
            <a:off x="153988" y="1700213"/>
            <a:ext cx="85947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3399"/>
                </a:solidFill>
                <a:latin typeface="Times New Roman" panose="02020603050405020304" pitchFamily="18" charset="0"/>
              </a:rPr>
              <a:t>         输入信号</a:t>
            </a:r>
            <a:r>
              <a:rPr lang="en-US" altLang="zh-CN" sz="2800" i="1">
                <a:solidFill>
                  <a:srgbClr val="003399"/>
                </a:solidFill>
                <a:latin typeface="Times New Roman" panose="02020603050405020304" pitchFamily="18" charset="0"/>
              </a:rPr>
              <a:t>R</a:t>
            </a:r>
            <a:r>
              <a:rPr lang="en-US" altLang="zh-CN" sz="2800">
                <a:solidFill>
                  <a:srgbClr val="003399"/>
                </a:solidFill>
                <a:latin typeface="Times New Roman" panose="02020603050405020304" pitchFamily="18" charset="0"/>
              </a:rPr>
              <a:t>(</a:t>
            </a:r>
            <a:r>
              <a:rPr lang="en-US" altLang="zh-CN" sz="2800" i="1">
                <a:solidFill>
                  <a:srgbClr val="003399"/>
                </a:solidFill>
                <a:latin typeface="Times New Roman" panose="02020603050405020304" pitchFamily="18" charset="0"/>
              </a:rPr>
              <a:t>s</a:t>
            </a:r>
            <a:r>
              <a:rPr lang="en-US" altLang="zh-CN" sz="2800">
                <a:solidFill>
                  <a:srgbClr val="003399"/>
                </a:solidFill>
                <a:latin typeface="Times New Roman" panose="02020603050405020304" pitchFamily="18" charset="0"/>
              </a:rPr>
              <a:t>) = 0</a:t>
            </a:r>
            <a:r>
              <a:rPr lang="zh-CN" altLang="en-US" sz="2800" b="1">
                <a:solidFill>
                  <a:srgbClr val="003399"/>
                </a:solidFill>
                <a:latin typeface="Times New Roman" panose="02020603050405020304" pitchFamily="18" charset="0"/>
              </a:rPr>
              <a:t>时，输出</a:t>
            </a:r>
            <a:r>
              <a:rPr lang="en-US" altLang="zh-CN" sz="2800" i="1">
                <a:solidFill>
                  <a:srgbClr val="003399"/>
                </a:solidFill>
                <a:latin typeface="Times New Roman" panose="02020603050405020304" pitchFamily="18" charset="0"/>
              </a:rPr>
              <a:t>C</a:t>
            </a:r>
            <a:r>
              <a:rPr lang="en-US" altLang="zh-CN" sz="2800">
                <a:solidFill>
                  <a:srgbClr val="003399"/>
                </a:solidFill>
                <a:latin typeface="Times New Roman" panose="02020603050405020304" pitchFamily="18" charset="0"/>
              </a:rPr>
              <a:t>(</a:t>
            </a:r>
            <a:r>
              <a:rPr lang="en-US" altLang="zh-CN" sz="2800" i="1">
                <a:solidFill>
                  <a:srgbClr val="003399"/>
                </a:solidFill>
                <a:latin typeface="Times New Roman" panose="02020603050405020304" pitchFamily="18" charset="0"/>
              </a:rPr>
              <a:t>s</a:t>
            </a:r>
            <a:r>
              <a:rPr lang="en-US" altLang="zh-CN" sz="2800">
                <a:solidFill>
                  <a:srgbClr val="003399"/>
                </a:solidFill>
                <a:latin typeface="Times New Roman" panose="02020603050405020304" pitchFamily="18" charset="0"/>
              </a:rPr>
              <a:t>)</a:t>
            </a:r>
            <a:r>
              <a:rPr lang="zh-CN" altLang="en-US" sz="2800" b="1">
                <a:solidFill>
                  <a:srgbClr val="003399"/>
                </a:solidFill>
                <a:latin typeface="Times New Roman" panose="02020603050405020304" pitchFamily="18" charset="0"/>
              </a:rPr>
              <a:t>对干扰</a:t>
            </a:r>
            <a:r>
              <a:rPr lang="en-US" altLang="zh-CN" sz="2800" i="1">
                <a:solidFill>
                  <a:srgbClr val="003399"/>
                </a:solidFill>
                <a:latin typeface="Times New Roman" panose="02020603050405020304" pitchFamily="18" charset="0"/>
              </a:rPr>
              <a:t>N</a:t>
            </a:r>
            <a:r>
              <a:rPr lang="en-US" altLang="zh-CN" sz="2800">
                <a:solidFill>
                  <a:srgbClr val="003399"/>
                </a:solidFill>
                <a:latin typeface="Times New Roman" panose="02020603050405020304" pitchFamily="18" charset="0"/>
              </a:rPr>
              <a:t>(</a:t>
            </a:r>
            <a:r>
              <a:rPr lang="en-US" altLang="zh-CN" sz="2800" i="1">
                <a:solidFill>
                  <a:srgbClr val="003399"/>
                </a:solidFill>
                <a:latin typeface="Times New Roman" panose="02020603050405020304" pitchFamily="18" charset="0"/>
              </a:rPr>
              <a:t>s</a:t>
            </a:r>
            <a:r>
              <a:rPr lang="en-US" altLang="zh-CN" sz="2800">
                <a:solidFill>
                  <a:srgbClr val="003399"/>
                </a:solidFill>
                <a:latin typeface="Times New Roman" panose="02020603050405020304" pitchFamily="18" charset="0"/>
              </a:rPr>
              <a:t>)</a:t>
            </a:r>
            <a:r>
              <a:rPr lang="zh-CN" altLang="en-US" sz="2800" b="1">
                <a:solidFill>
                  <a:srgbClr val="003399"/>
                </a:solidFill>
                <a:latin typeface="Times New Roman" panose="02020603050405020304" pitchFamily="18" charset="0"/>
              </a:rPr>
              <a:t>的闭环传递函数为：</a:t>
            </a:r>
            <a:endParaRPr lang="zh-CN" altLang="en-US" sz="1800"/>
          </a:p>
        </p:txBody>
      </p:sp>
      <p:grpSp>
        <p:nvGrpSpPr>
          <p:cNvPr id="16" name="组合 15"/>
          <p:cNvGrpSpPr/>
          <p:nvPr/>
        </p:nvGrpSpPr>
        <p:grpSpPr bwMode="auto">
          <a:xfrm>
            <a:off x="1889918" y="1708621"/>
            <a:ext cx="5122863" cy="2811463"/>
            <a:chOff x="4589334" y="318570"/>
            <a:chExt cx="5123155" cy="2811704"/>
          </a:xfrm>
        </p:grpSpPr>
        <p:graphicFrame>
          <p:nvGraphicFramePr>
            <p:cNvPr id="130069" name="对象 12"/>
            <p:cNvGraphicFramePr>
              <a:graphicFrameLocks noChangeAspect="1"/>
            </p:cNvGraphicFramePr>
            <p:nvPr/>
          </p:nvGraphicFramePr>
          <p:xfrm>
            <a:off x="4589334" y="318570"/>
            <a:ext cx="4761683" cy="2219732"/>
          </p:xfrm>
          <a:graphic>
            <a:graphicData uri="http://schemas.openxmlformats.org/presentationml/2006/ole">
              <mc:AlternateContent xmlns:mc="http://schemas.openxmlformats.org/markup-compatibility/2006">
                <mc:Choice xmlns:v="urn:schemas-microsoft-com:vml" Requires="v">
                  <p:oleObj spid="_x0000_s130350" name="Visio" r:id="rId7" imgW="2543175" imgH="1190625" progId="">
                    <p:embed/>
                  </p:oleObj>
                </mc:Choice>
                <mc:Fallback>
                  <p:oleObj name="Visio" r:id="rId7" imgW="2543175" imgH="1190625" progId="">
                    <p:embed/>
                    <p:pic>
                      <p:nvPicPr>
                        <p:cNvPr id="0" name="Picture 1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9334" y="318570"/>
                          <a:ext cx="4761683" cy="2219732"/>
                        </a:xfrm>
                        <a:prstGeom prst="rect">
                          <a:avLst/>
                        </a:prstGeom>
                        <a:solidFill>
                          <a:schemeClr val="bg1"/>
                        </a:solidFill>
                      </p:spPr>
                    </p:pic>
                  </p:oleObj>
                </mc:Fallback>
              </mc:AlternateContent>
            </a:graphicData>
          </a:graphic>
        </p:graphicFrame>
        <p:sp>
          <p:nvSpPr>
            <p:cNvPr id="19" name="TextBox 18"/>
            <p:cNvSpPr txBox="1"/>
            <p:nvPr/>
          </p:nvSpPr>
          <p:spPr>
            <a:xfrm>
              <a:off x="4648075" y="2668271"/>
              <a:ext cx="5064414" cy="462003"/>
            </a:xfrm>
            <a:prstGeom prst="rect">
              <a:avLst/>
            </a:prstGeom>
            <a:noFill/>
          </p:spPr>
          <p:txBody>
            <a:bodyPr>
              <a:spAutoFit/>
            </a:bodyPr>
            <a:lstStyle/>
            <a:p>
              <a:pPr eaLnBrk="1" fontAlgn="auto" hangingPunct="1">
                <a:spcBef>
                  <a:spcPts val="0"/>
                </a:spcBef>
                <a:spcAft>
                  <a:spcPts val="0"/>
                </a:spcAft>
                <a:buFont typeface="Arial" panose="020B0604020202020204" pitchFamily="34" charset="0"/>
                <a:buNone/>
                <a:defRPr/>
              </a:pPr>
              <a:r>
                <a:rPr lang="zh-CN" altLang="en-US" sz="2400" b="1" dirty="0">
                  <a:solidFill>
                    <a:srgbClr val="003399"/>
                  </a:solidFill>
                  <a:latin typeface="+mn-ea"/>
                  <a:ea typeface="+mn-ea"/>
                </a:rPr>
                <a:t>图</a:t>
              </a:r>
              <a:r>
                <a:rPr lang="en-US" altLang="zh-CN" sz="2400" b="1" dirty="0">
                  <a:solidFill>
                    <a:srgbClr val="003399"/>
                  </a:solidFill>
                  <a:latin typeface="Times New Roman" panose="02020603050405020304" pitchFamily="18" charset="0"/>
                  <a:ea typeface="+mn-ea"/>
                  <a:cs typeface="Times New Roman" panose="02020603050405020304" pitchFamily="18" charset="0"/>
                </a:rPr>
                <a:t>6.35 </a:t>
              </a:r>
              <a:r>
                <a:rPr lang="zh-CN" altLang="en-US" sz="2400" b="1" dirty="0">
                  <a:solidFill>
                    <a:srgbClr val="003399"/>
                  </a:solidFill>
                  <a:latin typeface="+mn-ea"/>
                  <a:ea typeface="+mn-ea"/>
                </a:rPr>
                <a:t>按干扰补偿的复合校正系统</a:t>
              </a:r>
              <a:endParaRPr lang="zh-CN" altLang="en-US" sz="2400" b="1" dirty="0">
                <a:solidFill>
                  <a:srgbClr val="003399"/>
                </a:solidFill>
                <a:latin typeface="+mn-ea"/>
                <a:ea typeface="+mn-ea"/>
              </a:endParaRPr>
            </a:p>
          </p:txBody>
        </p:sp>
      </p:grpSp>
      <p:grpSp>
        <p:nvGrpSpPr>
          <p:cNvPr id="21" name="组合 20"/>
          <p:cNvGrpSpPr/>
          <p:nvPr/>
        </p:nvGrpSpPr>
        <p:grpSpPr bwMode="auto">
          <a:xfrm>
            <a:off x="0" y="1585469"/>
            <a:ext cx="8997950" cy="2767013"/>
            <a:chOff x="34925" y="3109525"/>
            <a:chExt cx="8997951" cy="2767747"/>
          </a:xfrm>
        </p:grpSpPr>
        <p:grpSp>
          <p:nvGrpSpPr>
            <p:cNvPr id="130065" name="Group 12"/>
            <p:cNvGrpSpPr/>
            <p:nvPr/>
          </p:nvGrpSpPr>
          <p:grpSpPr bwMode="auto">
            <a:xfrm>
              <a:off x="34925" y="3109525"/>
              <a:ext cx="8997951" cy="2767747"/>
              <a:chOff x="0" y="0"/>
              <a:chExt cx="8996891" cy="5089647"/>
            </a:xfrm>
          </p:grpSpPr>
          <p:sp>
            <p:nvSpPr>
              <p:cNvPr id="130067" name="圆角矩形 22"/>
              <p:cNvSpPr>
                <a:spLocks noChangeArrowheads="1"/>
              </p:cNvSpPr>
              <p:nvPr/>
            </p:nvSpPr>
            <p:spPr bwMode="auto">
              <a:xfrm>
                <a:off x="0" y="0"/>
                <a:ext cx="8867056" cy="5089647"/>
              </a:xfrm>
              <a:prstGeom prst="roundRect">
                <a:avLst>
                  <a:gd name="adj" fmla="val 16667"/>
                </a:avLst>
              </a:prstGeom>
              <a:solidFill>
                <a:srgbClr val="CCFFFF"/>
              </a:solidFill>
              <a:ln w="25400">
                <a:solidFill>
                  <a:srgbClr val="ADB6BC"/>
                </a:solidFill>
                <a:rou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solidFill>
                    <a:srgbClr val="FFFFFF"/>
                  </a:solidFill>
                </a:endParaRPr>
              </a:p>
            </p:txBody>
          </p:sp>
          <p:sp>
            <p:nvSpPr>
              <p:cNvPr id="130068" name="Text Box 9"/>
              <p:cNvSpPr txBox="1">
                <a:spLocks noChangeArrowheads="1"/>
              </p:cNvSpPr>
              <p:nvPr/>
            </p:nvSpPr>
            <p:spPr bwMode="auto">
              <a:xfrm>
                <a:off x="71429" y="184193"/>
                <a:ext cx="8925462" cy="69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endParaRPr lang="zh-CN" altLang="en-US" sz="2800" b="1">
                  <a:solidFill>
                    <a:schemeClr val="tx2"/>
                  </a:solidFill>
                  <a:latin typeface="Times New Roman" panose="02020603050405020304" pitchFamily="18" charset="0"/>
                </a:endParaRPr>
              </a:p>
            </p:txBody>
          </p:sp>
        </p:grpSp>
        <p:sp>
          <p:nvSpPr>
            <p:cNvPr id="130066" name="矩形 19"/>
            <p:cNvSpPr>
              <a:spLocks noChangeArrowheads="1"/>
            </p:cNvSpPr>
            <p:nvPr/>
          </p:nvSpPr>
          <p:spPr bwMode="auto">
            <a:xfrm>
              <a:off x="225689" y="3140968"/>
              <a:ext cx="874877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003399"/>
                  </a:solidFill>
                  <a:latin typeface="Times New Roman" panose="02020603050405020304" pitchFamily="18" charset="0"/>
                  <a:cs typeface="Times New Roman" panose="02020603050405020304" pitchFamily="18" charset="0"/>
                </a:rPr>
                <a:t>        </a:t>
              </a:r>
              <a:r>
                <a:rPr lang="zh-CN" altLang="zh-CN" sz="2800" b="1">
                  <a:solidFill>
                    <a:srgbClr val="003399"/>
                  </a:solidFill>
                  <a:latin typeface="Times New Roman" panose="02020603050405020304" pitchFamily="18" charset="0"/>
                  <a:cs typeface="Times New Roman" panose="02020603050405020304" pitchFamily="18" charset="0"/>
                </a:rPr>
                <a:t>此方法可用于干扰信号已知或可测量的情况。但从物理可实现性看，</a:t>
              </a:r>
              <a:r>
                <a:rPr lang="en-US" altLang="zh-CN" sz="2800" i="1">
                  <a:solidFill>
                    <a:srgbClr val="003399"/>
                  </a:solidFill>
                  <a:latin typeface="Times New Roman" panose="02020603050405020304" pitchFamily="18" charset="0"/>
                  <a:cs typeface="Times New Roman" panose="02020603050405020304" pitchFamily="18" charset="0"/>
                </a:rPr>
                <a:t>G</a:t>
              </a:r>
              <a:r>
                <a:rPr lang="en-US" altLang="zh-CN" sz="2800" i="1" baseline="-25000">
                  <a:solidFill>
                    <a:srgbClr val="003399"/>
                  </a:solidFill>
                  <a:latin typeface="Times New Roman" panose="02020603050405020304" pitchFamily="18" charset="0"/>
                  <a:cs typeface="Times New Roman" panose="02020603050405020304" pitchFamily="18" charset="0"/>
                </a:rPr>
                <a:t>p</a:t>
              </a:r>
              <a:r>
                <a:rPr lang="en-US" altLang="zh-CN" sz="2800" baseline="-25000">
                  <a:solidFill>
                    <a:srgbClr val="003399"/>
                  </a:solidFill>
                  <a:latin typeface="Times New Roman" panose="02020603050405020304" pitchFamily="18" charset="0"/>
                  <a:cs typeface="Times New Roman" panose="02020603050405020304" pitchFamily="18" charset="0"/>
                </a:rPr>
                <a:t>1</a:t>
              </a:r>
              <a:r>
                <a:rPr lang="en-US" altLang="zh-CN" sz="2800">
                  <a:solidFill>
                    <a:srgbClr val="003399"/>
                  </a:solidFill>
                  <a:latin typeface="Times New Roman" panose="02020603050405020304" pitchFamily="18" charset="0"/>
                  <a:cs typeface="Times New Roman" panose="02020603050405020304" pitchFamily="18" charset="0"/>
                </a:rPr>
                <a:t>(</a:t>
              </a:r>
              <a:r>
                <a:rPr lang="en-US" altLang="zh-CN" sz="2800" i="1">
                  <a:solidFill>
                    <a:srgbClr val="003399"/>
                  </a:solidFill>
                  <a:latin typeface="Times New Roman" panose="02020603050405020304" pitchFamily="18" charset="0"/>
                  <a:cs typeface="Times New Roman" panose="02020603050405020304" pitchFamily="18" charset="0"/>
                </a:rPr>
                <a:t>s</a:t>
              </a:r>
              <a:r>
                <a:rPr lang="en-US" altLang="zh-CN" sz="2800">
                  <a:solidFill>
                    <a:srgbClr val="003399"/>
                  </a:solidFill>
                  <a:latin typeface="Times New Roman" panose="02020603050405020304" pitchFamily="18" charset="0"/>
                  <a:cs typeface="Times New Roman" panose="02020603050405020304" pitchFamily="18" charset="0"/>
                </a:rPr>
                <a:t>)</a:t>
              </a:r>
              <a:r>
                <a:rPr lang="zh-CN" altLang="zh-CN" sz="2800" b="1">
                  <a:solidFill>
                    <a:srgbClr val="003399"/>
                  </a:solidFill>
                  <a:latin typeface="Times New Roman" panose="02020603050405020304" pitchFamily="18" charset="0"/>
                  <a:cs typeface="Times New Roman" panose="02020603050405020304" pitchFamily="18" charset="0"/>
                </a:rPr>
                <a:t>的分母阶次高于分子，因而</a:t>
              </a:r>
              <a:r>
                <a:rPr lang="en-US" altLang="zh-CN" sz="2800" i="1">
                  <a:solidFill>
                    <a:srgbClr val="003399"/>
                  </a:solidFill>
                  <a:latin typeface="Times New Roman" panose="02020603050405020304" pitchFamily="18" charset="0"/>
                  <a:cs typeface="Times New Roman" panose="02020603050405020304" pitchFamily="18" charset="0"/>
                </a:rPr>
                <a:t>G</a:t>
              </a:r>
              <a:r>
                <a:rPr lang="en-US" altLang="zh-CN" sz="2800" i="1" baseline="-25000">
                  <a:solidFill>
                    <a:srgbClr val="003399"/>
                  </a:solidFill>
                  <a:latin typeface="Times New Roman" panose="02020603050405020304" pitchFamily="18" charset="0"/>
                  <a:cs typeface="Times New Roman" panose="02020603050405020304" pitchFamily="18" charset="0"/>
                </a:rPr>
                <a:t>c</a:t>
              </a:r>
              <a:r>
                <a:rPr lang="en-US" altLang="zh-CN" sz="2800">
                  <a:solidFill>
                    <a:srgbClr val="003399"/>
                  </a:solidFill>
                  <a:latin typeface="Times New Roman" panose="02020603050405020304" pitchFamily="18" charset="0"/>
                  <a:cs typeface="Times New Roman" panose="02020603050405020304" pitchFamily="18" charset="0"/>
                </a:rPr>
                <a:t>(</a:t>
              </a:r>
              <a:r>
                <a:rPr lang="en-US" altLang="zh-CN" sz="2800" i="1">
                  <a:solidFill>
                    <a:srgbClr val="003399"/>
                  </a:solidFill>
                  <a:latin typeface="Times New Roman" panose="02020603050405020304" pitchFamily="18" charset="0"/>
                  <a:cs typeface="Times New Roman" panose="02020603050405020304" pitchFamily="18" charset="0"/>
                </a:rPr>
                <a:t>s</a:t>
              </a:r>
              <a:r>
                <a:rPr lang="en-US" altLang="zh-CN" sz="2800">
                  <a:solidFill>
                    <a:srgbClr val="003399"/>
                  </a:solidFill>
                  <a:latin typeface="Times New Roman" panose="02020603050405020304" pitchFamily="18" charset="0"/>
                  <a:cs typeface="Times New Roman" panose="02020603050405020304" pitchFamily="18" charset="0"/>
                </a:rPr>
                <a:t>)</a:t>
              </a:r>
              <a:r>
                <a:rPr lang="zh-CN" altLang="zh-CN" sz="2800" b="1">
                  <a:solidFill>
                    <a:srgbClr val="003399"/>
                  </a:solidFill>
                  <a:latin typeface="Times New Roman" panose="02020603050405020304" pitchFamily="18" charset="0"/>
                  <a:cs typeface="Times New Roman" panose="02020603050405020304" pitchFamily="18" charset="0"/>
                </a:rPr>
                <a:t>的分母阶次低于分子，物理实现很困难，该条件在工程上只能得到近似满足。由</a:t>
              </a:r>
              <a:r>
                <a:rPr lang="zh-CN" altLang="en-US" sz="2800" b="1">
                  <a:solidFill>
                    <a:srgbClr val="003399"/>
                  </a:solidFill>
                  <a:latin typeface="Times New Roman" panose="02020603050405020304" pitchFamily="18" charset="0"/>
                </a:rPr>
                <a:t>输出</a:t>
              </a:r>
              <a:r>
                <a:rPr lang="en-US" altLang="zh-CN" sz="2800" i="1">
                  <a:solidFill>
                    <a:srgbClr val="003399"/>
                  </a:solidFill>
                  <a:latin typeface="Times New Roman" panose="02020603050405020304" pitchFamily="18" charset="0"/>
                </a:rPr>
                <a:t>C</a:t>
              </a:r>
              <a:r>
                <a:rPr lang="en-US" altLang="zh-CN" sz="2800">
                  <a:solidFill>
                    <a:srgbClr val="003399"/>
                  </a:solidFill>
                  <a:latin typeface="Times New Roman" panose="02020603050405020304" pitchFamily="18" charset="0"/>
                </a:rPr>
                <a:t>(</a:t>
              </a:r>
              <a:r>
                <a:rPr lang="en-US" altLang="zh-CN" sz="2800" i="1">
                  <a:solidFill>
                    <a:srgbClr val="003399"/>
                  </a:solidFill>
                  <a:latin typeface="Times New Roman" panose="02020603050405020304" pitchFamily="18" charset="0"/>
                </a:rPr>
                <a:t>s</a:t>
              </a:r>
              <a:r>
                <a:rPr lang="en-US" altLang="zh-CN" sz="2800">
                  <a:solidFill>
                    <a:srgbClr val="003399"/>
                  </a:solidFill>
                  <a:latin typeface="Times New Roman" panose="02020603050405020304" pitchFamily="18" charset="0"/>
                </a:rPr>
                <a:t>)</a:t>
              </a:r>
              <a:r>
                <a:rPr lang="zh-CN" altLang="en-US" sz="2800" b="1">
                  <a:solidFill>
                    <a:srgbClr val="003399"/>
                  </a:solidFill>
                  <a:latin typeface="Times New Roman" panose="02020603050405020304" pitchFamily="18" charset="0"/>
                </a:rPr>
                <a:t>对干扰</a:t>
              </a:r>
              <a:r>
                <a:rPr lang="en-US" altLang="zh-CN" sz="2800" i="1">
                  <a:solidFill>
                    <a:srgbClr val="003399"/>
                  </a:solidFill>
                  <a:latin typeface="Times New Roman" panose="02020603050405020304" pitchFamily="18" charset="0"/>
                </a:rPr>
                <a:t>N</a:t>
              </a:r>
              <a:r>
                <a:rPr lang="en-US" altLang="zh-CN" sz="2800">
                  <a:solidFill>
                    <a:srgbClr val="003399"/>
                  </a:solidFill>
                  <a:latin typeface="Times New Roman" panose="02020603050405020304" pitchFamily="18" charset="0"/>
                </a:rPr>
                <a:t>(</a:t>
              </a:r>
              <a:r>
                <a:rPr lang="en-US" altLang="zh-CN" sz="2800" i="1">
                  <a:solidFill>
                    <a:srgbClr val="003399"/>
                  </a:solidFill>
                  <a:latin typeface="Times New Roman" panose="02020603050405020304" pitchFamily="18" charset="0"/>
                </a:rPr>
                <a:t>s</a:t>
              </a:r>
              <a:r>
                <a:rPr lang="en-US" altLang="zh-CN" sz="2800">
                  <a:solidFill>
                    <a:srgbClr val="003399"/>
                  </a:solidFill>
                  <a:latin typeface="Times New Roman" panose="02020603050405020304" pitchFamily="18" charset="0"/>
                </a:rPr>
                <a:t>)</a:t>
              </a:r>
              <a:r>
                <a:rPr lang="zh-CN" altLang="en-US" sz="2800" b="1">
                  <a:solidFill>
                    <a:srgbClr val="003399"/>
                  </a:solidFill>
                  <a:latin typeface="Times New Roman" panose="02020603050405020304" pitchFamily="18" charset="0"/>
                </a:rPr>
                <a:t>的闭环传递函数</a:t>
              </a:r>
              <a:r>
                <a:rPr lang="zh-CN" altLang="zh-CN" sz="2800" b="1">
                  <a:solidFill>
                    <a:srgbClr val="003399"/>
                  </a:solidFill>
                  <a:latin typeface="Times New Roman" panose="02020603050405020304" pitchFamily="18" charset="0"/>
                  <a:cs typeface="Times New Roman" panose="02020603050405020304" pitchFamily="18" charset="0"/>
                </a:rPr>
                <a:t>也可以看出，这种前馈补偿不影响控制系统的闭环特征方程，不改变系统的动态特性。</a:t>
              </a:r>
              <a:endParaRPr lang="zh-CN" altLang="zh-CN" sz="2800" b="1">
                <a:solidFill>
                  <a:srgbClr val="003399"/>
                </a:solidFill>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childTnLst>
                                </p:cTn>
                              </p:par>
                            </p:childTnLst>
                          </p:cTn>
                        </p:par>
                        <p:par>
                          <p:cTn id="7" fill="hold">
                            <p:stCondLst>
                              <p:cond delay="0"/>
                            </p:stCondLst>
                            <p:childTnLst>
                              <p:par>
                                <p:cTn id="8" presetID="6" presetClass="entr" presetSubtype="16"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p:bldP spid="4" grpId="0"/>
      <p:bldP spid="9" grpId="0"/>
      <p:bldP spid="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EFDD5110-CE30-4663-A965-39A52981E201}" type="slidenum">
              <a:rPr lang="en-US" altLang="zh-CN" sz="1400"/>
            </a:fld>
            <a:endParaRPr lang="en-US" altLang="zh-CN" sz="1400"/>
          </a:p>
        </p:txBody>
      </p:sp>
      <p:sp>
        <p:nvSpPr>
          <p:cNvPr id="59396" name="Rectangle 3"/>
          <p:cNvSpPr>
            <a:spLocks noChangeArrowheads="1"/>
          </p:cNvSpPr>
          <p:nvPr/>
        </p:nvSpPr>
        <p:spPr bwMode="auto">
          <a:xfrm>
            <a:off x="261938" y="846138"/>
            <a:ext cx="882015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800" b="1" dirty="0">
                <a:solidFill>
                  <a:schemeClr val="tx2"/>
                </a:solidFill>
                <a:latin typeface="Times New Roman" panose="02020603050405020304" pitchFamily="18" charset="0"/>
              </a:rPr>
              <a:t>       按输入进行补偿的复合控制系统如图</a:t>
            </a:r>
            <a:r>
              <a:rPr lang="en-US" altLang="zh-CN" sz="2800" b="1" dirty="0">
                <a:solidFill>
                  <a:schemeClr val="tx2"/>
                </a:solidFill>
                <a:latin typeface="Times New Roman" panose="02020603050405020304" pitchFamily="18" charset="0"/>
              </a:rPr>
              <a:t>6.36</a:t>
            </a:r>
            <a:r>
              <a:rPr lang="zh-CN" altLang="en-US" sz="2800" b="1" dirty="0">
                <a:solidFill>
                  <a:schemeClr val="tx2"/>
                </a:solidFill>
                <a:latin typeface="Times New Roman" panose="02020603050405020304" pitchFamily="18" charset="0"/>
              </a:rPr>
              <a:t>所示。</a:t>
            </a:r>
            <a:endParaRPr lang="en-US" altLang="zh-CN" sz="2800" b="1" dirty="0">
              <a:solidFill>
                <a:schemeClr val="tx2"/>
              </a:solidFill>
              <a:latin typeface="Times New Roman" panose="02020603050405020304" pitchFamily="18" charset="0"/>
            </a:endParaRPr>
          </a:p>
        </p:txBody>
      </p:sp>
      <p:sp>
        <p:nvSpPr>
          <p:cNvPr id="131076" name="矩形 1"/>
          <p:cNvSpPr>
            <a:spLocks noChangeArrowheads="1"/>
          </p:cNvSpPr>
          <p:nvPr/>
        </p:nvSpPr>
        <p:spPr bwMode="auto">
          <a:xfrm>
            <a:off x="153988" y="260350"/>
            <a:ext cx="47148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b="1">
                <a:solidFill>
                  <a:schemeClr val="tx2"/>
                </a:solidFill>
                <a:latin typeface="Times New Roman" panose="02020603050405020304" pitchFamily="18" charset="0"/>
              </a:rPr>
              <a:t>2. </a:t>
            </a:r>
            <a:r>
              <a:rPr lang="zh-CN" altLang="en-US" b="1">
                <a:solidFill>
                  <a:schemeClr val="tx2"/>
                </a:solidFill>
                <a:latin typeface="Times New Roman" panose="02020603050405020304" pitchFamily="18" charset="0"/>
              </a:rPr>
              <a:t>按输入补偿的复合校正</a:t>
            </a:r>
            <a:endParaRPr lang="zh-CN" altLang="en-US" b="1">
              <a:solidFill>
                <a:schemeClr val="tx2"/>
              </a:solidFill>
              <a:latin typeface="Times New Roman" panose="02020603050405020304" pitchFamily="18" charset="0"/>
            </a:endParaRPr>
          </a:p>
        </p:txBody>
      </p:sp>
      <p:sp>
        <p:nvSpPr>
          <p:cNvPr id="4" name="矩形 3"/>
          <p:cNvSpPr>
            <a:spLocks noChangeArrowheads="1"/>
          </p:cNvSpPr>
          <p:nvPr/>
        </p:nvSpPr>
        <p:spPr bwMode="auto">
          <a:xfrm>
            <a:off x="153988" y="3429000"/>
            <a:ext cx="8688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003399"/>
                </a:solidFill>
                <a:latin typeface="Times New Roman" panose="02020603050405020304" pitchFamily="18" charset="0"/>
              </a:rPr>
              <a:t>        为了消除输入引起的误差，应使</a:t>
            </a:r>
            <a:r>
              <a:rPr lang="en-US" altLang="zh-CN" sz="2800" i="1" dirty="0">
                <a:solidFill>
                  <a:srgbClr val="003399"/>
                </a:solidFill>
                <a:latin typeface="Times New Roman" panose="02020603050405020304" pitchFamily="18" charset="0"/>
              </a:rPr>
              <a:t>E</a:t>
            </a:r>
            <a:r>
              <a:rPr lang="en-US" altLang="zh-CN" sz="2800" dirty="0">
                <a:solidFill>
                  <a:srgbClr val="003399"/>
                </a:solidFill>
                <a:latin typeface="Times New Roman" panose="02020603050405020304" pitchFamily="18" charset="0"/>
              </a:rPr>
              <a:t>(</a:t>
            </a:r>
            <a:r>
              <a:rPr lang="en-US" altLang="zh-CN" sz="2800" i="1" dirty="0">
                <a:solidFill>
                  <a:srgbClr val="003399"/>
                </a:solidFill>
                <a:latin typeface="Times New Roman" panose="02020603050405020304" pitchFamily="18" charset="0"/>
              </a:rPr>
              <a:t>s</a:t>
            </a:r>
            <a:r>
              <a:rPr lang="en-US" altLang="zh-CN" sz="2800" dirty="0">
                <a:solidFill>
                  <a:srgbClr val="003399"/>
                </a:solidFill>
                <a:latin typeface="Times New Roman" panose="02020603050405020304" pitchFamily="18" charset="0"/>
              </a:rPr>
              <a:t>) = 0</a:t>
            </a:r>
            <a:r>
              <a:rPr lang="zh-CN" altLang="en-US" sz="2800" b="1" dirty="0">
                <a:solidFill>
                  <a:srgbClr val="003399"/>
                </a:solidFill>
                <a:latin typeface="Times New Roman" panose="02020603050405020304" pitchFamily="18" charset="0"/>
              </a:rPr>
              <a:t>，即：</a:t>
            </a:r>
            <a:endParaRPr lang="zh-CN" altLang="en-US" sz="1800" dirty="0"/>
          </a:p>
        </p:txBody>
      </p:sp>
      <p:sp>
        <p:nvSpPr>
          <p:cNvPr id="13107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6" name="对象 5"/>
          <p:cNvGraphicFramePr>
            <a:graphicFrameLocks noChangeAspect="1"/>
          </p:cNvGraphicFramePr>
          <p:nvPr/>
        </p:nvGraphicFramePr>
        <p:xfrm>
          <a:off x="2709863" y="2349500"/>
          <a:ext cx="3576637" cy="998538"/>
        </p:xfrm>
        <a:graphic>
          <a:graphicData uri="http://schemas.openxmlformats.org/presentationml/2006/ole">
            <mc:AlternateContent xmlns:mc="http://schemas.openxmlformats.org/markup-compatibility/2006">
              <mc:Choice xmlns:v="urn:schemas-microsoft-com:vml" Requires="v">
                <p:oleObj spid="_x0000_s131372" name="Equation" r:id="rId1" imgW="1536700" imgH="431800" progId="Equation.DSMT4">
                  <p:embed/>
                </p:oleObj>
              </mc:Choice>
              <mc:Fallback>
                <p:oleObj name="Equation" r:id="rId1" imgW="1536700" imgH="431800" progId="Equation.DSMT4">
                  <p:embed/>
                  <p:pic>
                    <p:nvPicPr>
                      <p:cNvPr id="0" name="Picture 1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863" y="2349500"/>
                        <a:ext cx="3576637" cy="99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8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8" name="对象 7"/>
          <p:cNvGraphicFramePr>
            <a:graphicFrameLocks noChangeAspect="1"/>
          </p:cNvGraphicFramePr>
          <p:nvPr/>
        </p:nvGraphicFramePr>
        <p:xfrm>
          <a:off x="3425825" y="4076700"/>
          <a:ext cx="2430463" cy="546100"/>
        </p:xfrm>
        <a:graphic>
          <a:graphicData uri="http://schemas.openxmlformats.org/presentationml/2006/ole">
            <mc:AlternateContent xmlns:mc="http://schemas.openxmlformats.org/markup-compatibility/2006">
              <mc:Choice xmlns:v="urn:schemas-microsoft-com:vml" Requires="v">
                <p:oleObj spid="_x0000_s131373" name="Equation" r:id="rId3" imgW="1016000" imgH="228600" progId="Equation.DSMT4">
                  <p:embed/>
                </p:oleObj>
              </mc:Choice>
              <mc:Fallback>
                <p:oleObj name="Equation" r:id="rId3" imgW="1016000" imgH="228600" progId="Equation.DSMT4">
                  <p:embed/>
                  <p:pic>
                    <p:nvPicPr>
                      <p:cNvPr id="0" name="Picture 1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5825" y="4076700"/>
                        <a:ext cx="2430463"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a:spLocks noChangeArrowheads="1"/>
          </p:cNvSpPr>
          <p:nvPr/>
        </p:nvSpPr>
        <p:spPr bwMode="auto">
          <a:xfrm>
            <a:off x="958850" y="4778375"/>
            <a:ext cx="55943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3399"/>
                </a:solidFill>
                <a:latin typeface="Times New Roman" panose="02020603050405020304" pitchFamily="18" charset="0"/>
              </a:rPr>
              <a:t>从而得出对输入全补偿的条件为：</a:t>
            </a:r>
            <a:endParaRPr lang="zh-CN" altLang="en-US" sz="2800" b="1">
              <a:solidFill>
                <a:srgbClr val="003399"/>
              </a:solidFill>
              <a:latin typeface="Times New Roman" panose="02020603050405020304" pitchFamily="18" charset="0"/>
            </a:endParaRPr>
          </a:p>
        </p:txBody>
      </p:sp>
      <p:sp>
        <p:nvSpPr>
          <p:cNvPr id="13108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1" name="对象 10"/>
          <p:cNvGraphicFramePr>
            <a:graphicFrameLocks noChangeAspect="1"/>
          </p:cNvGraphicFramePr>
          <p:nvPr/>
        </p:nvGraphicFramePr>
        <p:xfrm>
          <a:off x="3549650" y="5373688"/>
          <a:ext cx="2044700" cy="944562"/>
        </p:xfrm>
        <a:graphic>
          <a:graphicData uri="http://schemas.openxmlformats.org/presentationml/2006/ole">
            <mc:AlternateContent xmlns:mc="http://schemas.openxmlformats.org/markup-compatibility/2006">
              <mc:Choice xmlns:v="urn:schemas-microsoft-com:vml" Requires="v">
                <p:oleObj spid="_x0000_s131374" name="Equation" r:id="rId5" imgW="888365" imgH="406400" progId="Equation.DSMT4">
                  <p:embed/>
                </p:oleObj>
              </mc:Choice>
              <mc:Fallback>
                <p:oleObj name="Equation" r:id="rId5" imgW="888365" imgH="406400" progId="Equation.DSMT4">
                  <p:embed/>
                  <p:pic>
                    <p:nvPicPr>
                      <p:cNvPr id="0" name="Picture 1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50" y="5373688"/>
                        <a:ext cx="2044700" cy="94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85"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 name="矩形 14"/>
          <p:cNvSpPr>
            <a:spLocks noChangeArrowheads="1"/>
          </p:cNvSpPr>
          <p:nvPr/>
        </p:nvSpPr>
        <p:spPr bwMode="auto">
          <a:xfrm>
            <a:off x="95250" y="1454150"/>
            <a:ext cx="85931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3399"/>
                </a:solidFill>
                <a:latin typeface="Times New Roman" panose="02020603050405020304" pitchFamily="18" charset="0"/>
              </a:rPr>
              <a:t>         输入偏差</a:t>
            </a:r>
            <a:r>
              <a:rPr lang="en-US" altLang="zh-CN" sz="2800" i="1">
                <a:solidFill>
                  <a:srgbClr val="003399"/>
                </a:solidFill>
                <a:latin typeface="Times New Roman" panose="02020603050405020304" pitchFamily="18" charset="0"/>
              </a:rPr>
              <a:t>E</a:t>
            </a:r>
            <a:r>
              <a:rPr lang="en-US" altLang="zh-CN" sz="2800">
                <a:solidFill>
                  <a:srgbClr val="003399"/>
                </a:solidFill>
                <a:latin typeface="Times New Roman" panose="02020603050405020304" pitchFamily="18" charset="0"/>
              </a:rPr>
              <a:t>(</a:t>
            </a:r>
            <a:r>
              <a:rPr lang="en-US" altLang="zh-CN" sz="2800" i="1">
                <a:solidFill>
                  <a:srgbClr val="003399"/>
                </a:solidFill>
                <a:latin typeface="Times New Roman" panose="02020603050405020304" pitchFamily="18" charset="0"/>
              </a:rPr>
              <a:t>s</a:t>
            </a:r>
            <a:r>
              <a:rPr lang="en-US" altLang="zh-CN" sz="2800">
                <a:solidFill>
                  <a:srgbClr val="003399"/>
                </a:solidFill>
                <a:latin typeface="Times New Roman" panose="02020603050405020304" pitchFamily="18" charset="0"/>
              </a:rPr>
              <a:t>) = </a:t>
            </a:r>
            <a:r>
              <a:rPr lang="en-US" altLang="zh-CN" sz="2800" i="1">
                <a:solidFill>
                  <a:srgbClr val="003399"/>
                </a:solidFill>
                <a:latin typeface="Times New Roman" panose="02020603050405020304" pitchFamily="18" charset="0"/>
              </a:rPr>
              <a:t>R</a:t>
            </a:r>
            <a:r>
              <a:rPr lang="en-US" altLang="zh-CN" sz="2800">
                <a:solidFill>
                  <a:srgbClr val="003399"/>
                </a:solidFill>
                <a:latin typeface="Times New Roman" panose="02020603050405020304" pitchFamily="18" charset="0"/>
              </a:rPr>
              <a:t>(</a:t>
            </a:r>
            <a:r>
              <a:rPr lang="en-US" altLang="zh-CN" sz="2800" i="1">
                <a:solidFill>
                  <a:srgbClr val="003399"/>
                </a:solidFill>
                <a:latin typeface="Times New Roman" panose="02020603050405020304" pitchFamily="18" charset="0"/>
              </a:rPr>
              <a:t>s</a:t>
            </a:r>
            <a:r>
              <a:rPr lang="en-US" altLang="zh-CN" sz="2800">
                <a:solidFill>
                  <a:srgbClr val="003399"/>
                </a:solidFill>
                <a:latin typeface="Times New Roman" panose="02020603050405020304" pitchFamily="18" charset="0"/>
              </a:rPr>
              <a:t>) – </a:t>
            </a:r>
            <a:r>
              <a:rPr lang="en-US" altLang="zh-CN" sz="2800" i="1">
                <a:solidFill>
                  <a:srgbClr val="003399"/>
                </a:solidFill>
                <a:latin typeface="Times New Roman" panose="02020603050405020304" pitchFamily="18" charset="0"/>
              </a:rPr>
              <a:t>C</a:t>
            </a:r>
            <a:r>
              <a:rPr lang="en-US" altLang="zh-CN" sz="2800">
                <a:solidFill>
                  <a:srgbClr val="003399"/>
                </a:solidFill>
                <a:latin typeface="Times New Roman" panose="02020603050405020304" pitchFamily="18" charset="0"/>
              </a:rPr>
              <a:t>(</a:t>
            </a:r>
            <a:r>
              <a:rPr lang="en-US" altLang="zh-CN" sz="2800" i="1">
                <a:solidFill>
                  <a:srgbClr val="003399"/>
                </a:solidFill>
                <a:latin typeface="Times New Roman" panose="02020603050405020304" pitchFamily="18" charset="0"/>
              </a:rPr>
              <a:t>s</a:t>
            </a:r>
            <a:r>
              <a:rPr lang="en-US" altLang="zh-CN" sz="2800">
                <a:solidFill>
                  <a:srgbClr val="003399"/>
                </a:solidFill>
                <a:latin typeface="Times New Roman" panose="02020603050405020304" pitchFamily="18" charset="0"/>
              </a:rPr>
              <a:t>)</a:t>
            </a:r>
            <a:r>
              <a:rPr lang="zh-CN" altLang="en-US" sz="2800" b="1">
                <a:solidFill>
                  <a:srgbClr val="003399"/>
                </a:solidFill>
                <a:latin typeface="Times New Roman" panose="02020603050405020304" pitchFamily="18" charset="0"/>
              </a:rPr>
              <a:t>，则偏差与输入之间的传递函数为：</a:t>
            </a:r>
            <a:endParaRPr lang="zh-CN" altLang="en-US" sz="1800"/>
          </a:p>
        </p:txBody>
      </p:sp>
      <p:sp>
        <p:nvSpPr>
          <p:cNvPr id="13108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7" name="组合 16"/>
          <p:cNvGrpSpPr/>
          <p:nvPr/>
        </p:nvGrpSpPr>
        <p:grpSpPr bwMode="auto">
          <a:xfrm>
            <a:off x="2100263" y="1738313"/>
            <a:ext cx="5064125" cy="2482850"/>
            <a:chOff x="2171799" y="686914"/>
            <a:chExt cx="5064497" cy="2483671"/>
          </a:xfrm>
        </p:grpSpPr>
        <p:graphicFrame>
          <p:nvGraphicFramePr>
            <p:cNvPr id="131094" name="对象 13"/>
            <p:cNvGraphicFramePr>
              <a:graphicFrameLocks noChangeAspect="1"/>
            </p:cNvGraphicFramePr>
            <p:nvPr/>
          </p:nvGraphicFramePr>
          <p:xfrm>
            <a:off x="2446294" y="686914"/>
            <a:ext cx="4188235" cy="2027788"/>
          </p:xfrm>
          <a:graphic>
            <a:graphicData uri="http://schemas.openxmlformats.org/presentationml/2006/ole">
              <mc:AlternateContent xmlns:mc="http://schemas.openxmlformats.org/markup-compatibility/2006">
                <mc:Choice xmlns:v="urn:schemas-microsoft-com:vml" Requires="v">
                  <p:oleObj spid="_x0000_s131375" name="Visio" r:id="rId7" imgW="2819400" imgH="1371600" progId="">
                    <p:embed/>
                  </p:oleObj>
                </mc:Choice>
                <mc:Fallback>
                  <p:oleObj name="Visio" r:id="rId7" imgW="2819400" imgH="1371600" progId="">
                    <p:embed/>
                    <p:pic>
                      <p:nvPicPr>
                        <p:cNvPr id="0" name="Picture 1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6294" y="686914"/>
                          <a:ext cx="4188235" cy="2027788"/>
                        </a:xfrm>
                        <a:prstGeom prst="rect">
                          <a:avLst/>
                        </a:prstGeom>
                        <a:solidFill>
                          <a:schemeClr val="bg1"/>
                        </a:solidFill>
                      </p:spPr>
                    </p:pic>
                  </p:oleObj>
                </mc:Fallback>
              </mc:AlternateContent>
            </a:graphicData>
          </a:graphic>
        </p:graphicFrame>
        <p:sp>
          <p:nvSpPr>
            <p:cNvPr id="25" name="TextBox 24"/>
            <p:cNvSpPr txBox="1"/>
            <p:nvPr/>
          </p:nvSpPr>
          <p:spPr>
            <a:xfrm>
              <a:off x="2171799" y="2708469"/>
              <a:ext cx="5064497" cy="462116"/>
            </a:xfrm>
            <a:prstGeom prst="rect">
              <a:avLst/>
            </a:prstGeom>
            <a:noFill/>
          </p:spPr>
          <p:txBody>
            <a:bodyPr>
              <a:spAutoFit/>
            </a:bodyPr>
            <a:lstStyle/>
            <a:p>
              <a:pPr eaLnBrk="1" fontAlgn="auto" hangingPunct="1">
                <a:spcBef>
                  <a:spcPts val="0"/>
                </a:spcBef>
                <a:spcAft>
                  <a:spcPts val="0"/>
                </a:spcAft>
                <a:buFont typeface="Arial" panose="020B0604020202020204" pitchFamily="34" charset="0"/>
                <a:buNone/>
                <a:defRPr/>
              </a:pPr>
              <a:r>
                <a:rPr lang="zh-CN" altLang="en-US" sz="2400" b="1" dirty="0">
                  <a:solidFill>
                    <a:srgbClr val="003399"/>
                  </a:solidFill>
                  <a:latin typeface="+mn-ea"/>
                  <a:ea typeface="+mn-ea"/>
                </a:rPr>
                <a:t>图</a:t>
              </a:r>
              <a:r>
                <a:rPr lang="en-US" altLang="zh-CN" sz="2400" b="1" dirty="0">
                  <a:solidFill>
                    <a:srgbClr val="003399"/>
                  </a:solidFill>
                  <a:latin typeface="Times New Roman" panose="02020603050405020304" pitchFamily="18" charset="0"/>
                  <a:ea typeface="+mn-ea"/>
                  <a:cs typeface="Times New Roman" panose="02020603050405020304" pitchFamily="18" charset="0"/>
                </a:rPr>
                <a:t>6.36  </a:t>
              </a:r>
              <a:r>
                <a:rPr lang="zh-CN" altLang="en-US" sz="2400" b="1" dirty="0">
                  <a:solidFill>
                    <a:srgbClr val="003399"/>
                  </a:solidFill>
                  <a:latin typeface="Times New Roman" panose="02020603050405020304" pitchFamily="18" charset="0"/>
                  <a:ea typeface="+mn-ea"/>
                  <a:cs typeface="Times New Roman" panose="02020603050405020304" pitchFamily="18" charset="0"/>
                </a:rPr>
                <a:t>按输入补偿的复合校正系统</a:t>
              </a:r>
              <a:endParaRPr lang="zh-CN" altLang="en-US" sz="2400" b="1" dirty="0">
                <a:solidFill>
                  <a:srgbClr val="003399"/>
                </a:solidFill>
                <a:latin typeface="+mn-ea"/>
                <a:ea typeface="+mn-ea"/>
              </a:endParaRPr>
            </a:p>
          </p:txBody>
        </p:sp>
      </p:grpSp>
      <p:grpSp>
        <p:nvGrpSpPr>
          <p:cNvPr id="28" name="组合 27"/>
          <p:cNvGrpSpPr/>
          <p:nvPr/>
        </p:nvGrpSpPr>
        <p:grpSpPr bwMode="auto">
          <a:xfrm>
            <a:off x="107950" y="4275138"/>
            <a:ext cx="8997950" cy="1984375"/>
            <a:chOff x="251520" y="3394115"/>
            <a:chExt cx="8997951" cy="1984038"/>
          </a:xfrm>
        </p:grpSpPr>
        <p:grpSp>
          <p:nvGrpSpPr>
            <p:cNvPr id="131090" name="Group 12"/>
            <p:cNvGrpSpPr/>
            <p:nvPr/>
          </p:nvGrpSpPr>
          <p:grpSpPr bwMode="auto">
            <a:xfrm>
              <a:off x="251520" y="3394115"/>
              <a:ext cx="8997951" cy="1984038"/>
              <a:chOff x="0" y="0"/>
              <a:chExt cx="8996891" cy="5089647"/>
            </a:xfrm>
          </p:grpSpPr>
          <p:sp>
            <p:nvSpPr>
              <p:cNvPr id="131092" name="圆角矩形 22"/>
              <p:cNvSpPr>
                <a:spLocks noChangeArrowheads="1"/>
              </p:cNvSpPr>
              <p:nvPr/>
            </p:nvSpPr>
            <p:spPr bwMode="auto">
              <a:xfrm>
                <a:off x="0" y="0"/>
                <a:ext cx="8867057" cy="5089647"/>
              </a:xfrm>
              <a:prstGeom prst="roundRect">
                <a:avLst>
                  <a:gd name="adj" fmla="val 16667"/>
                </a:avLst>
              </a:prstGeom>
              <a:solidFill>
                <a:srgbClr val="CCFFFF"/>
              </a:solidFill>
              <a:ln w="25400">
                <a:solidFill>
                  <a:srgbClr val="ADB6BC"/>
                </a:solidFill>
                <a:rou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solidFill>
                    <a:srgbClr val="FFFFFF"/>
                  </a:solidFill>
                </a:endParaRPr>
              </a:p>
            </p:txBody>
          </p:sp>
          <p:sp>
            <p:nvSpPr>
              <p:cNvPr id="131093" name="Text Box 9"/>
              <p:cNvSpPr txBox="1">
                <a:spLocks noChangeArrowheads="1"/>
              </p:cNvSpPr>
              <p:nvPr/>
            </p:nvSpPr>
            <p:spPr bwMode="auto">
              <a:xfrm>
                <a:off x="71429" y="184193"/>
                <a:ext cx="8925462" cy="69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endParaRPr lang="zh-CN" altLang="en-US" sz="2800" b="1">
                  <a:solidFill>
                    <a:schemeClr val="tx2"/>
                  </a:solidFill>
                  <a:latin typeface="Times New Roman" panose="02020603050405020304" pitchFamily="18" charset="0"/>
                </a:endParaRPr>
              </a:p>
            </p:txBody>
          </p:sp>
        </p:grpSp>
        <p:sp>
          <p:nvSpPr>
            <p:cNvPr id="131091" name="矩形 26"/>
            <p:cNvSpPr>
              <a:spLocks noChangeArrowheads="1"/>
            </p:cNvSpPr>
            <p:nvPr/>
          </p:nvSpPr>
          <p:spPr bwMode="auto">
            <a:xfrm>
              <a:off x="527362" y="3485326"/>
              <a:ext cx="83164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800" b="1">
                  <a:solidFill>
                    <a:srgbClr val="003399"/>
                  </a:solidFill>
                  <a:latin typeface="Times New Roman" panose="02020603050405020304" pitchFamily="18" charset="0"/>
                </a:rPr>
                <a:t>因为实际系统</a:t>
              </a:r>
              <a:r>
                <a:rPr lang="en-US" altLang="zh-CN" sz="2800" i="1">
                  <a:solidFill>
                    <a:srgbClr val="003399"/>
                  </a:solidFill>
                  <a:latin typeface="Times New Roman" panose="02020603050405020304" pitchFamily="18" charset="0"/>
                </a:rPr>
                <a:t>G</a:t>
              </a:r>
              <a:r>
                <a:rPr lang="en-US" altLang="zh-CN" sz="2800" i="1" baseline="-25000">
                  <a:solidFill>
                    <a:srgbClr val="003399"/>
                  </a:solidFill>
                  <a:latin typeface="Times New Roman" panose="02020603050405020304" pitchFamily="18" charset="0"/>
                </a:rPr>
                <a:t>p</a:t>
              </a:r>
              <a:r>
                <a:rPr lang="en-US" altLang="zh-CN" sz="2800">
                  <a:solidFill>
                    <a:srgbClr val="003399"/>
                  </a:solidFill>
                  <a:latin typeface="Times New Roman" panose="02020603050405020304" pitchFamily="18" charset="0"/>
                </a:rPr>
                <a:t>(</a:t>
              </a:r>
              <a:r>
                <a:rPr lang="en-US" altLang="zh-CN" sz="2800" i="1">
                  <a:solidFill>
                    <a:srgbClr val="003399"/>
                  </a:solidFill>
                  <a:latin typeface="Times New Roman" panose="02020603050405020304" pitchFamily="18" charset="0"/>
                </a:rPr>
                <a:t>s</a:t>
              </a:r>
              <a:r>
                <a:rPr lang="en-US" altLang="zh-CN" sz="2800">
                  <a:solidFill>
                    <a:srgbClr val="003399"/>
                  </a:solidFill>
                  <a:latin typeface="Times New Roman" panose="02020603050405020304" pitchFamily="18" charset="0"/>
                </a:rPr>
                <a:t>)</a:t>
              </a:r>
              <a:r>
                <a:rPr lang="zh-CN" altLang="zh-CN" sz="2800" b="1">
                  <a:solidFill>
                    <a:srgbClr val="003399"/>
                  </a:solidFill>
                  <a:latin typeface="Times New Roman" panose="02020603050405020304" pitchFamily="18" charset="0"/>
                </a:rPr>
                <a:t>一般具有比较复杂的形式，所以上述全补偿条件的实现相当困难。在工程实践中通常采用满足跟踪精度要求的部分补偿条件，或者在对系统性能起主要影响的频段内实现近似全补偿。</a:t>
              </a:r>
              <a:endParaRPr lang="zh-CN" altLang="zh-CN" sz="2800" b="1">
                <a:solidFill>
                  <a:srgbClr val="003399"/>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childTnLst>
                                </p:cTn>
                              </p:par>
                              <p:par>
                                <p:cTn id="7" presetID="6" presetClass="entr" presetSubtype="16" fill="hold"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circle(in)">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7"/>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randombar(horizontal)">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p:bldP spid="4" grpId="0"/>
      <p:bldP spid="9"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856051C4-EFF6-45D6-B05C-7E727AF36A53}" type="slidenum">
              <a:rPr lang="en-US" altLang="zh-CN" sz="1400">
                <a:solidFill>
                  <a:srgbClr val="007A77"/>
                </a:solidFill>
              </a:rPr>
            </a:fld>
            <a:endParaRPr lang="en-US" altLang="zh-CN" sz="1400">
              <a:solidFill>
                <a:srgbClr val="007A77"/>
              </a:solidFill>
            </a:endParaRPr>
          </a:p>
        </p:txBody>
      </p:sp>
      <p:sp>
        <p:nvSpPr>
          <p:cNvPr id="132099" name="AutoShape 21">
            <a:hlinkClick r:id="rId1" action="ppaction://hlinksldjump" highlightClick="1"/>
          </p:cNvPr>
          <p:cNvSpPr>
            <a:spLocks noChangeArrowheads="1"/>
          </p:cNvSpPr>
          <p:nvPr/>
        </p:nvSpPr>
        <p:spPr bwMode="auto">
          <a:xfrm>
            <a:off x="8027988" y="6237288"/>
            <a:ext cx="442912" cy="457200"/>
          </a:xfrm>
          <a:prstGeom prst="actionButtonHome">
            <a:avLst/>
          </a:prstGeom>
          <a:solidFill>
            <a:srgbClr val="99CC00"/>
          </a:solidFill>
          <a:ln w="19050">
            <a:solidFill>
              <a:srgbClr val="FF6600"/>
            </a:solidFill>
            <a:miter lim="800000"/>
          </a:ln>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7A77"/>
              </a:solidFill>
            </a:endParaRPr>
          </a:p>
        </p:txBody>
      </p:sp>
      <p:sp>
        <p:nvSpPr>
          <p:cNvPr id="2" name="矩形 1"/>
          <p:cNvSpPr>
            <a:spLocks noChangeArrowheads="1"/>
          </p:cNvSpPr>
          <p:nvPr/>
        </p:nvSpPr>
        <p:spPr bwMode="auto">
          <a:xfrm>
            <a:off x="468313" y="981075"/>
            <a:ext cx="837406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3399"/>
                </a:solidFill>
              </a:rPr>
              <a:t>       综上讨论，按照干扰或者输入补偿的前馈校正方法，补偿器在系统闭环之外，不会影响系统的闭环特征方程。</a:t>
            </a:r>
            <a:endParaRPr lang="en-US" altLang="zh-CN" sz="2800" b="1">
              <a:solidFill>
                <a:srgbClr val="003399"/>
              </a:solidFill>
            </a:endParaRPr>
          </a:p>
          <a:p>
            <a:pPr eaLnBrk="1" hangingPunct="1">
              <a:spcBef>
                <a:spcPct val="0"/>
              </a:spcBef>
              <a:buClrTx/>
              <a:buSzTx/>
              <a:buFontTx/>
              <a:buNone/>
            </a:pPr>
            <a:r>
              <a:rPr lang="en-US" altLang="zh-CN" sz="2800" b="1">
                <a:solidFill>
                  <a:srgbClr val="003399"/>
                </a:solidFill>
              </a:rPr>
              <a:t>       </a:t>
            </a:r>
            <a:r>
              <a:rPr lang="zh-CN" altLang="en-US" sz="2800" b="1">
                <a:solidFill>
                  <a:srgbClr val="003399"/>
                </a:solidFill>
              </a:rPr>
              <a:t>因此可以将稳定性和稳态误差分步考虑，在设计控制系统时，首先根据稳定性和动态性能指标要求设计串联或反馈校正环节形成闭环系统；然后按照全补偿条件设计补偿器以满足稳态精度的要求。在设计补偿器时要有一定的调节裕量以克服系统参数误差及环境等变化因素对稳态精度的影响，这种方法在伺服系统、调速系统中都有很好的应用。</a:t>
            </a:r>
            <a:endParaRPr lang="zh-CN" altLang="en-US" sz="2800" b="1">
              <a:solidFill>
                <a:srgbClr val="0033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0CD27020-F2B1-4BEA-AC64-3E9C3D291879}" type="slidenum">
              <a:rPr lang="en-US" altLang="zh-CN" sz="1400"/>
            </a:fld>
            <a:endParaRPr lang="en-US" altLang="zh-CN" sz="1400"/>
          </a:p>
        </p:txBody>
      </p:sp>
      <p:sp>
        <p:nvSpPr>
          <p:cNvPr id="73731" name="Rectangle 2"/>
          <p:cNvSpPr>
            <a:spLocks noChangeArrowheads="1"/>
          </p:cNvSpPr>
          <p:nvPr/>
        </p:nvSpPr>
        <p:spPr bwMode="auto">
          <a:xfrm>
            <a:off x="179388" y="404813"/>
            <a:ext cx="80645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dirty="0">
                <a:solidFill>
                  <a:schemeClr val="tx2"/>
                </a:solidFill>
                <a:latin typeface="宋体" panose="02010600030101010101" pitchFamily="2" charset="-122"/>
              </a:rPr>
              <a:t>(1)</a:t>
            </a:r>
            <a:r>
              <a:rPr lang="en-US" altLang="zh-CN" sz="2800" b="1" dirty="0">
                <a:solidFill>
                  <a:schemeClr val="tx2"/>
                </a:solidFill>
                <a:latin typeface="Times New Roman" panose="02020603050405020304" pitchFamily="18" charset="0"/>
                <a:cs typeface="Times New Roman" panose="02020603050405020304" pitchFamily="18" charset="0"/>
              </a:rPr>
              <a:t>PID</a:t>
            </a:r>
            <a:r>
              <a:rPr lang="zh-CN" altLang="en-US" sz="2800" b="1" dirty="0">
                <a:solidFill>
                  <a:schemeClr val="tx2"/>
                </a:solidFill>
                <a:latin typeface="宋体" panose="02010600030101010101" pitchFamily="2" charset="-122"/>
              </a:rPr>
              <a:t>调节器</a:t>
            </a:r>
            <a:r>
              <a:rPr lang="zh-CN" altLang="en-US" sz="2800"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PID </a:t>
            </a:r>
            <a:r>
              <a:rPr lang="en-US" altLang="zh-CN" sz="2800" dirty="0">
                <a:solidFill>
                  <a:schemeClr val="tx2"/>
                </a:solidFill>
                <a:latin typeface="Times New Roman" panose="02020603050405020304" pitchFamily="18" charset="0"/>
              </a:rPr>
              <a:t>regulator)</a:t>
            </a:r>
            <a:endParaRPr lang="en-US" altLang="zh-CN" sz="2800" dirty="0">
              <a:solidFill>
                <a:schemeClr val="tx2"/>
              </a:solidFill>
              <a:latin typeface="Times New Roman" panose="02020603050405020304" pitchFamily="18" charset="0"/>
            </a:endParaRPr>
          </a:p>
        </p:txBody>
      </p:sp>
      <p:sp>
        <p:nvSpPr>
          <p:cNvPr id="24" name="Text Box 3"/>
          <p:cNvSpPr txBox="1">
            <a:spLocks noChangeArrowheads="1"/>
          </p:cNvSpPr>
          <p:nvPr/>
        </p:nvSpPr>
        <p:spPr bwMode="auto">
          <a:xfrm>
            <a:off x="498473" y="957453"/>
            <a:ext cx="79422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宋体" panose="02010600030101010101" pitchFamily="2" charset="-122"/>
              </a:rPr>
              <a:t>    通常，由比例</a:t>
            </a:r>
            <a:r>
              <a:rPr lang="en-US" altLang="zh-CN" sz="2800" b="1" dirty="0">
                <a:solidFill>
                  <a:schemeClr val="tx2"/>
                </a:solidFill>
                <a:latin typeface="宋体" panose="02010600030101010101" pitchFamily="2" charset="-122"/>
              </a:rPr>
              <a:t>(</a:t>
            </a:r>
            <a:r>
              <a:rPr lang="en-US" altLang="zh-CN" sz="2800" b="1" dirty="0">
                <a:solidFill>
                  <a:schemeClr val="tx2"/>
                </a:solidFill>
                <a:latin typeface="Times New Roman" panose="02020603050405020304" pitchFamily="18" charset="0"/>
                <a:cs typeface="Times New Roman" panose="02020603050405020304" pitchFamily="18" charset="0"/>
              </a:rPr>
              <a:t>P</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单元</a:t>
            </a:r>
            <a:r>
              <a:rPr lang="en-US" altLang="zh-CN" sz="2800" b="1" i="1" dirty="0">
                <a:solidFill>
                  <a:schemeClr val="tx2"/>
                </a:solidFill>
                <a:latin typeface="Times New Roman" panose="02020603050405020304" pitchFamily="18" charset="0"/>
                <a:cs typeface="Times New Roman" panose="02020603050405020304" pitchFamily="18" charset="0"/>
              </a:rPr>
              <a:t>K</a:t>
            </a:r>
            <a:r>
              <a:rPr lang="en-US" altLang="zh-CN" sz="2800" b="1" baseline="-25000" dirty="0">
                <a:solidFill>
                  <a:schemeClr val="tx2"/>
                </a:solidFill>
                <a:latin typeface="Times New Roman" panose="02020603050405020304" pitchFamily="18" charset="0"/>
                <a:cs typeface="Times New Roman" panose="02020603050405020304" pitchFamily="18" charset="0"/>
              </a:rPr>
              <a:t>P</a:t>
            </a:r>
            <a:r>
              <a:rPr lang="zh-CN" altLang="en-US" sz="2800" b="1" dirty="0">
                <a:solidFill>
                  <a:schemeClr val="tx2"/>
                </a:solidFill>
                <a:latin typeface="宋体" panose="02010600030101010101" pitchFamily="2" charset="-122"/>
              </a:rPr>
              <a:t>、微分</a:t>
            </a:r>
            <a:r>
              <a:rPr lang="en-US" altLang="zh-CN" sz="2800" b="1" dirty="0">
                <a:solidFill>
                  <a:schemeClr val="tx2"/>
                </a:solidFill>
                <a:latin typeface="宋体" panose="02010600030101010101" pitchFamily="2" charset="-122"/>
              </a:rPr>
              <a:t>(</a:t>
            </a:r>
            <a:r>
              <a:rPr lang="en-US" altLang="zh-CN" sz="2800" b="1" dirty="0">
                <a:solidFill>
                  <a:schemeClr val="tx2"/>
                </a:solidFill>
                <a:latin typeface="Times New Roman" panose="02020603050405020304" pitchFamily="18" charset="0"/>
                <a:cs typeface="Times New Roman" panose="02020603050405020304" pitchFamily="18" charset="0"/>
              </a:rPr>
              <a:t>D</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单元</a:t>
            </a:r>
            <a:r>
              <a:rPr lang="en-US" altLang="zh-CN" sz="2800" b="1" i="1" dirty="0">
                <a:solidFill>
                  <a:schemeClr val="tx2"/>
                </a:solidFill>
                <a:latin typeface="Times New Roman" panose="02020603050405020304" pitchFamily="18" charset="0"/>
                <a:cs typeface="Times New Roman" panose="02020603050405020304" pitchFamily="18" charset="0"/>
              </a:rPr>
              <a:t>K</a:t>
            </a:r>
            <a:r>
              <a:rPr lang="en-US" altLang="zh-CN" sz="2800" b="1" baseline="-25000" dirty="0">
                <a:solidFill>
                  <a:schemeClr val="tx2"/>
                </a:solidFill>
                <a:latin typeface="Times New Roman" panose="02020603050405020304" pitchFamily="18" charset="0"/>
                <a:cs typeface="Times New Roman" panose="02020603050405020304" pitchFamily="18" charset="0"/>
              </a:rPr>
              <a:t>D</a:t>
            </a:r>
            <a:r>
              <a:rPr lang="en-US" altLang="zh-CN" sz="2800" b="1" dirty="0">
                <a:solidFill>
                  <a:schemeClr val="tx2"/>
                </a:solidFill>
                <a:latin typeface="Times New Roman" panose="02020603050405020304" pitchFamily="18" charset="0"/>
                <a:cs typeface="Times New Roman" panose="02020603050405020304" pitchFamily="18" charset="0"/>
              </a:rPr>
              <a:t>s</a:t>
            </a:r>
            <a:r>
              <a:rPr lang="zh-CN" altLang="en-US" sz="2800" b="1" dirty="0">
                <a:solidFill>
                  <a:schemeClr val="tx2"/>
                </a:solidFill>
                <a:latin typeface="宋体" panose="02010600030101010101" pitchFamily="2" charset="-122"/>
              </a:rPr>
              <a:t>以及积分</a:t>
            </a:r>
            <a:r>
              <a:rPr lang="en-US" altLang="zh-CN" sz="2800" b="1" dirty="0">
                <a:solidFill>
                  <a:schemeClr val="tx2"/>
                </a:solidFill>
                <a:latin typeface="宋体" panose="02010600030101010101" pitchFamily="2" charset="-122"/>
              </a:rPr>
              <a:t>(</a:t>
            </a:r>
            <a:r>
              <a:rPr lang="en-US" altLang="zh-CN" sz="2800" dirty="0">
                <a:solidFill>
                  <a:schemeClr val="tx2"/>
                </a:solidFill>
                <a:latin typeface="Times New Roman" panose="02020603050405020304" pitchFamily="18" charset="0"/>
                <a:cs typeface="Times New Roman" panose="02020603050405020304" pitchFamily="18" charset="0"/>
              </a:rPr>
              <a:t>I</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单元</a:t>
            </a:r>
            <a:r>
              <a:rPr lang="en-US" altLang="zh-CN" sz="2800" b="1" i="1" dirty="0">
                <a:solidFill>
                  <a:schemeClr val="tx2"/>
                </a:solidFill>
                <a:latin typeface="Times New Roman" panose="02020603050405020304" pitchFamily="18" charset="0"/>
                <a:cs typeface="Times New Roman" panose="02020603050405020304" pitchFamily="18" charset="0"/>
              </a:rPr>
              <a:t>K</a:t>
            </a:r>
            <a:r>
              <a:rPr lang="en-US" altLang="zh-CN" sz="2800" b="1" baseline="-25000" dirty="0">
                <a:solidFill>
                  <a:schemeClr val="tx2"/>
                </a:solidFill>
                <a:latin typeface="Times New Roman" panose="02020603050405020304" pitchFamily="18" charset="0"/>
                <a:cs typeface="Times New Roman" panose="02020603050405020304" pitchFamily="18" charset="0"/>
              </a:rPr>
              <a:t>I</a:t>
            </a:r>
            <a:r>
              <a:rPr lang="en-US" altLang="zh-CN" sz="2800" b="1" dirty="0">
                <a:solidFill>
                  <a:schemeClr val="tx2"/>
                </a:solidFill>
                <a:latin typeface="Times New Roman" panose="02020603050405020304" pitchFamily="18" charset="0"/>
                <a:cs typeface="Times New Roman" panose="02020603050405020304" pitchFamily="18" charset="0"/>
              </a:rPr>
              <a:t>/s</a:t>
            </a:r>
            <a:r>
              <a:rPr lang="zh-CN" altLang="en-US" sz="2800" b="1" dirty="0">
                <a:solidFill>
                  <a:schemeClr val="tx2"/>
                </a:solidFill>
                <a:latin typeface="宋体" panose="02010600030101010101" pitchFamily="2" charset="-122"/>
              </a:rPr>
              <a:t>可分别组成</a:t>
            </a:r>
            <a:r>
              <a:rPr lang="en-US" altLang="zh-CN" sz="2800" b="1" dirty="0">
                <a:solidFill>
                  <a:schemeClr val="tx2"/>
                </a:solidFill>
                <a:latin typeface="Times New Roman" panose="02020603050405020304" pitchFamily="18" charset="0"/>
                <a:cs typeface="Times New Roman" panose="02020603050405020304" pitchFamily="18" charset="0"/>
              </a:rPr>
              <a:t>PD</a:t>
            </a:r>
            <a:r>
              <a:rPr lang="zh-CN" altLang="en-US" sz="2800" dirty="0">
                <a:solidFill>
                  <a:schemeClr val="tx2"/>
                </a:solidFill>
                <a:latin typeface="Times New Roman" panose="02020603050405020304" pitchFamily="18" charset="0"/>
                <a:cs typeface="Times New Roman" panose="02020603050405020304" pitchFamily="18" charset="0"/>
              </a:rPr>
              <a:t>、</a:t>
            </a:r>
            <a:r>
              <a:rPr lang="en-US" altLang="zh-CN" sz="2800" b="1" dirty="0">
                <a:solidFill>
                  <a:schemeClr val="tx2"/>
                </a:solidFill>
                <a:latin typeface="Times New Roman" panose="02020603050405020304" pitchFamily="18" charset="0"/>
                <a:cs typeface="Times New Roman" panose="02020603050405020304" pitchFamily="18" charset="0"/>
              </a:rPr>
              <a:t>PI</a:t>
            </a:r>
            <a:r>
              <a:rPr lang="zh-CN" altLang="en-US" sz="2800" b="1" dirty="0">
                <a:solidFill>
                  <a:schemeClr val="tx2"/>
                </a:solidFill>
                <a:latin typeface="宋体" panose="02010600030101010101" pitchFamily="2" charset="-122"/>
              </a:rPr>
              <a:t>及</a:t>
            </a:r>
            <a:r>
              <a:rPr lang="en-US" altLang="zh-CN" sz="2800" b="1" dirty="0">
                <a:solidFill>
                  <a:schemeClr val="tx2"/>
                </a:solidFill>
                <a:latin typeface="Times New Roman" panose="02020603050405020304" pitchFamily="18" charset="0"/>
                <a:cs typeface="Times New Roman" panose="02020603050405020304" pitchFamily="18" charset="0"/>
              </a:rPr>
              <a:t>PID</a:t>
            </a:r>
            <a:r>
              <a:rPr lang="zh-CN" altLang="en-US" sz="2800" b="1" dirty="0">
                <a:solidFill>
                  <a:schemeClr val="tx2"/>
                </a:solidFill>
                <a:latin typeface="宋体" panose="02010600030101010101" pitchFamily="2" charset="-122"/>
              </a:rPr>
              <a:t>调节器。</a:t>
            </a:r>
            <a:endParaRPr lang="zh-CN" altLang="en-US" sz="2800" b="1" dirty="0">
              <a:solidFill>
                <a:schemeClr val="tx2"/>
              </a:solidFill>
              <a:latin typeface="Times New Roman" panose="02020603050405020304" pitchFamily="18" charset="0"/>
              <a:cs typeface="Times New Roman" panose="02020603050405020304" pitchFamily="18" charset="0"/>
            </a:endParaRPr>
          </a:p>
        </p:txBody>
      </p:sp>
      <p:sp>
        <p:nvSpPr>
          <p:cNvPr id="72730" name="Text Box 26"/>
          <p:cNvSpPr txBox="1">
            <a:spLocks noChangeArrowheads="1"/>
          </p:cNvSpPr>
          <p:nvPr/>
        </p:nvSpPr>
        <p:spPr bwMode="auto">
          <a:xfrm>
            <a:off x="496201" y="2168518"/>
            <a:ext cx="4464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dirty="0">
                <a:solidFill>
                  <a:schemeClr val="tx2"/>
                </a:solidFill>
                <a:latin typeface="宋体" panose="02010600030101010101" pitchFamily="2" charset="-122"/>
              </a:rPr>
              <a:t>a</a:t>
            </a:r>
            <a:r>
              <a:rPr kumimoji="1" lang="en-US" altLang="zh-CN" b="1" dirty="0">
                <a:solidFill>
                  <a:schemeClr val="tx2"/>
                </a:solidFill>
                <a:latin typeface="Times New Roman" panose="02020603050405020304" pitchFamily="18" charset="0"/>
                <a:cs typeface="Times New Roman" panose="02020603050405020304" pitchFamily="18" charset="0"/>
              </a:rPr>
              <a:t>.</a:t>
            </a:r>
            <a:r>
              <a:rPr kumimoji="1" lang="en-US" altLang="zh-CN" b="1" dirty="0">
                <a:solidFill>
                  <a:schemeClr val="tx2"/>
                </a:solidFill>
                <a:latin typeface="宋体" panose="02010600030101010101" pitchFamily="2" charset="-122"/>
              </a:rPr>
              <a:t> </a:t>
            </a:r>
            <a:r>
              <a:rPr kumimoji="1" lang="zh-CN" altLang="en-US" sz="2800" b="1" dirty="0">
                <a:solidFill>
                  <a:schemeClr val="tx2"/>
                </a:solidFill>
                <a:latin typeface="Times New Roman" panose="02020603050405020304" pitchFamily="18" charset="0"/>
              </a:rPr>
              <a:t>比例</a:t>
            </a:r>
            <a:r>
              <a:rPr kumimoji="1" lang="en-US" altLang="zh-CN" sz="2800" dirty="0">
                <a:solidFill>
                  <a:schemeClr val="tx2"/>
                </a:solidFill>
                <a:latin typeface="Times New Roman" panose="02020603050405020304" pitchFamily="18" charset="0"/>
              </a:rPr>
              <a:t>(P)</a:t>
            </a:r>
            <a:r>
              <a:rPr kumimoji="1" lang="zh-CN" altLang="en-US" sz="2800" b="1" dirty="0">
                <a:solidFill>
                  <a:schemeClr val="tx2"/>
                </a:solidFill>
                <a:latin typeface="Times New Roman" panose="02020603050405020304" pitchFamily="18" charset="0"/>
              </a:rPr>
              <a:t>控制</a:t>
            </a:r>
            <a:r>
              <a:rPr kumimoji="1" lang="zh-CN" altLang="en-US" sz="2800" b="1" dirty="0">
                <a:solidFill>
                  <a:schemeClr val="tx2"/>
                </a:solidFill>
                <a:latin typeface="宋体" panose="02010600030101010101" pitchFamily="2" charset="-122"/>
              </a:rPr>
              <a:t>规律</a:t>
            </a:r>
            <a:endParaRPr kumimoji="1" lang="zh-CN" altLang="en-US" sz="2800" b="1" dirty="0">
              <a:solidFill>
                <a:schemeClr val="tx2"/>
              </a:solidFill>
              <a:latin typeface="宋体" panose="02010600030101010101" pitchFamily="2" charset="-122"/>
            </a:endParaRPr>
          </a:p>
        </p:txBody>
      </p:sp>
      <p:graphicFrame>
        <p:nvGraphicFramePr>
          <p:cNvPr id="72734" name="Object 30"/>
          <p:cNvGraphicFramePr>
            <a:graphicFrameLocks noChangeAspect="1"/>
          </p:cNvGraphicFramePr>
          <p:nvPr/>
        </p:nvGraphicFramePr>
        <p:xfrm>
          <a:off x="3461492" y="5362966"/>
          <a:ext cx="2016223" cy="662781"/>
        </p:xfrm>
        <a:graphic>
          <a:graphicData uri="http://schemas.openxmlformats.org/presentationml/2006/ole">
            <mc:AlternateContent xmlns:mc="http://schemas.openxmlformats.org/markup-compatibility/2006">
              <mc:Choice xmlns:v="urn:schemas-microsoft-com:vml" Requires="v">
                <p:oleObj spid="_x0000_s73909" name="Equation" r:id="rId1" imgW="838200" imgH="241300" progId="Equation.DSMT4">
                  <p:embed/>
                </p:oleObj>
              </mc:Choice>
              <mc:Fallback>
                <p:oleObj name="Equation" r:id="rId1" imgW="838200" imgH="241300" progId="Equation.DSMT4">
                  <p:embed/>
                  <p:pic>
                    <p:nvPicPr>
                      <p:cNvPr id="0" name="Picture 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492" y="5362966"/>
                        <a:ext cx="2016223" cy="6627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组合 2"/>
          <p:cNvGrpSpPr/>
          <p:nvPr/>
        </p:nvGrpSpPr>
        <p:grpSpPr>
          <a:xfrm>
            <a:off x="1472403" y="2694631"/>
            <a:ext cx="5994400" cy="2764080"/>
            <a:chOff x="1403350" y="3204265"/>
            <a:chExt cx="5994400" cy="2764080"/>
          </a:xfrm>
        </p:grpSpPr>
        <p:sp>
          <p:nvSpPr>
            <p:cNvPr id="73736" name="Text Box 28"/>
            <p:cNvSpPr txBox="1">
              <a:spLocks noChangeArrowheads="1"/>
            </p:cNvSpPr>
            <p:nvPr/>
          </p:nvSpPr>
          <p:spPr bwMode="auto">
            <a:xfrm>
              <a:off x="3132138" y="5445125"/>
              <a:ext cx="3352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800" b="1" dirty="0">
                  <a:solidFill>
                    <a:schemeClr val="tx2"/>
                  </a:solidFill>
                  <a:latin typeface="宋体" panose="02010600030101010101" pitchFamily="2" charset="-122"/>
                </a:rPr>
                <a:t>图</a:t>
              </a:r>
              <a:r>
                <a:rPr lang="en-US" altLang="zh-CN" sz="2800" b="1" dirty="0">
                  <a:solidFill>
                    <a:schemeClr val="tx2"/>
                  </a:solidFill>
                  <a:latin typeface="Times New Roman" panose="02020603050405020304" pitchFamily="18" charset="0"/>
                  <a:cs typeface="Times New Roman" panose="02020603050405020304" pitchFamily="18" charset="0"/>
                </a:rPr>
                <a:t>6.5</a:t>
              </a:r>
              <a:r>
                <a:rPr lang="en-US" altLang="zh-CN" sz="2800" b="1" dirty="0">
                  <a:solidFill>
                    <a:schemeClr val="tx2"/>
                  </a:solidFill>
                  <a:latin typeface="宋体" panose="02010600030101010101" pitchFamily="2" charset="-122"/>
                </a:rPr>
                <a:t> </a:t>
              </a:r>
              <a:r>
                <a:rPr kumimoji="1" lang="zh-CN" altLang="en-US" sz="2800" dirty="0">
                  <a:solidFill>
                    <a:schemeClr val="tx2"/>
                  </a:solidFill>
                  <a:latin typeface="Times New Roman" panose="02020603050405020304" pitchFamily="18" charset="0"/>
                </a:rPr>
                <a:t>比例</a:t>
              </a:r>
              <a:r>
                <a:rPr kumimoji="1" lang="zh-CN" altLang="en-US" sz="2800" b="1" dirty="0">
                  <a:solidFill>
                    <a:schemeClr val="tx2"/>
                  </a:solidFill>
                  <a:latin typeface="Times New Roman" panose="02020603050405020304" pitchFamily="18" charset="0"/>
                </a:rPr>
                <a:t>控制器</a:t>
              </a:r>
              <a:endParaRPr kumimoji="1" lang="zh-CN" altLang="en-US" sz="2800" b="1" dirty="0">
                <a:solidFill>
                  <a:schemeClr val="tx2"/>
                </a:solidFill>
                <a:latin typeface="Times New Roman" panose="02020603050405020304" pitchFamily="18" charset="0"/>
              </a:endParaRPr>
            </a:p>
          </p:txBody>
        </p:sp>
        <p:graphicFrame>
          <p:nvGraphicFramePr>
            <p:cNvPr id="73737" name="Object 29"/>
            <p:cNvGraphicFramePr>
              <a:graphicFrameLocks noChangeAspect="1"/>
            </p:cNvGraphicFramePr>
            <p:nvPr/>
          </p:nvGraphicFramePr>
          <p:xfrm>
            <a:off x="1403350" y="3213100"/>
            <a:ext cx="5994400" cy="2108200"/>
          </p:xfrm>
          <a:graphic>
            <a:graphicData uri="http://schemas.openxmlformats.org/presentationml/2006/ole">
              <mc:AlternateContent xmlns:mc="http://schemas.openxmlformats.org/markup-compatibility/2006">
                <mc:Choice xmlns:v="urn:schemas-microsoft-com:vml" Requires="v">
                  <p:oleObj spid="_x0000_s73910" name="Image" r:id="rId3" imgW="5994400" imgH="2108200" progId="">
                    <p:embed/>
                  </p:oleObj>
                </mc:Choice>
                <mc:Fallback>
                  <p:oleObj name="Image" r:id="rId3" imgW="5994400" imgH="2108200" progId="">
                    <p:embed/>
                    <p:pic>
                      <p:nvPicPr>
                        <p:cNvPr id="0" name="Picture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213100"/>
                          <a:ext cx="5994400"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6156176" y="3204265"/>
              <a:ext cx="1008112" cy="584775"/>
            </a:xfrm>
            <a:prstGeom prst="rect">
              <a:avLst/>
            </a:prstGeom>
            <a:solidFill>
              <a:schemeClr val="bg1"/>
            </a:solidFill>
          </p:spPr>
          <p:txBody>
            <a:bodyPr wrap="square" rtlCol="0">
              <a:spAutoFit/>
            </a:bodyPr>
            <a:lstStyle/>
            <a:p>
              <a:pPr algn="ctr"/>
              <a:r>
                <a:rPr lang="en-US" altLang="zh-CN" sz="3200" b="1" dirty="0">
                  <a:solidFill>
                    <a:srgbClr val="000000"/>
                  </a:solidFill>
                  <a:latin typeface="Times New Roman" panose="02020603050405020304" pitchFamily="18" charset="0"/>
                  <a:cs typeface="Times New Roman" panose="02020603050405020304" pitchFamily="18" charset="0"/>
                </a:rPr>
                <a:t>u(t)</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grpSp>
      <p:graphicFrame>
        <p:nvGraphicFramePr>
          <p:cNvPr id="11" name="Object 30"/>
          <p:cNvGraphicFramePr>
            <a:graphicFrameLocks noChangeAspect="1"/>
          </p:cNvGraphicFramePr>
          <p:nvPr/>
        </p:nvGraphicFramePr>
        <p:xfrm>
          <a:off x="3461492" y="6018851"/>
          <a:ext cx="2204641" cy="638628"/>
        </p:xfrm>
        <a:graphic>
          <a:graphicData uri="http://schemas.openxmlformats.org/presentationml/2006/ole">
            <mc:AlternateContent xmlns:mc="http://schemas.openxmlformats.org/markup-compatibility/2006">
              <mc:Choice xmlns:v="urn:schemas-microsoft-com:vml" Requires="v">
                <p:oleObj spid="_x0000_s73911" name="Equation" r:id="rId5" imgW="22860000" imgH="5791200" progId="Equation.DSMT4">
                  <p:embed/>
                </p:oleObj>
              </mc:Choice>
              <mc:Fallback>
                <p:oleObj name="Equation" r:id="rId5" imgW="22860000" imgH="5791200" progId="Equation.DSMT4">
                  <p:embed/>
                  <p:pic>
                    <p:nvPicPr>
                      <p:cNvPr id="0" name="图片 73910"/>
                      <p:cNvPicPr>
                        <a:picLocks noChangeAspect="1" noChangeArrowheads="1"/>
                      </p:cNvPicPr>
                      <p:nvPr/>
                    </p:nvPicPr>
                    <p:blipFill>
                      <a:blip r:embed="rId6"/>
                      <a:srcRect/>
                      <a:stretch>
                        <a:fillRect/>
                      </a:stretch>
                    </p:blipFill>
                    <p:spPr bwMode="auto">
                      <a:xfrm>
                        <a:off x="3461492" y="6018851"/>
                        <a:ext cx="2204641" cy="638628"/>
                      </a:xfrm>
                      <a:prstGeom prst="rect">
                        <a:avLst/>
                      </a:prstGeom>
                      <a:noFill/>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730"/>
                                        </p:tgtEl>
                                        <p:attrNameLst>
                                          <p:attrName>style.visibility</p:attrName>
                                        </p:attrNameLst>
                                      </p:cBhvr>
                                      <p:to>
                                        <p:strVal val="visible"/>
                                      </p:to>
                                    </p:set>
                                    <p:animEffect transition="in" filter="dissolve">
                                      <p:cBhvr>
                                        <p:cTn id="12" dur="500"/>
                                        <p:tgtEl>
                                          <p:spTgt spid="72730"/>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2734"/>
                                        </p:tgtEl>
                                        <p:attrNameLst>
                                          <p:attrName>style.visibility</p:attrName>
                                        </p:attrNameLst>
                                      </p:cBhvr>
                                      <p:to>
                                        <p:strVal val="visible"/>
                                      </p:to>
                                    </p:set>
                                    <p:animEffect transition="in" filter="blinds(horizontal)">
                                      <p:cBhvr>
                                        <p:cTn id="20" dur="500"/>
                                        <p:tgtEl>
                                          <p:spTgt spid="7273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72730"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4ACB3BD1-637B-4141-A760-55C2601989CF}" type="slidenum">
              <a:rPr lang="en-US" altLang="zh-CN" sz="1400"/>
            </a:fld>
            <a:endParaRPr lang="en-US" altLang="zh-CN" sz="1400"/>
          </a:p>
        </p:txBody>
      </p:sp>
      <p:sp>
        <p:nvSpPr>
          <p:cNvPr id="133123" name="Rectangle 2"/>
          <p:cNvSpPr>
            <a:spLocks noGrp="1" noRot="1" noChangeArrowheads="1"/>
          </p:cNvSpPr>
          <p:nvPr>
            <p:ph type="title" idx="4294967295"/>
          </p:nvPr>
        </p:nvSpPr>
        <p:spPr>
          <a:xfrm>
            <a:off x="473075" y="115888"/>
            <a:ext cx="7770813" cy="720725"/>
          </a:xfrm>
        </p:spPr>
        <p:txBody>
          <a:bodyPr/>
          <a:lstStyle/>
          <a:p>
            <a:pPr eaLnBrk="1" hangingPunct="1"/>
            <a:r>
              <a:rPr lang="zh-CN" altLang="en-US" sz="3600" b="1"/>
              <a:t>本章小结</a:t>
            </a:r>
            <a:endParaRPr lang="zh-CN" altLang="en-US" sz="3600" b="1"/>
          </a:p>
        </p:txBody>
      </p:sp>
      <p:sp>
        <p:nvSpPr>
          <p:cNvPr id="74756" name="Rectangle 3"/>
          <p:cNvSpPr>
            <a:spLocks noGrp="1" noRot="1" noChangeArrowheads="1"/>
          </p:cNvSpPr>
          <p:nvPr>
            <p:ph type="body" idx="4294967295"/>
          </p:nvPr>
        </p:nvSpPr>
        <p:spPr>
          <a:xfrm>
            <a:off x="107950" y="974725"/>
            <a:ext cx="8964613" cy="4902200"/>
          </a:xfrm>
        </p:spPr>
        <p:txBody>
          <a:bodyPr/>
          <a:lstStyle/>
          <a:p>
            <a:pPr marL="812800" indent="-812800" algn="just" eaLnBrk="1" hangingPunct="1">
              <a:lnSpc>
                <a:spcPct val="125000"/>
              </a:lnSpc>
              <a:buClr>
                <a:schemeClr val="tx2"/>
              </a:buClr>
              <a:buSzTx/>
              <a:buFont typeface="Wingdings" panose="05000000000000000000" pitchFamily="2" charset="2"/>
              <a:buAutoNum type="ea1JpnChsDbPeriod"/>
            </a:pPr>
            <a:r>
              <a:rPr lang="zh-CN" altLang="en-US" sz="2800" b="1" dirty="0">
                <a:solidFill>
                  <a:srgbClr val="EB1B25"/>
                </a:solidFill>
                <a:latin typeface="宋体" panose="02010600030101010101" pitchFamily="2" charset="-122"/>
              </a:rPr>
              <a:t>系统的综合与校正问题：</a:t>
            </a:r>
            <a:r>
              <a:rPr lang="zh-CN" altLang="en-US" sz="2800" b="1" dirty="0">
                <a:solidFill>
                  <a:schemeClr val="tx2"/>
                </a:solidFill>
                <a:latin typeface="宋体" panose="02010600030101010101" pitchFamily="2" charset="-122"/>
              </a:rPr>
              <a:t>为使原系统在性能指标上的缺陷得到改善或补偿而按照一定的方式接入校正装置和选定校正元件参数的过程就是控制系统设计中的综合与校正问题。从某种意义上讲</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系统的综合与校正是系统分析的逆问题。系统分析的结果具有唯一性</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而系统的综合与校正是非唯一的。</a:t>
            </a:r>
            <a:endParaRPr lang="zh-CN" altLang="en-US" sz="2800" b="1" dirty="0">
              <a:solidFill>
                <a:schemeClr val="tx2"/>
              </a:solidFill>
              <a:latin typeface="宋体" panose="02010600030101010101" pitchFamily="2" charset="-122"/>
            </a:endParaRPr>
          </a:p>
          <a:p>
            <a:pPr marL="812800" indent="-812800" algn="just" eaLnBrk="1" hangingPunct="1">
              <a:lnSpc>
                <a:spcPct val="125000"/>
              </a:lnSpc>
              <a:buClr>
                <a:schemeClr val="tx2"/>
              </a:buClr>
              <a:buSzTx/>
              <a:buFont typeface="Wingdings" panose="05000000000000000000" pitchFamily="2" charset="2"/>
              <a:buAutoNum type="ea1JpnChsDbPeriod" startAt="2"/>
            </a:pPr>
            <a:r>
              <a:rPr lang="zh-CN" altLang="en-US" sz="2800" b="1" dirty="0">
                <a:solidFill>
                  <a:srgbClr val="EB1B25"/>
                </a:solidFill>
                <a:latin typeface="宋体" panose="02010600030101010101" pitchFamily="2" charset="-122"/>
              </a:rPr>
              <a:t>校正方式：</a:t>
            </a:r>
            <a:r>
              <a:rPr lang="zh-CN" altLang="en-US" sz="2800" b="1" dirty="0">
                <a:solidFill>
                  <a:schemeClr val="tx2"/>
                </a:solidFill>
                <a:latin typeface="宋体" panose="02010600030101010101" pitchFamily="2" charset="-122"/>
              </a:rPr>
              <a:t>根据校正装置与原系统的连接方式可分为串联校正</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前馈校正和反馈校正三种方式</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根据校正装置的特性可分为超前校正和滞后校正。</a:t>
            </a:r>
            <a:endParaRPr lang="zh-CN" altLang="en-US" sz="2800" b="1" dirty="0">
              <a:solidFill>
                <a:schemeClr val="tx2"/>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4756">
                                            <p:txEl>
                                              <p:pRg st="0" end="0"/>
                                            </p:txEl>
                                          </p:spTgt>
                                        </p:tgtEl>
                                        <p:attrNameLst>
                                          <p:attrName>style.visibility</p:attrName>
                                        </p:attrNameLst>
                                      </p:cBhvr>
                                      <p:to>
                                        <p:strVal val="visible"/>
                                      </p:to>
                                    </p:set>
                                    <p:animEffect transition="in" filter="blinds(horizontal)">
                                      <p:cBhvr>
                                        <p:cTn id="7" dur="500"/>
                                        <p:tgtEl>
                                          <p:spTgt spid="7475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4756">
                                            <p:txEl>
                                              <p:pRg st="1" end="1"/>
                                            </p:txEl>
                                          </p:spTgt>
                                        </p:tgtEl>
                                        <p:attrNameLst>
                                          <p:attrName>style.visibility</p:attrName>
                                        </p:attrNameLst>
                                      </p:cBhvr>
                                      <p:to>
                                        <p:strVal val="visible"/>
                                      </p:to>
                                    </p:set>
                                    <p:animEffect transition="in" filter="blinds(horizontal)">
                                      <p:cBhvr>
                                        <p:cTn id="10" dur="500"/>
                                        <p:tgtEl>
                                          <p:spTgt spid="7475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D8C76B98-38E9-4DB2-BB58-2EBFC3C2A5DF}" type="slidenum">
              <a:rPr lang="en-US" altLang="zh-CN" sz="1400"/>
            </a:fld>
            <a:endParaRPr lang="en-US" altLang="zh-CN" sz="1400"/>
          </a:p>
        </p:txBody>
      </p:sp>
      <p:sp>
        <p:nvSpPr>
          <p:cNvPr id="75779" name="Rectangle 2"/>
          <p:cNvSpPr>
            <a:spLocks noGrp="1" noRot="1" noChangeArrowheads="1"/>
          </p:cNvSpPr>
          <p:nvPr>
            <p:ph type="body" idx="4294967295"/>
          </p:nvPr>
        </p:nvSpPr>
        <p:spPr>
          <a:xfrm>
            <a:off x="-36513" y="404813"/>
            <a:ext cx="8785226" cy="6597650"/>
          </a:xfrm>
        </p:spPr>
        <p:txBody>
          <a:bodyPr/>
          <a:lstStyle/>
          <a:p>
            <a:pPr marL="812800" indent="-812800" algn="just" eaLnBrk="1" hangingPunct="1">
              <a:lnSpc>
                <a:spcPct val="125000"/>
              </a:lnSpc>
              <a:buClr>
                <a:schemeClr val="tx2"/>
              </a:buClr>
              <a:buSzTx/>
              <a:buFont typeface="Wingdings" panose="05000000000000000000" pitchFamily="2" charset="2"/>
              <a:buAutoNum type="ea1JpnChsDbPeriod" startAt="3"/>
            </a:pPr>
            <a:r>
              <a:rPr lang="zh-CN" altLang="en-US" sz="2800" b="1" dirty="0">
                <a:solidFill>
                  <a:srgbClr val="EB1B25"/>
                </a:solidFill>
                <a:latin typeface="宋体" panose="02010600030101010101" pitchFamily="2" charset="-122"/>
              </a:rPr>
              <a:t>超前校正：</a:t>
            </a:r>
            <a:r>
              <a:rPr lang="zh-CN" altLang="en-US" sz="2800" b="1" dirty="0">
                <a:solidFill>
                  <a:schemeClr val="tx2"/>
                </a:solidFill>
                <a:latin typeface="宋体" panose="02010600030101010101" pitchFamily="2" charset="-122"/>
              </a:rPr>
              <a:t>超前校正装置具有相位超前作用</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可补偿原系统过大的滞后相角，从而增加系统的相角裕度和带宽，提高系统的相对稳定性和响应速度。在</a:t>
            </a:r>
            <a:r>
              <a:rPr lang="en-US" altLang="zh-CN" sz="2800" b="1" dirty="0">
                <a:solidFill>
                  <a:schemeClr val="tx2"/>
                </a:solidFill>
                <a:latin typeface="宋体" panose="02010600030101010101" pitchFamily="2" charset="-122"/>
              </a:rPr>
              <a:t>S</a:t>
            </a:r>
            <a:r>
              <a:rPr lang="zh-CN" altLang="en-US" sz="2800" b="1" dirty="0">
                <a:solidFill>
                  <a:schemeClr val="tx2"/>
                </a:solidFill>
                <a:latin typeface="宋体" panose="02010600030101010101" pitchFamily="2" charset="-122"/>
              </a:rPr>
              <a:t>域内，超前校正装置的零点比极点更靠近原点，可以改变原系统根轨迹的形状，得到希望的零点。超前校正通常用来改善系统的动态性能，在系统的稳态性能较好而动态性能较差时，采用超前校正可以得到较好的效果。但由于超前校正装置具有微分的特性，是一种高通滤波装置，它对高频噪声更加敏感</a:t>
            </a:r>
            <a:r>
              <a:rPr lang="en-US" altLang="zh-CN" sz="2800" b="1" dirty="0">
                <a:solidFill>
                  <a:schemeClr val="tx2"/>
                </a:solidFill>
                <a:latin typeface="宋体" panose="02010600030101010101" pitchFamily="2" charset="-122"/>
              </a:rPr>
              <a:t>,</a:t>
            </a:r>
            <a:r>
              <a:rPr lang="zh-CN" altLang="en-US" sz="2800" b="1" dirty="0">
                <a:solidFill>
                  <a:schemeClr val="tx2"/>
                </a:solidFill>
                <a:latin typeface="宋体" panose="02010600030101010101" pitchFamily="2" charset="-122"/>
              </a:rPr>
              <a:t>从而降低了系统抗干扰的能力，因此在高频噪声较大的情况下，不宜采用超前校正。</a:t>
            </a:r>
            <a:endParaRPr lang="zh-CN" altLang="en-US" sz="2800" b="1" dirty="0">
              <a:solidFill>
                <a:schemeClr val="tx2"/>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blinds(horizontal)">
                                      <p:cBhvr>
                                        <p:cTn id="7" dur="500"/>
                                        <p:tgtEl>
                                          <p:spTgt spid="757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utoUpdateAnimBg="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DB8109BC-B820-47A4-8BE0-8CA4D52E2360}" type="slidenum">
              <a:rPr lang="en-US" altLang="zh-CN" sz="1400"/>
            </a:fld>
            <a:endParaRPr lang="en-US" altLang="zh-CN" sz="1400"/>
          </a:p>
        </p:txBody>
      </p:sp>
      <p:sp>
        <p:nvSpPr>
          <p:cNvPr id="76803" name="Rectangle 2"/>
          <p:cNvSpPr>
            <a:spLocks noGrp="1" noRot="1" noChangeArrowheads="1"/>
          </p:cNvSpPr>
          <p:nvPr>
            <p:ph type="body" idx="4294967295"/>
          </p:nvPr>
        </p:nvSpPr>
        <p:spPr>
          <a:xfrm>
            <a:off x="-36513" y="406400"/>
            <a:ext cx="8785226" cy="6191250"/>
          </a:xfrm>
        </p:spPr>
        <p:txBody>
          <a:bodyPr/>
          <a:lstStyle/>
          <a:p>
            <a:pPr marL="812800" indent="-812800" algn="just" eaLnBrk="1" hangingPunct="1">
              <a:lnSpc>
                <a:spcPct val="125000"/>
              </a:lnSpc>
              <a:buClr>
                <a:schemeClr val="tx2"/>
              </a:buClr>
              <a:buSzTx/>
              <a:buFont typeface="Wingdings" panose="05000000000000000000" pitchFamily="2" charset="2"/>
              <a:buAutoNum type="ea1JpnChsDbPeriod" startAt="4"/>
            </a:pPr>
            <a:r>
              <a:rPr lang="zh-CN" altLang="en-US" sz="2800" b="1">
                <a:solidFill>
                  <a:srgbClr val="EB1B25"/>
                </a:solidFill>
                <a:latin typeface="宋体" panose="02010600030101010101" pitchFamily="2" charset="-122"/>
              </a:rPr>
              <a:t>滞后校正：</a:t>
            </a:r>
            <a:r>
              <a:rPr lang="zh-CN" altLang="en-US" sz="2800" b="1">
                <a:solidFill>
                  <a:schemeClr val="tx2"/>
                </a:solidFill>
                <a:latin typeface="宋体" panose="02010600030101010101" pitchFamily="2" charset="-122"/>
              </a:rPr>
              <a:t>滞后校正装置具有相位滞后的特性</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它具有积分的特性，由于积分特性可以减少系统的稳态误差，因此滞后校正通常用来改善系统的稳态性能。滞后校正装置具有低通滤波的特性，利用它的高频衰减特性降低系统的剪切频率</a:t>
            </a:r>
            <a:r>
              <a:rPr lang="en-US" altLang="zh-CN" sz="2800" b="1">
                <a:solidFill>
                  <a:schemeClr val="tx2"/>
                </a:solidFill>
                <a:latin typeface="宋体" panose="02010600030101010101" pitchFamily="2" charset="-122"/>
              </a:rPr>
              <a:t>, </a:t>
            </a:r>
            <a:r>
              <a:rPr lang="zh-CN" altLang="en-US" sz="2800" b="1">
                <a:solidFill>
                  <a:schemeClr val="tx2"/>
                </a:solidFill>
                <a:latin typeface="宋体" panose="02010600030101010101" pitchFamily="2" charset="-122"/>
              </a:rPr>
              <a:t>可以提高系统的相角裕度，改善系统的动态性能。但同时减小了系统的带宽，降低了系统的响应速度。因此对响应速度要求较高的系统不宜采用滞后校正，高频衰减特性可以降低高频噪声对系统的影响，从而提高系统抗干扰能力，这是滞后校正的一大优点。</a:t>
            </a:r>
            <a:endParaRPr lang="zh-CN" altLang="en-US" sz="2800" b="1">
              <a:solidFill>
                <a:schemeClr val="tx2"/>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blinds(horizontal)">
                                      <p:cBhvr>
                                        <p:cTn id="7" dur="500"/>
                                        <p:tgtEl>
                                          <p:spTgt spid="768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utoUpdateAnimBg="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A54459BC-8A84-40CC-87CD-0603C815FAF3}" type="slidenum">
              <a:rPr lang="en-US" altLang="zh-CN" sz="1400"/>
            </a:fld>
            <a:endParaRPr lang="en-US" altLang="zh-CN" sz="1400"/>
          </a:p>
        </p:txBody>
      </p:sp>
      <p:sp>
        <p:nvSpPr>
          <p:cNvPr id="77827" name="Text Box 2"/>
          <p:cNvSpPr txBox="1">
            <a:spLocks noChangeArrowheads="1"/>
          </p:cNvSpPr>
          <p:nvPr/>
        </p:nvSpPr>
        <p:spPr bwMode="auto">
          <a:xfrm>
            <a:off x="-36513" y="549275"/>
            <a:ext cx="8424863"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tx2"/>
              </a:buClr>
              <a:buSzTx/>
              <a:buFont typeface="Wingdings" panose="05000000000000000000" pitchFamily="2" charset="2"/>
              <a:buAutoNum type="ea1JpnChsDbPeriod" startAt="5"/>
            </a:pPr>
            <a:r>
              <a:rPr lang="zh-CN" altLang="en-US" sz="2800" b="1">
                <a:solidFill>
                  <a:srgbClr val="EB1B25"/>
                </a:solidFill>
                <a:latin typeface="宋体" panose="02010600030101010101" pitchFamily="2" charset="-122"/>
              </a:rPr>
              <a:t>滞后</a:t>
            </a:r>
            <a:r>
              <a:rPr lang="en-US" altLang="zh-CN" sz="2800" b="1">
                <a:solidFill>
                  <a:srgbClr val="EB1B25"/>
                </a:solidFill>
                <a:latin typeface="宋体" panose="02010600030101010101" pitchFamily="2" charset="-122"/>
              </a:rPr>
              <a:t>-</a:t>
            </a:r>
            <a:r>
              <a:rPr lang="zh-CN" altLang="en-US" sz="2800" b="1">
                <a:solidFill>
                  <a:srgbClr val="EB1B25"/>
                </a:solidFill>
                <a:latin typeface="宋体" panose="02010600030101010101" pitchFamily="2" charset="-122"/>
              </a:rPr>
              <a:t>超前校正：</a:t>
            </a:r>
            <a:r>
              <a:rPr lang="zh-CN" altLang="en-US" sz="2800" b="1">
                <a:solidFill>
                  <a:schemeClr val="tx2"/>
                </a:solidFill>
                <a:latin typeface="宋体" panose="02010600030101010101" pitchFamily="2" charset="-122"/>
              </a:rPr>
              <a:t>在系统的动态和稳态性能都有待改善时</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单纯采用超前或滞后校正往往难以奏效</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在这种情况下采用滞后</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超前校正效果较好</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利用校正装置的滞后特性改善系统的稳态性能提高系统精度</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而利用它的超前作用来改善系统的动态性能提高系统的相角裕度和响应速度等。在校正的步骤上</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可以先满足系统的动态性能确定出校正装置中超前部分的参数，然后再根据稳态性能确定滞后部分的参数，也可以按相反的顺序设计。</a:t>
            </a:r>
            <a:endParaRPr lang="zh-CN" altLang="en-US" sz="2800" b="1">
              <a:solidFill>
                <a:schemeClr val="tx2"/>
              </a:solidFill>
              <a:latin typeface="宋体" panose="02010600030101010101" pitchFamily="2" charset="-122"/>
            </a:endParaRPr>
          </a:p>
          <a:p>
            <a:pPr algn="just" eaLnBrk="1" hangingPunct="1">
              <a:spcBef>
                <a:spcPct val="0"/>
              </a:spcBef>
              <a:buClrTx/>
              <a:buSzTx/>
              <a:buFont typeface="Arial" panose="020B0604020202020204" pitchFamily="34" charset="0"/>
              <a:buNone/>
            </a:pPr>
            <a:endParaRPr lang="en-US" altLang="zh-CN" sz="2800" b="1">
              <a:solidFill>
                <a:schemeClr val="tx2"/>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p:cTn id="7" dur="1000" fill="hold"/>
                                        <p:tgtEl>
                                          <p:spTgt spid="77827"/>
                                        </p:tgtEl>
                                        <p:attrNameLst>
                                          <p:attrName>ppt_w</p:attrName>
                                        </p:attrNameLst>
                                      </p:cBhvr>
                                      <p:tavLst>
                                        <p:tav tm="0">
                                          <p:val>
                                            <p:strVal val="#ppt_w*0.70"/>
                                          </p:val>
                                        </p:tav>
                                        <p:tav tm="100000">
                                          <p:val>
                                            <p:strVal val="#ppt_w"/>
                                          </p:val>
                                        </p:tav>
                                      </p:tavLst>
                                    </p:anim>
                                    <p:anim calcmode="lin" valueType="num">
                                      <p:cBhvr>
                                        <p:cTn id="8" dur="1000" fill="hold"/>
                                        <p:tgtEl>
                                          <p:spTgt spid="77827"/>
                                        </p:tgtEl>
                                        <p:attrNameLst>
                                          <p:attrName>ppt_h</p:attrName>
                                        </p:attrNameLst>
                                      </p:cBhvr>
                                      <p:tavLst>
                                        <p:tav tm="0">
                                          <p:val>
                                            <p:strVal val="#ppt_h"/>
                                          </p:val>
                                        </p:tav>
                                        <p:tav tm="100000">
                                          <p:val>
                                            <p:strVal val="#ppt_h"/>
                                          </p:val>
                                        </p:tav>
                                      </p:tavLst>
                                    </p:anim>
                                    <p:animEffect transition="in" filter="fade">
                                      <p:cBhvr>
                                        <p:cTn id="9" dur="10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5"/>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925F6A7A-06F0-45DB-919B-928B0CF540F4}" type="slidenum">
              <a:rPr lang="en-US" altLang="zh-CN" sz="1400"/>
            </a:fld>
            <a:endParaRPr lang="en-US" altLang="zh-CN" sz="1400"/>
          </a:p>
        </p:txBody>
      </p:sp>
      <p:sp>
        <p:nvSpPr>
          <p:cNvPr id="78851" name="Rectangle 2"/>
          <p:cNvSpPr>
            <a:spLocks noGrp="1" noChangeArrowheads="1"/>
          </p:cNvSpPr>
          <p:nvPr>
            <p:ph type="body" idx="4294967295"/>
          </p:nvPr>
        </p:nvSpPr>
        <p:spPr>
          <a:xfrm>
            <a:off x="0" y="620713"/>
            <a:ext cx="8964613" cy="5113337"/>
          </a:xfrm>
          <a:noFill/>
        </p:spPr>
        <p:txBody>
          <a:bodyPr/>
          <a:lstStyle/>
          <a:p>
            <a:pPr marL="812800" indent="-812800" algn="just" eaLnBrk="1" hangingPunct="1">
              <a:lnSpc>
                <a:spcPct val="125000"/>
              </a:lnSpc>
              <a:buClr>
                <a:schemeClr val="tx2"/>
              </a:buClr>
              <a:buSzTx/>
              <a:buFont typeface="Wingdings" panose="05000000000000000000" pitchFamily="2" charset="2"/>
              <a:buAutoNum type="ea1JpnChsDbPeriod" startAt="6"/>
            </a:pPr>
            <a:r>
              <a:rPr lang="zh-CN" altLang="en-US" sz="2800" b="1">
                <a:solidFill>
                  <a:srgbClr val="EB1B25"/>
                </a:solidFill>
                <a:latin typeface="宋体" panose="02010600030101010101" pitchFamily="2" charset="-122"/>
              </a:rPr>
              <a:t>反馈校正：</a:t>
            </a:r>
            <a:r>
              <a:rPr lang="zh-CN" altLang="en-US" sz="2800" b="1">
                <a:solidFill>
                  <a:schemeClr val="tx2"/>
                </a:solidFill>
                <a:latin typeface="宋体" panose="02010600030101010101" pitchFamily="2" charset="-122"/>
              </a:rPr>
              <a:t>反馈校正除了可以达到与串联校正相同的效果外。还可以抑制来自系统内部和外部扰动的影响</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因此对那些工作环境比较差和系统参数变化幅度较大的系统</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采用反馈校正效果会更好些。需要指出的是</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由于局部反馈有可能引起校正回路的振荡</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因此在选择校正装置参数时应特别小心。一般情况下</a:t>
            </a:r>
            <a:r>
              <a:rPr lang="en-US" altLang="zh-CN" sz="2800" b="1">
                <a:solidFill>
                  <a:schemeClr val="tx2"/>
                </a:solidFill>
                <a:latin typeface="宋体" panose="02010600030101010101" pitchFamily="2" charset="-122"/>
              </a:rPr>
              <a:t>,</a:t>
            </a:r>
            <a:r>
              <a:rPr lang="zh-CN" altLang="en-US" sz="2800" b="1">
                <a:solidFill>
                  <a:schemeClr val="tx2"/>
                </a:solidFill>
                <a:latin typeface="宋体" panose="02010600030101010101" pitchFamily="2" charset="-122"/>
              </a:rPr>
              <a:t>被校正装置包围的前向通道一般不超过两个环节。</a:t>
            </a:r>
            <a:endParaRPr lang="zh-CN" altLang="en-US" sz="2800" b="1">
              <a:solidFill>
                <a:schemeClr val="tx2"/>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 calcmode="lin" valueType="num">
                                      <p:cBhvr>
                                        <p:cTn id="7" dur="1000" fill="hold"/>
                                        <p:tgtEl>
                                          <p:spTgt spid="7885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885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88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utoUpdateAnimBg="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3"/>
          <p:cNvSpPr txBox="1">
            <a:spLocks noGrp="1" noChangeArrowheads="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EBD42F09-A3D5-4DA1-9F36-C49B44638CE5}" type="slidenum">
              <a:rPr lang="en-US" altLang="zh-CN" sz="1400"/>
            </a:fld>
            <a:endParaRPr lang="en-US" altLang="zh-CN" sz="1400"/>
          </a:p>
        </p:txBody>
      </p:sp>
      <p:sp>
        <p:nvSpPr>
          <p:cNvPr id="79875" name="Rectangle 2"/>
          <p:cNvSpPr>
            <a:spLocks noChangeArrowheads="1"/>
          </p:cNvSpPr>
          <p:nvPr/>
        </p:nvSpPr>
        <p:spPr bwMode="auto">
          <a:xfrm>
            <a:off x="-71438" y="692150"/>
            <a:ext cx="8388351"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tx2"/>
              </a:buClr>
              <a:buSzTx/>
              <a:buFont typeface="Wingdings" panose="05000000000000000000" pitchFamily="2" charset="2"/>
              <a:buAutoNum type="ea1JpnChsDbPeriod" startAt="7"/>
            </a:pPr>
            <a:r>
              <a:rPr lang="zh-CN" altLang="en-US" sz="2800" b="1" dirty="0">
                <a:solidFill>
                  <a:srgbClr val="EB1B25"/>
                </a:solidFill>
                <a:latin typeface="Times New Roman" panose="02020603050405020304" pitchFamily="18" charset="0"/>
              </a:rPr>
              <a:t>复合校正：</a:t>
            </a:r>
            <a:r>
              <a:rPr lang="zh-CN" altLang="en-US" sz="2800" b="1" dirty="0">
                <a:solidFill>
                  <a:schemeClr val="tx2"/>
                </a:solidFill>
                <a:latin typeface="Times New Roman" panose="02020603050405020304" pitchFamily="18" charset="0"/>
              </a:rPr>
              <a:t>对于某些系统，有时为了达到全面改善系统性能的目的，也可以同时采用多种校正方式。但这并不意味着校正装置用得越多</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方法越复杂就越好</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在这个问题上应本着删繁就简的原则，用一种方法一个校正装置能解决问题的就决不采用两种方法或两个校正装置，因为系统接入的装置越多</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就越容易引入干扰信号。</a:t>
            </a:r>
            <a:endParaRPr lang="zh-CN" altLang="en-US" sz="2800" b="1" dirty="0">
              <a:solidFill>
                <a:schemeClr val="tx2"/>
              </a:solidFill>
              <a:latin typeface="Times New Roman" panose="02020603050405020304" pitchFamily="18" charset="0"/>
            </a:endParaRPr>
          </a:p>
        </p:txBody>
      </p:sp>
      <p:sp>
        <p:nvSpPr>
          <p:cNvPr id="4" name="AutoShape 3">
            <a:hlinkClick r:id="rId1" action="ppaction://hlinksldjump" highlightClick="1"/>
          </p:cNvPr>
          <p:cNvSpPr>
            <a:spLocks noChangeArrowheads="1"/>
          </p:cNvSpPr>
          <p:nvPr/>
        </p:nvSpPr>
        <p:spPr bwMode="auto">
          <a:xfrm>
            <a:off x="7956550" y="6172200"/>
            <a:ext cx="442913" cy="457200"/>
          </a:xfrm>
          <a:prstGeom prst="actionButtonHome">
            <a:avLst/>
          </a:prstGeom>
          <a:solidFill>
            <a:srgbClr val="99CC00"/>
          </a:solidFill>
          <a:ln w="19050">
            <a:solidFill>
              <a:srgbClr val="FF6600"/>
            </a:solidFill>
            <a:miter lim="800000"/>
          </a:ln>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p:cTn id="7" dur="1000" fill="hold"/>
                                        <p:tgtEl>
                                          <p:spTgt spid="79875"/>
                                        </p:tgtEl>
                                        <p:attrNameLst>
                                          <p:attrName>ppt_w</p:attrName>
                                        </p:attrNameLst>
                                      </p:cBhvr>
                                      <p:tavLst>
                                        <p:tav tm="0">
                                          <p:val>
                                            <p:strVal val="#ppt_w*0.70"/>
                                          </p:val>
                                        </p:tav>
                                        <p:tav tm="100000">
                                          <p:val>
                                            <p:strVal val="#ppt_w"/>
                                          </p:val>
                                        </p:tav>
                                      </p:tavLst>
                                    </p:anim>
                                    <p:anim calcmode="lin" valueType="num">
                                      <p:cBhvr>
                                        <p:cTn id="8" dur="1000" fill="hold"/>
                                        <p:tgtEl>
                                          <p:spTgt spid="79875"/>
                                        </p:tgtEl>
                                        <p:attrNameLst>
                                          <p:attrName>ppt_h</p:attrName>
                                        </p:attrNameLst>
                                      </p:cBhvr>
                                      <p:tavLst>
                                        <p:tav tm="0">
                                          <p:val>
                                            <p:strVal val="#ppt_h"/>
                                          </p:val>
                                        </p:tav>
                                        <p:tav tm="100000">
                                          <p:val>
                                            <p:strVal val="#ppt_h"/>
                                          </p:val>
                                        </p:tav>
                                      </p:tavLst>
                                    </p:anim>
                                    <p:animEffect transition="in" filter="fade">
                                      <p:cBhvr>
                                        <p:cTn id="9" dur="1000"/>
                                        <p:tgtEl>
                                          <p:spTgt spid="79875"/>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P spid="4"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p:cNvSpPr txBox="1">
            <a:spLocks noGrp="1" noChangeArrowheads="1"/>
          </p:cNvSpPr>
          <p:nvPr/>
        </p:nvSpPr>
        <p:spPr bwMode="auto">
          <a:xfrm>
            <a:off x="6480175" y="6165304"/>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0773935A-A340-4061-804A-30B77B6B3A8B}" type="slidenum">
              <a:rPr lang="en-US" altLang="zh-CN" sz="1400"/>
            </a:fld>
            <a:endParaRPr lang="en-US" altLang="zh-CN" sz="1400" dirty="0"/>
          </a:p>
        </p:txBody>
      </p:sp>
      <p:sp>
        <p:nvSpPr>
          <p:cNvPr id="5" name="Text Box 2"/>
          <p:cNvSpPr txBox="1">
            <a:spLocks noChangeArrowheads="1"/>
          </p:cNvSpPr>
          <p:nvPr/>
        </p:nvSpPr>
        <p:spPr bwMode="auto">
          <a:xfrm>
            <a:off x="9866" y="465485"/>
            <a:ext cx="8820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b. </a:t>
            </a:r>
            <a:r>
              <a:rPr lang="zh-CN" altLang="en-US" sz="2800" b="1" dirty="0">
                <a:solidFill>
                  <a:schemeClr val="tx2"/>
                </a:solidFill>
                <a:latin typeface="Times New Roman" panose="02020603050405020304" pitchFamily="18" charset="0"/>
              </a:rPr>
              <a:t>积分</a:t>
            </a:r>
            <a:r>
              <a:rPr kumimoji="1" lang="en-US" altLang="zh-CN" sz="2800" dirty="0">
                <a:solidFill>
                  <a:schemeClr val="tx2"/>
                </a:solidFill>
                <a:latin typeface="Times New Roman" panose="02020603050405020304" pitchFamily="18" charset="0"/>
              </a:rPr>
              <a:t>(I)</a:t>
            </a:r>
            <a:r>
              <a:rPr lang="zh-CN" altLang="en-US" sz="2800" b="1" dirty="0">
                <a:solidFill>
                  <a:schemeClr val="tx2"/>
                </a:solidFill>
                <a:latin typeface="Times New Roman" panose="02020603050405020304" pitchFamily="18" charset="0"/>
              </a:rPr>
              <a:t>控制规律</a:t>
            </a:r>
            <a:endParaRPr lang="zh-CN" altLang="en-US" sz="2800" dirty="0">
              <a:solidFill>
                <a:schemeClr val="tx2"/>
              </a:solidFill>
              <a:latin typeface="Times New Roman" panose="02020603050405020304" pitchFamily="18" charset="0"/>
            </a:endParaRPr>
          </a:p>
        </p:txBody>
      </p:sp>
      <p:sp>
        <p:nvSpPr>
          <p:cNvPr id="6" name="Text Box 6"/>
          <p:cNvSpPr txBox="1">
            <a:spLocks noChangeArrowheads="1"/>
          </p:cNvSpPr>
          <p:nvPr/>
        </p:nvSpPr>
        <p:spPr bwMode="auto">
          <a:xfrm>
            <a:off x="5416570" y="2787554"/>
            <a:ext cx="288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6.6  </a:t>
            </a:r>
            <a:r>
              <a:rPr lang="zh-CN" altLang="en-US" sz="2400" b="1" dirty="0">
                <a:solidFill>
                  <a:schemeClr val="tx2"/>
                </a:solidFill>
                <a:latin typeface="Times New Roman" panose="02020603050405020304" pitchFamily="18" charset="0"/>
              </a:rPr>
              <a:t>积分控制器</a:t>
            </a:r>
            <a:endParaRPr lang="zh-CN" altLang="en-US" sz="2400" b="1" dirty="0">
              <a:solidFill>
                <a:schemeClr val="tx2"/>
              </a:solidFill>
              <a:latin typeface="Tahoma" panose="020B0604030504040204" pitchFamily="34" charset="0"/>
            </a:endParaRPr>
          </a:p>
        </p:txBody>
      </p:sp>
      <p:grpSp>
        <p:nvGrpSpPr>
          <p:cNvPr id="8" name="组合 7"/>
          <p:cNvGrpSpPr/>
          <p:nvPr/>
        </p:nvGrpSpPr>
        <p:grpSpPr bwMode="auto">
          <a:xfrm>
            <a:off x="4488460" y="1111204"/>
            <a:ext cx="4502150" cy="1480816"/>
            <a:chOff x="2156618" y="1710922"/>
            <a:chExt cx="4613026" cy="1754979"/>
          </a:xfrm>
        </p:grpSpPr>
        <p:sp>
          <p:nvSpPr>
            <p:cNvPr id="9" name="Line 22"/>
            <p:cNvSpPr>
              <a:spLocks noChangeShapeType="1"/>
            </p:cNvSpPr>
            <p:nvPr/>
          </p:nvSpPr>
          <p:spPr bwMode="auto">
            <a:xfrm>
              <a:off x="2156618" y="2224167"/>
              <a:ext cx="735221" cy="11288"/>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0" name="AutoShape 23"/>
            <p:cNvSpPr>
              <a:spLocks noChangeArrowheads="1"/>
            </p:cNvSpPr>
            <p:nvPr/>
          </p:nvSpPr>
          <p:spPr bwMode="auto">
            <a:xfrm>
              <a:off x="2851175" y="2000279"/>
              <a:ext cx="414781" cy="457183"/>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1" name="Line 24"/>
            <p:cNvSpPr>
              <a:spLocks noChangeShapeType="1"/>
            </p:cNvSpPr>
            <p:nvPr/>
          </p:nvSpPr>
          <p:spPr bwMode="auto">
            <a:xfrm>
              <a:off x="3283849" y="2235456"/>
              <a:ext cx="881615"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2" name="Rectangle 25"/>
            <p:cNvSpPr>
              <a:spLocks noChangeArrowheads="1"/>
            </p:cNvSpPr>
            <p:nvPr/>
          </p:nvSpPr>
          <p:spPr bwMode="auto">
            <a:xfrm>
              <a:off x="4165464" y="1900564"/>
              <a:ext cx="1515987" cy="714938"/>
            </a:xfrm>
            <a:prstGeom prst="rect">
              <a:avLst/>
            </a:prstGeom>
            <a:noFill/>
            <a:ln w="2540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74767" name="Text Box 26"/>
            <p:cNvSpPr txBox="1">
              <a:spLocks noChangeArrowheads="1"/>
            </p:cNvSpPr>
            <p:nvPr/>
          </p:nvSpPr>
          <p:spPr bwMode="auto">
            <a:xfrm>
              <a:off x="4040216" y="1951363"/>
              <a:ext cx="1641236"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i="1" dirty="0">
                  <a:solidFill>
                    <a:srgbClr val="000000"/>
                  </a:solidFill>
                  <a:latin typeface="Times New Roman" panose="02020603050405020304" pitchFamily="18" charset="0"/>
                  <a:cs typeface="Times New Roman" panose="02020603050405020304" pitchFamily="18" charset="0"/>
                </a:rPr>
                <a:t>K</a:t>
              </a:r>
              <a:r>
                <a:rPr lang="en-US" altLang="zh-CN" sz="2400" baseline="-6000" dirty="0">
                  <a:solidFill>
                    <a:srgbClr val="000000"/>
                  </a:solidFill>
                  <a:latin typeface="Times New Roman" panose="02020603050405020304" pitchFamily="18" charset="0"/>
                  <a:cs typeface="Times New Roman" panose="02020603050405020304" pitchFamily="18" charset="0"/>
                </a:rPr>
                <a:t>I</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i="1" dirty="0">
                  <a:solidFill>
                    <a:srgbClr val="000000"/>
                  </a:solidFill>
                  <a:latin typeface="Times New Roman" panose="02020603050405020304" pitchFamily="18" charset="0"/>
                  <a:cs typeface="Times New Roman" panose="02020603050405020304" pitchFamily="18" charset="0"/>
                </a:rPr>
                <a:t>s</a:t>
              </a:r>
              <a:endParaRPr lang="en-US" altLang="zh-CN" sz="2400" i="1" dirty="0">
                <a:solidFill>
                  <a:srgbClr val="000000"/>
                </a:solidFill>
                <a:latin typeface="Times New Roman" panose="02020603050405020304" pitchFamily="18" charset="0"/>
                <a:cs typeface="Times New Roman" panose="02020603050405020304" pitchFamily="18" charset="0"/>
              </a:endParaRPr>
            </a:p>
          </p:txBody>
        </p:sp>
        <p:sp>
          <p:nvSpPr>
            <p:cNvPr id="14" name="Line 27"/>
            <p:cNvSpPr>
              <a:spLocks noChangeShapeType="1"/>
            </p:cNvSpPr>
            <p:nvPr/>
          </p:nvSpPr>
          <p:spPr bwMode="auto">
            <a:xfrm>
              <a:off x="5663559" y="2235456"/>
              <a:ext cx="831191"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5" name="Line 28"/>
            <p:cNvSpPr>
              <a:spLocks noChangeShapeType="1"/>
            </p:cNvSpPr>
            <p:nvPr/>
          </p:nvSpPr>
          <p:spPr bwMode="auto">
            <a:xfrm flipV="1">
              <a:off x="3057752" y="2470633"/>
              <a:ext cx="1627" cy="965165"/>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16" name="Text Box 29"/>
            <p:cNvSpPr txBox="1">
              <a:spLocks noChangeArrowheads="1"/>
            </p:cNvSpPr>
            <p:nvPr/>
          </p:nvSpPr>
          <p:spPr bwMode="auto">
            <a:xfrm>
              <a:off x="3069139" y="2369037"/>
              <a:ext cx="538403" cy="61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800" kern="0" dirty="0">
                  <a:solidFill>
                    <a:sysClr val="windowText" lastClr="000000"/>
                  </a:solidFill>
                  <a:latin typeface="Arial" panose="020B0604020202020204" pitchFamily="34" charset="0"/>
                </a:rPr>
                <a:t>-</a:t>
              </a:r>
              <a:endParaRPr lang="zh-CN" altLang="en-US" sz="2800" kern="0" dirty="0">
                <a:solidFill>
                  <a:sysClr val="windowText" lastClr="000000"/>
                </a:solidFill>
                <a:latin typeface="Arial" panose="020B0604020202020204" pitchFamily="34" charset="0"/>
              </a:endParaRPr>
            </a:p>
          </p:txBody>
        </p:sp>
        <p:sp>
          <p:nvSpPr>
            <p:cNvPr id="17" name="Text Box 30"/>
            <p:cNvSpPr txBox="1">
              <a:spLocks noChangeArrowheads="1"/>
            </p:cNvSpPr>
            <p:nvPr/>
          </p:nvSpPr>
          <p:spPr bwMode="auto">
            <a:xfrm>
              <a:off x="5790433" y="1729356"/>
              <a:ext cx="979211" cy="54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u</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8" name="Text Box 31"/>
            <p:cNvSpPr txBox="1">
              <a:spLocks noChangeArrowheads="1"/>
            </p:cNvSpPr>
            <p:nvPr/>
          </p:nvSpPr>
          <p:spPr bwMode="auto">
            <a:xfrm>
              <a:off x="3087031" y="2924054"/>
              <a:ext cx="883242"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9" name="Text Box 32"/>
            <p:cNvSpPr txBox="1">
              <a:spLocks noChangeArrowheads="1"/>
            </p:cNvSpPr>
            <p:nvPr/>
          </p:nvSpPr>
          <p:spPr bwMode="auto">
            <a:xfrm>
              <a:off x="3283849" y="1729356"/>
              <a:ext cx="881615"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e</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20" name="Text Box 33"/>
            <p:cNvSpPr txBox="1">
              <a:spLocks noChangeArrowheads="1"/>
            </p:cNvSpPr>
            <p:nvPr/>
          </p:nvSpPr>
          <p:spPr bwMode="auto">
            <a:xfrm>
              <a:off x="2156618" y="1710922"/>
              <a:ext cx="881615"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r</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grpSp>
      <p:grpSp>
        <p:nvGrpSpPr>
          <p:cNvPr id="2" name="组合 1"/>
          <p:cNvGrpSpPr/>
          <p:nvPr/>
        </p:nvGrpSpPr>
        <p:grpSpPr bwMode="auto">
          <a:xfrm>
            <a:off x="611187" y="1123521"/>
            <a:ext cx="3600449" cy="1278367"/>
            <a:chOff x="611188" y="2900363"/>
            <a:chExt cx="3600450" cy="1278367"/>
          </a:xfrm>
        </p:grpSpPr>
        <p:graphicFrame>
          <p:nvGraphicFramePr>
            <p:cNvPr id="74761" name="Object 7"/>
            <p:cNvGraphicFramePr>
              <a:graphicFrameLocks noChangeAspect="1"/>
            </p:cNvGraphicFramePr>
            <p:nvPr/>
          </p:nvGraphicFramePr>
          <p:xfrm>
            <a:off x="1400176" y="3434192"/>
            <a:ext cx="2422526" cy="744538"/>
          </p:xfrm>
          <a:graphic>
            <a:graphicData uri="http://schemas.openxmlformats.org/presentationml/2006/ole">
              <mc:AlternateContent xmlns:mc="http://schemas.openxmlformats.org/markup-compatibility/2006">
                <mc:Choice xmlns:v="urn:schemas-microsoft-com:vml" Requires="v">
                  <p:oleObj spid="_x0000_s238660" name="Equation" r:id="rId1" imgW="22860000" imgH="6705600" progId="Equation.DSMT4">
                    <p:embed/>
                  </p:oleObj>
                </mc:Choice>
                <mc:Fallback>
                  <p:oleObj name="Equation" r:id="rId1" imgW="22860000" imgH="6705600" progId="Equation.DSMT4">
                    <p:embed/>
                    <p:pic>
                      <p:nvPicPr>
                        <p:cNvPr id="0" name="图片 238659"/>
                        <p:cNvPicPr>
                          <a:picLocks noChangeAspect="1" noChangeArrowheads="1"/>
                        </p:cNvPicPr>
                        <p:nvPr/>
                      </p:nvPicPr>
                      <p:blipFill>
                        <a:blip r:embed="rId2"/>
                        <a:srcRect/>
                        <a:stretch>
                          <a:fillRect/>
                        </a:stretch>
                      </p:blipFill>
                      <p:spPr bwMode="auto">
                        <a:xfrm>
                          <a:off x="1400176" y="3434192"/>
                          <a:ext cx="2422526"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2" name="TextBox 1"/>
            <p:cNvSpPr txBox="1">
              <a:spLocks noChangeArrowheads="1"/>
            </p:cNvSpPr>
            <p:nvPr/>
          </p:nvSpPr>
          <p:spPr bwMode="auto">
            <a:xfrm>
              <a:off x="611188" y="2900363"/>
              <a:ext cx="3600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rgbClr val="003399"/>
                  </a:solidFill>
                </a:rPr>
                <a:t>输出与输入的关系为：</a:t>
              </a:r>
              <a:endParaRPr lang="zh-CN" altLang="en-US" sz="2800" b="1" dirty="0">
                <a:solidFill>
                  <a:srgbClr val="003399"/>
                </a:solidFill>
              </a:endParaRPr>
            </a:p>
          </p:txBody>
        </p:sp>
      </p:grpSp>
      <p:sp>
        <p:nvSpPr>
          <p:cNvPr id="72714" name="TextBox 21"/>
          <p:cNvSpPr txBox="1">
            <a:spLocks noChangeArrowheads="1"/>
          </p:cNvSpPr>
          <p:nvPr/>
        </p:nvSpPr>
        <p:spPr bwMode="auto">
          <a:xfrm>
            <a:off x="1322004" y="2413566"/>
            <a:ext cx="3600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i="1" dirty="0">
                <a:solidFill>
                  <a:schemeClr val="tx2"/>
                </a:solidFill>
                <a:latin typeface="Times New Roman" panose="02020603050405020304" pitchFamily="18" charset="0"/>
              </a:rPr>
              <a:t>U</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s</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K</a:t>
            </a:r>
            <a:r>
              <a:rPr lang="en-US" altLang="zh-CN" sz="2800" baseline="-25000" dirty="0">
                <a:solidFill>
                  <a:schemeClr val="tx2"/>
                </a:solidFill>
                <a:latin typeface="Times New Roman" panose="02020603050405020304" pitchFamily="18" charset="0"/>
              </a:rPr>
              <a:t>I</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s*E</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s</a:t>
            </a:r>
            <a:r>
              <a:rPr lang="en-US" altLang="zh-CN" sz="2800" dirty="0">
                <a:solidFill>
                  <a:schemeClr val="tx2"/>
                </a:solidFill>
                <a:latin typeface="Times New Roman" panose="02020603050405020304" pitchFamily="18" charset="0"/>
              </a:rPr>
              <a:t>)</a:t>
            </a:r>
            <a:endParaRPr lang="en-US" altLang="zh-CN" sz="2800" dirty="0">
              <a:solidFill>
                <a:schemeClr val="tx2"/>
              </a:solidFill>
              <a:latin typeface="Times New Roman" panose="02020603050405020304" pitchFamily="18" charset="0"/>
            </a:endParaRPr>
          </a:p>
        </p:txBody>
      </p:sp>
      <p:sp>
        <p:nvSpPr>
          <p:cNvPr id="23" name="Text Box 2"/>
          <p:cNvSpPr txBox="1">
            <a:spLocks noChangeArrowheads="1"/>
          </p:cNvSpPr>
          <p:nvPr/>
        </p:nvSpPr>
        <p:spPr bwMode="auto">
          <a:xfrm>
            <a:off x="-40472" y="3461712"/>
            <a:ext cx="8820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c. </a:t>
            </a:r>
            <a:r>
              <a:rPr lang="zh-CN" altLang="en-US" sz="2800" b="1" dirty="0">
                <a:solidFill>
                  <a:schemeClr val="tx2"/>
                </a:solidFill>
                <a:latin typeface="Times New Roman" panose="02020603050405020304" pitchFamily="18" charset="0"/>
              </a:rPr>
              <a:t>微分</a:t>
            </a:r>
            <a:r>
              <a:rPr kumimoji="1" lang="en-US" altLang="zh-CN" sz="2800" dirty="0">
                <a:solidFill>
                  <a:schemeClr val="tx2"/>
                </a:solidFill>
                <a:latin typeface="Times New Roman" panose="02020603050405020304" pitchFamily="18" charset="0"/>
              </a:rPr>
              <a:t>(D)</a:t>
            </a:r>
            <a:r>
              <a:rPr lang="zh-CN" altLang="en-US" sz="2800" b="1" dirty="0">
                <a:solidFill>
                  <a:schemeClr val="tx2"/>
                </a:solidFill>
                <a:latin typeface="Times New Roman" panose="02020603050405020304" pitchFamily="18" charset="0"/>
              </a:rPr>
              <a:t>控制规律</a:t>
            </a:r>
            <a:endParaRPr lang="zh-CN" altLang="en-US" sz="2800" dirty="0">
              <a:solidFill>
                <a:schemeClr val="tx2"/>
              </a:solidFill>
              <a:latin typeface="Times New Roman" panose="02020603050405020304" pitchFamily="18" charset="0"/>
            </a:endParaRPr>
          </a:p>
        </p:txBody>
      </p:sp>
      <p:sp>
        <p:nvSpPr>
          <p:cNvPr id="24" name="Text Box 6"/>
          <p:cNvSpPr txBox="1">
            <a:spLocks noChangeArrowheads="1"/>
          </p:cNvSpPr>
          <p:nvPr/>
        </p:nvSpPr>
        <p:spPr bwMode="auto">
          <a:xfrm>
            <a:off x="5479457" y="5579458"/>
            <a:ext cx="288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zh-CN" altLang="en-US" sz="2400" b="1" dirty="0">
                <a:solidFill>
                  <a:schemeClr val="tx2"/>
                </a:solidFill>
                <a:latin typeface="Times New Roman" panose="02020603050405020304" pitchFamily="18" charset="0"/>
              </a:rPr>
              <a:t>图</a:t>
            </a:r>
            <a:r>
              <a:rPr lang="en-US" altLang="zh-CN" sz="2400" b="1" dirty="0">
                <a:solidFill>
                  <a:schemeClr val="tx2"/>
                </a:solidFill>
                <a:latin typeface="Times New Roman" panose="02020603050405020304" pitchFamily="18" charset="0"/>
              </a:rPr>
              <a:t>6.7  </a:t>
            </a:r>
            <a:r>
              <a:rPr lang="zh-CN" altLang="en-US" sz="2400" b="1" dirty="0">
                <a:solidFill>
                  <a:schemeClr val="tx2"/>
                </a:solidFill>
                <a:latin typeface="Times New Roman" panose="02020603050405020304" pitchFamily="18" charset="0"/>
              </a:rPr>
              <a:t>微分控制器</a:t>
            </a:r>
            <a:endParaRPr lang="zh-CN" altLang="en-US" sz="2400" b="1" dirty="0">
              <a:solidFill>
                <a:schemeClr val="tx2"/>
              </a:solidFill>
              <a:latin typeface="Tahoma" panose="020B0604030504040204" pitchFamily="34" charset="0"/>
            </a:endParaRPr>
          </a:p>
        </p:txBody>
      </p:sp>
      <p:grpSp>
        <p:nvGrpSpPr>
          <p:cNvPr id="25" name="组合 24"/>
          <p:cNvGrpSpPr/>
          <p:nvPr/>
        </p:nvGrpSpPr>
        <p:grpSpPr bwMode="auto">
          <a:xfrm>
            <a:off x="741746" y="4091009"/>
            <a:ext cx="3600449" cy="1368404"/>
            <a:chOff x="611188" y="2900363"/>
            <a:chExt cx="3600450" cy="1368404"/>
          </a:xfrm>
        </p:grpSpPr>
        <p:graphicFrame>
          <p:nvGraphicFramePr>
            <p:cNvPr id="26" name="Object 7"/>
            <p:cNvGraphicFramePr>
              <a:graphicFrameLocks noChangeAspect="1"/>
            </p:cNvGraphicFramePr>
            <p:nvPr/>
          </p:nvGraphicFramePr>
          <p:xfrm>
            <a:off x="1423605" y="3287692"/>
            <a:ext cx="2165351" cy="981075"/>
          </p:xfrm>
          <a:graphic>
            <a:graphicData uri="http://schemas.openxmlformats.org/presentationml/2006/ole">
              <mc:AlternateContent xmlns:mc="http://schemas.openxmlformats.org/markup-compatibility/2006">
                <mc:Choice xmlns:v="urn:schemas-microsoft-com:vml" Requires="v">
                  <p:oleObj spid="_x0000_s238661" name="Equation" r:id="rId3" imgW="20421600" imgH="8839200" progId="Equation.DSMT4">
                    <p:embed/>
                  </p:oleObj>
                </mc:Choice>
                <mc:Fallback>
                  <p:oleObj name="Equation" r:id="rId3" imgW="20421600" imgH="8839200" progId="Equation.DSMT4">
                    <p:embed/>
                    <p:pic>
                      <p:nvPicPr>
                        <p:cNvPr id="0" name="图片 238660"/>
                        <p:cNvPicPr>
                          <a:picLocks noChangeAspect="1" noChangeArrowheads="1"/>
                        </p:cNvPicPr>
                        <p:nvPr/>
                      </p:nvPicPr>
                      <p:blipFill>
                        <a:blip r:embed="rId4"/>
                        <a:srcRect/>
                        <a:stretch>
                          <a:fillRect/>
                        </a:stretch>
                      </p:blipFill>
                      <p:spPr bwMode="auto">
                        <a:xfrm>
                          <a:off x="1423605" y="3287692"/>
                          <a:ext cx="2165351"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Box 1"/>
            <p:cNvSpPr txBox="1">
              <a:spLocks noChangeArrowheads="1"/>
            </p:cNvSpPr>
            <p:nvPr/>
          </p:nvSpPr>
          <p:spPr bwMode="auto">
            <a:xfrm>
              <a:off x="611188" y="2900363"/>
              <a:ext cx="3600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800" b="1" dirty="0">
                  <a:solidFill>
                    <a:srgbClr val="003399"/>
                  </a:solidFill>
                </a:rPr>
                <a:t>输出与输入的关系为：</a:t>
              </a:r>
              <a:endParaRPr lang="zh-CN" altLang="en-US" sz="2800" b="1" dirty="0">
                <a:solidFill>
                  <a:srgbClr val="003399"/>
                </a:solidFill>
              </a:endParaRPr>
            </a:p>
          </p:txBody>
        </p:sp>
      </p:grpSp>
      <p:sp>
        <p:nvSpPr>
          <p:cNvPr id="28" name="TextBox 21"/>
          <p:cNvSpPr txBox="1">
            <a:spLocks noChangeArrowheads="1"/>
          </p:cNvSpPr>
          <p:nvPr/>
        </p:nvSpPr>
        <p:spPr bwMode="auto">
          <a:xfrm>
            <a:off x="837803" y="5410682"/>
            <a:ext cx="3600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dirty="0">
                <a:solidFill>
                  <a:srgbClr val="003399"/>
                </a:solidFill>
              </a:rPr>
              <a:t>        </a:t>
            </a:r>
            <a:r>
              <a:rPr lang="en-US" altLang="zh-CN" sz="2800" i="1" dirty="0">
                <a:solidFill>
                  <a:schemeClr val="tx2"/>
                </a:solidFill>
                <a:latin typeface="Times New Roman" panose="02020603050405020304" pitchFamily="18" charset="0"/>
              </a:rPr>
              <a:t>U</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s</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K</a:t>
            </a:r>
            <a:r>
              <a:rPr lang="en-US" altLang="zh-CN" sz="2800" baseline="-25000" dirty="0">
                <a:solidFill>
                  <a:schemeClr val="tx2"/>
                </a:solidFill>
                <a:latin typeface="Times New Roman" panose="02020603050405020304" pitchFamily="18" charset="0"/>
              </a:rPr>
              <a:t>D</a:t>
            </a:r>
            <a:r>
              <a:rPr lang="en-US" altLang="zh-CN" sz="2800" i="1" dirty="0">
                <a:solidFill>
                  <a:schemeClr val="tx2"/>
                </a:solidFill>
                <a:latin typeface="Times New Roman" panose="02020603050405020304" pitchFamily="18" charset="0"/>
              </a:rPr>
              <a:t>s*E</a:t>
            </a:r>
            <a:r>
              <a:rPr lang="en-US" altLang="zh-CN" sz="2800" dirty="0">
                <a:solidFill>
                  <a:schemeClr val="tx2"/>
                </a:solidFill>
                <a:latin typeface="Times New Roman" panose="02020603050405020304" pitchFamily="18" charset="0"/>
              </a:rPr>
              <a:t>(</a:t>
            </a:r>
            <a:r>
              <a:rPr lang="en-US" altLang="zh-CN" sz="2800" i="1" dirty="0">
                <a:solidFill>
                  <a:schemeClr val="tx2"/>
                </a:solidFill>
                <a:latin typeface="Times New Roman" panose="02020603050405020304" pitchFamily="18" charset="0"/>
              </a:rPr>
              <a:t>s</a:t>
            </a:r>
            <a:r>
              <a:rPr lang="en-US" altLang="zh-CN" sz="2800" dirty="0">
                <a:solidFill>
                  <a:schemeClr val="tx2"/>
                </a:solidFill>
                <a:latin typeface="Times New Roman" panose="02020603050405020304" pitchFamily="18" charset="0"/>
              </a:rPr>
              <a:t>)</a:t>
            </a:r>
            <a:endParaRPr lang="en-US" altLang="zh-CN" sz="2800" dirty="0">
              <a:solidFill>
                <a:schemeClr val="tx2"/>
              </a:solidFill>
              <a:latin typeface="Times New Roman" panose="02020603050405020304" pitchFamily="18" charset="0"/>
            </a:endParaRPr>
          </a:p>
        </p:txBody>
      </p:sp>
      <p:grpSp>
        <p:nvGrpSpPr>
          <p:cNvPr id="29" name="组合 28"/>
          <p:cNvGrpSpPr/>
          <p:nvPr/>
        </p:nvGrpSpPr>
        <p:grpSpPr bwMode="auto">
          <a:xfrm>
            <a:off x="4588869" y="3807170"/>
            <a:ext cx="4502150" cy="1480816"/>
            <a:chOff x="2156618" y="1710922"/>
            <a:chExt cx="4613026" cy="1754979"/>
          </a:xfrm>
        </p:grpSpPr>
        <p:sp>
          <p:nvSpPr>
            <p:cNvPr id="30" name="Line 22"/>
            <p:cNvSpPr>
              <a:spLocks noChangeShapeType="1"/>
            </p:cNvSpPr>
            <p:nvPr/>
          </p:nvSpPr>
          <p:spPr bwMode="auto">
            <a:xfrm>
              <a:off x="2156618" y="2224167"/>
              <a:ext cx="735221" cy="11288"/>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31" name="AutoShape 23"/>
            <p:cNvSpPr>
              <a:spLocks noChangeArrowheads="1"/>
            </p:cNvSpPr>
            <p:nvPr/>
          </p:nvSpPr>
          <p:spPr bwMode="auto">
            <a:xfrm>
              <a:off x="2851175" y="2000279"/>
              <a:ext cx="414781" cy="457183"/>
            </a:xfrm>
            <a:prstGeom prst="flowChartSummingJunction">
              <a:avLst/>
            </a:prstGeom>
            <a:noFill/>
            <a:ln w="25400">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32" name="Line 24"/>
            <p:cNvSpPr>
              <a:spLocks noChangeShapeType="1"/>
            </p:cNvSpPr>
            <p:nvPr/>
          </p:nvSpPr>
          <p:spPr bwMode="auto">
            <a:xfrm>
              <a:off x="3283849" y="2235456"/>
              <a:ext cx="881615"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33" name="Rectangle 25"/>
            <p:cNvSpPr>
              <a:spLocks noChangeArrowheads="1"/>
            </p:cNvSpPr>
            <p:nvPr/>
          </p:nvSpPr>
          <p:spPr bwMode="auto">
            <a:xfrm>
              <a:off x="4165464" y="1900564"/>
              <a:ext cx="1515987" cy="714938"/>
            </a:xfrm>
            <a:prstGeom prst="rect">
              <a:avLst/>
            </a:prstGeom>
            <a:noFill/>
            <a:ln w="25400" cap="sq">
              <a:solidFill>
                <a:srgbClr val="000000"/>
              </a:solidFill>
              <a:miter lim="800000"/>
              <a:head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34" name="Text Box 26"/>
            <p:cNvSpPr txBox="1">
              <a:spLocks noChangeArrowheads="1"/>
            </p:cNvSpPr>
            <p:nvPr/>
          </p:nvSpPr>
          <p:spPr bwMode="auto">
            <a:xfrm>
              <a:off x="4040216" y="1951363"/>
              <a:ext cx="1641236"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7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7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i="1" dirty="0">
                  <a:solidFill>
                    <a:srgbClr val="000000"/>
                  </a:solidFill>
                  <a:latin typeface="Times New Roman" panose="02020603050405020304" pitchFamily="18" charset="0"/>
                  <a:cs typeface="Times New Roman" panose="02020603050405020304" pitchFamily="18" charset="0"/>
                </a:rPr>
                <a:t>K</a:t>
              </a:r>
              <a:r>
                <a:rPr lang="en-US" altLang="zh-CN" sz="2400" i="1" baseline="-6000" dirty="0">
                  <a:solidFill>
                    <a:srgbClr val="000000"/>
                  </a:solidFill>
                  <a:latin typeface="Times New Roman" panose="02020603050405020304" pitchFamily="18" charset="0"/>
                  <a:cs typeface="Times New Roman" panose="02020603050405020304" pitchFamily="18" charset="0"/>
                </a:rPr>
                <a:t>D</a:t>
              </a:r>
              <a:r>
                <a:rPr lang="en-US" altLang="zh-CN" sz="2400" i="1" dirty="0">
                  <a:solidFill>
                    <a:srgbClr val="000000"/>
                  </a:solidFill>
                  <a:latin typeface="Times New Roman" panose="02020603050405020304" pitchFamily="18" charset="0"/>
                  <a:cs typeface="Times New Roman" panose="02020603050405020304" pitchFamily="18" charset="0"/>
                </a:rPr>
                <a:t>s</a:t>
              </a:r>
              <a:endParaRPr lang="en-US" altLang="zh-CN" sz="2400" i="1" dirty="0">
                <a:solidFill>
                  <a:srgbClr val="000000"/>
                </a:solidFill>
                <a:latin typeface="Times New Roman" panose="02020603050405020304" pitchFamily="18" charset="0"/>
                <a:cs typeface="Times New Roman" panose="02020603050405020304" pitchFamily="18" charset="0"/>
              </a:endParaRPr>
            </a:p>
          </p:txBody>
        </p:sp>
        <p:sp>
          <p:nvSpPr>
            <p:cNvPr id="35" name="Line 27"/>
            <p:cNvSpPr>
              <a:spLocks noChangeShapeType="1"/>
            </p:cNvSpPr>
            <p:nvPr/>
          </p:nvSpPr>
          <p:spPr bwMode="auto">
            <a:xfrm>
              <a:off x="5663559" y="2235456"/>
              <a:ext cx="831191" cy="0"/>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36" name="Line 28"/>
            <p:cNvSpPr>
              <a:spLocks noChangeShapeType="1"/>
            </p:cNvSpPr>
            <p:nvPr/>
          </p:nvSpPr>
          <p:spPr bwMode="auto">
            <a:xfrm flipV="1">
              <a:off x="3057752" y="2470633"/>
              <a:ext cx="1627" cy="965165"/>
            </a:xfrm>
            <a:prstGeom prst="line">
              <a:avLst/>
            </a:prstGeom>
            <a:noFill/>
            <a:ln w="25400" cap="sq">
              <a:solidFill>
                <a:srgbClr val="000000"/>
              </a:solidFill>
              <a:miter lim="800000"/>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1" fontAlgn="auto" hangingPunct="1">
                <a:spcBef>
                  <a:spcPts val="0"/>
                </a:spcBef>
                <a:spcAft>
                  <a:spcPts val="0"/>
                </a:spcAft>
                <a:defRPr/>
              </a:pPr>
              <a:endParaRPr lang="zh-CN" altLang="en-US" kern="0">
                <a:solidFill>
                  <a:sysClr val="windowText" lastClr="000000"/>
                </a:solidFill>
                <a:latin typeface="Arial" panose="020B0604020202020204" pitchFamily="34" charset="0"/>
              </a:endParaRPr>
            </a:p>
          </p:txBody>
        </p:sp>
        <p:sp>
          <p:nvSpPr>
            <p:cNvPr id="37" name="Text Box 29"/>
            <p:cNvSpPr txBox="1">
              <a:spLocks noChangeArrowheads="1"/>
            </p:cNvSpPr>
            <p:nvPr/>
          </p:nvSpPr>
          <p:spPr bwMode="auto">
            <a:xfrm>
              <a:off x="3069139" y="2369037"/>
              <a:ext cx="538403" cy="61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zh-CN" altLang="en-US" sz="2800" kern="0" dirty="0">
                  <a:solidFill>
                    <a:sysClr val="windowText" lastClr="000000"/>
                  </a:solidFill>
                  <a:latin typeface="Arial" panose="020B0604020202020204" pitchFamily="34" charset="0"/>
                </a:rPr>
                <a:t>-</a:t>
              </a:r>
              <a:endParaRPr lang="zh-CN" altLang="en-US" sz="2800" kern="0" dirty="0">
                <a:solidFill>
                  <a:sysClr val="windowText" lastClr="000000"/>
                </a:solidFill>
                <a:latin typeface="Arial" panose="020B0604020202020204" pitchFamily="34" charset="0"/>
              </a:endParaRPr>
            </a:p>
          </p:txBody>
        </p:sp>
        <p:sp>
          <p:nvSpPr>
            <p:cNvPr id="38" name="Text Box 30"/>
            <p:cNvSpPr txBox="1">
              <a:spLocks noChangeArrowheads="1"/>
            </p:cNvSpPr>
            <p:nvPr/>
          </p:nvSpPr>
          <p:spPr bwMode="auto">
            <a:xfrm>
              <a:off x="5790433" y="1729356"/>
              <a:ext cx="979211" cy="54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ct val="5000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u</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39" name="Text Box 31"/>
            <p:cNvSpPr txBox="1">
              <a:spLocks noChangeArrowheads="1"/>
            </p:cNvSpPr>
            <p:nvPr/>
          </p:nvSpPr>
          <p:spPr bwMode="auto">
            <a:xfrm>
              <a:off x="3087031" y="2924054"/>
              <a:ext cx="883242"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c</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40" name="Text Box 32"/>
            <p:cNvSpPr txBox="1">
              <a:spLocks noChangeArrowheads="1"/>
            </p:cNvSpPr>
            <p:nvPr/>
          </p:nvSpPr>
          <p:spPr bwMode="auto">
            <a:xfrm>
              <a:off x="3283849" y="1729356"/>
              <a:ext cx="881615"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e</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41" name="Text Box 33"/>
            <p:cNvSpPr txBox="1">
              <a:spLocks noChangeArrowheads="1"/>
            </p:cNvSpPr>
            <p:nvPr/>
          </p:nvSpPr>
          <p:spPr bwMode="auto">
            <a:xfrm>
              <a:off x="2156618" y="1710922"/>
              <a:ext cx="881615" cy="54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defRPr/>
              </a:pP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r</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r>
                <a:rPr lang="en-US" altLang="zh-CN" sz="2400" i="1"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t</a:t>
              </a:r>
              <a:r>
                <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rPr>
                <a:t>)</a:t>
              </a:r>
              <a:endParaRPr lang="en-US" altLang="zh-CN" sz="2400" kern="0" dirty="0">
                <a:solidFill>
                  <a:sysClr val="windowText" lastClr="000000"/>
                </a:solidFill>
                <a:latin typeface="Times New Roman" panose="02020603050405020304" pitchFamily="18" charset="0"/>
                <a:ea typeface="华文行楷" panose="02010800040101010101" pitchFamily="2" charset="-122"/>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2714"/>
                                        </p:tgtEl>
                                        <p:attrNameLst>
                                          <p:attrName>style.visibility</p:attrName>
                                        </p:attrNameLst>
                                      </p:cBhvr>
                                      <p:to>
                                        <p:strVal val="visible"/>
                                      </p:to>
                                    </p:set>
                                    <p:animEffect transition="in" filter="barn(inVertical)">
                                      <p:cBhvr>
                                        <p:cTn id="26" dur="500"/>
                                        <p:tgtEl>
                                          <p:spTgt spid="727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ppt_x"/>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arn(inVertical)">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2714" grpId="0"/>
      <p:bldP spid="23" grpId="0"/>
      <p:bldP spid="24" grpId="0"/>
      <p:bldP spid="28" grpId="0"/>
    </p:bldLst>
  </p:timing>
</p:sld>
</file>

<file path=ppt/tags/tag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324_1*a*1"/>
  <p:tag name="KSO_WM_TEMPLATE_CATEGORY" val="custom"/>
  <p:tag name="KSO_WM_TEMPLATE_INDEX" val="20231324"/>
  <p:tag name="KSO_WM_UNIT_LAYERLEVEL" val="1"/>
  <p:tag name="KSO_WM_TAG_VERSION" val="3.0"/>
  <p:tag name="KSO_WM_BEAUTIFY_FLAG" val="#wm#"/>
  <p:tag name="KSO_WM_UNIT_PRESET_TEXT" val="单击此处添加标题"/>
</p:tagLst>
</file>

<file path=ppt/tags/tag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324_1*f*1"/>
  <p:tag name="KSO_WM_TEMPLATE_CATEGORY" val="custom"/>
  <p:tag name="KSO_WM_TEMPLATE_INDEX" val="20231324"/>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阐述您的观点根据需要可酌情增减文字"/>
</p:tagLst>
</file>

<file path=ppt/tags/tag3.xml><?xml version="1.0" encoding="utf-8"?>
<p:tagLst xmlns:p="http://schemas.openxmlformats.org/presentationml/2006/main">
  <p:tag name="KSO_WM_SLIDE_ID" val="custom20231324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324"/>
  <p:tag name="KSO_WM_SLIDE_TYPE" val="text"/>
  <p:tag name="KSO_WM_SLIDE_SUBTYPE" val="picTxt"/>
  <p:tag name="KSO_WM_SLIDE_SIZE" val="858*476"/>
  <p:tag name="KSO_WM_SLIDE_POSITION" val="47*36"/>
  <p:tag name="KSO_WM_SLIDE_LAYOUT" val="a_f_β"/>
  <p:tag name="KSO_WM_SLIDE_LAYOUT_CNT" val="1_1_1"/>
  <p:tag name="KSO_WM_SPECIAL_SOURCE" val="bdnull"/>
</p:tagLst>
</file>

<file path=ppt/tags/tag4.xml><?xml version="1.0" encoding="utf-8"?>
<p:tagLst xmlns:p="http://schemas.openxmlformats.org/presentationml/2006/main">
  <p:tag name="commondata" val="eyJoZGlkIjoiNTUyZmQ1NWUzMGI0NzBjZGVmY2NjMWIzMDUxZjI0NmMifQ=="/>
</p:tagLst>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诗情画意">
  <a:themeElements>
    <a:clrScheme name="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诗情画意">
  <a:themeElements>
    <a:clrScheme name="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2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2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2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2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2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2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2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2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诗情画意">
  <a:themeElements>
    <a:clrScheme name="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3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3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3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3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3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3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3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3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诗情画意">
  <a:themeElements>
    <a:clrScheme name="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1_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1_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1_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1_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1_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1_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1_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1_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CDESIGNL</Template>
  <TotalTime>0</TotalTime>
  <Words>14946</Words>
  <Application>WPS 演示</Application>
  <PresentationFormat>全屏显示(4:3)</PresentationFormat>
  <Paragraphs>1134</Paragraphs>
  <Slides>85</Slides>
  <Notes>4</Notes>
  <HiddenSlides>0</HiddenSlides>
  <MMClips>0</MMClips>
  <ScaleCrop>false</ScaleCrop>
  <HeadingPairs>
    <vt:vector size="8" baseType="variant">
      <vt:variant>
        <vt:lpstr>已用的字体</vt:lpstr>
      </vt:variant>
      <vt:variant>
        <vt:i4>13</vt:i4>
      </vt:variant>
      <vt:variant>
        <vt:lpstr>主题</vt:lpstr>
      </vt:variant>
      <vt:variant>
        <vt:i4>8</vt:i4>
      </vt:variant>
      <vt:variant>
        <vt:lpstr>嵌入 OLE 服务器</vt:lpstr>
      </vt:variant>
      <vt:variant>
        <vt:i4>219</vt:i4>
      </vt:variant>
      <vt:variant>
        <vt:lpstr>幻灯片标题</vt:lpstr>
      </vt:variant>
      <vt:variant>
        <vt:i4>85</vt:i4>
      </vt:variant>
    </vt:vector>
  </HeadingPairs>
  <TitlesOfParts>
    <vt:vector size="325" baseType="lpstr">
      <vt:lpstr>Arial</vt:lpstr>
      <vt:lpstr>宋体</vt:lpstr>
      <vt:lpstr>Wingdings</vt:lpstr>
      <vt:lpstr>Times New Roman</vt:lpstr>
      <vt:lpstr>Tahoma</vt:lpstr>
      <vt:lpstr>华文行楷</vt:lpstr>
      <vt:lpstr>微软雅黑</vt:lpstr>
      <vt:lpstr>Arial Unicode MS</vt:lpstr>
      <vt:lpstr>幼圆</vt:lpstr>
      <vt:lpstr>Symbol</vt:lpstr>
      <vt:lpstr>华文细黑</vt:lpstr>
      <vt:lpstr>Symbol Tiger</vt:lpstr>
      <vt:lpstr>Symbol</vt:lpstr>
      <vt:lpstr>诗情画意</vt:lpstr>
      <vt:lpstr>1_诗情画意</vt:lpstr>
      <vt:lpstr>2_诗情画意</vt:lpstr>
      <vt:lpstr>3_诗情画意</vt:lpstr>
      <vt:lpstr>4_诗情画意</vt:lpstr>
      <vt:lpstr>5_诗情画意</vt:lpstr>
      <vt:lpstr>6_诗情画意</vt:lpstr>
      <vt:lpstr>7_诗情画意</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PowerPoint 演示文稿</vt:lpstr>
      <vt:lpstr>§6.1  综合与校正的概念 (Concepts of synthesis and correction)</vt:lpstr>
      <vt:lpstr>PowerPoint 演示文稿</vt:lpstr>
      <vt:lpstr>PowerPoint 演示文稿</vt:lpstr>
      <vt:lpstr>PowerPoint 演示文稿</vt:lpstr>
      <vt:lpstr>PowerPoint 演示文稿</vt:lpstr>
      <vt:lpstr>校正装置及其特性   (Correction devices and its characteristics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(2)无源校正装置(Passive correction) 常用的无源校正装置一般包括：无源超前校正装置、无源滞后校正装置、无源滞后-超前校正装置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(1)串联超前校正 (Series-lead compensation)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串联滞后校正(Series-lag compensation)</vt:lpstr>
      <vt:lpstr>PowerPoint 演示文稿</vt:lpstr>
      <vt:lpstr>PowerPoint 演示文稿</vt:lpstr>
      <vt:lpstr>PowerPoint 演示文稿</vt:lpstr>
      <vt:lpstr>PowerPoint 演示文稿</vt:lpstr>
      <vt:lpstr>PowerPoint 演示文稿</vt:lpstr>
      <vt:lpstr>串联滞后校正对系统的影响：</vt:lpstr>
      <vt:lpstr>滞后校正和超前校正比较</vt:lpstr>
      <vt:lpstr>PowerPoint 演示文稿</vt:lpstr>
      <vt:lpstr>滞后校正和超前校正比较</vt:lpstr>
      <vt:lpstr>PowerPoint 演示文稿</vt:lpstr>
      <vt:lpstr>(3)串联滞后-超前校正      (Series lag-lead compensation)</vt:lpstr>
      <vt:lpstr>PowerPoint 演示文稿</vt:lpstr>
      <vt:lpstr>PowerPoint 演示文稿</vt:lpstr>
      <vt:lpstr>PowerPoint 演示文稿</vt:lpstr>
      <vt:lpstr>PowerPoint 演示文稿</vt:lpstr>
      <vt:lpstr>PowerPoint 演示文稿</vt:lpstr>
      <vt:lpstr>PowerPoint 演示文稿</vt:lpstr>
      <vt:lpstr>一、反馈校正的原理及特点</vt:lpstr>
      <vt:lpstr>PowerPoint 演示文稿</vt:lpstr>
      <vt:lpstr>反馈校正特点：</vt:lpstr>
      <vt:lpstr>反馈校正及其参数确定步骤</vt:lpstr>
      <vt:lpstr>反馈校正及其参数确定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三、关于应用局部反馈校正提高系统质量问题</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lpstr>PowerPoint 演示文稿</vt:lpstr>
      <vt:lpstr>PowerPoint 演示文稿</vt:lpstr>
      <vt:lpstr>PowerPoint 演示文稿</vt:lpstr>
    </vt:vector>
  </TitlesOfParts>
  <Company>dlut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第六章 线性系统的校正方法</dc:title>
  <dc:creator>sunday</dc:creator>
  <cp:lastModifiedBy>许士国</cp:lastModifiedBy>
  <cp:revision>520</cp:revision>
  <dcterms:created xsi:type="dcterms:W3CDTF">2003-09-07T07:01:00Z</dcterms:created>
  <dcterms:modified xsi:type="dcterms:W3CDTF">2024-10-08T07:53:26Z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23D8682E1F8A46AE900018076C75C423_13</vt:lpwstr>
  </property>
</Properties>
</file>